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application/x-fontdata" Extension="fntdata"/>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package.core-properties+xml" PartName="/docProps/core.xml"/>
  <Override ContentType="application/vnd.openxmlformats-officedocument.extended-properties+xml" PartName="/docProps/app.xml"/>
  <Override ContentType="application/binary" PartName="/ppt/metadata"/>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4" r:id="rId19"/>
    <p:sldId id="276" r:id="rId20"/>
    <p:sldId id="277" r:id="rId21"/>
    <p:sldId id="278" r:id="rId22"/>
    <p:sldId id="279" r:id="rId23"/>
    <p:sldId id="280" r:id="rId24"/>
    <p:sldId id="281" r:id="rId25"/>
    <p:sldId id="282" r:id="rId26"/>
    <p:sldId id="283" r:id="rId27"/>
    <p:sldId id="284" r:id="rId28"/>
    <p:sldId id="285" r:id="rId29"/>
    <p:sldId id="287" r:id="rId30"/>
    <p:sldId id="286" r:id="rId31"/>
  </p:sldIdLst>
  <p:sldSz cx="12192000" cy="6858000"/>
  <p:notesSz cx="6858000" cy="9144000"/>
  <p:embeddedFontLst>
    <p:embeddedFont>
      <p:font typeface="Calibri" panose="020F0502020204030204" pitchFamily="34" charset="0"/>
      <p:regular r:id="rId33"/>
      <p:bold r:id="rId34"/>
      <p:italic r:id="rId35"/>
      <p:boldItalic r:id="rId36"/>
    </p:embeddedFont>
    <p:embeddedFont>
      <p:font typeface="Century Gothic" panose="020B0502020202020204" pitchFamily="3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3" roundtripDataSignature="AMtx7mjUin8QVdgp0bsxzwDVXxVP94fV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762"/>
    <p:restoredTop sz="86259"/>
  </p:normalViewPr>
  <p:slideViewPr>
    <p:cSldViewPr snapToGrid="0" snapToObjects="1">
      <p:cViewPr varScale="1">
        <p:scale>
          <a:sx n="97" d="100"/>
          <a:sy n="97" d="100"/>
        </p:scale>
        <p:origin x="232" y="464"/>
      </p:cViewPr>
      <p:guideLst/>
    </p:cSldViewPr>
  </p:slideViewPr>
  <p:notesTextViewPr>
    <p:cViewPr>
      <p:scale>
        <a:sx n="1" d="1"/>
        <a:sy n="1" d="1"/>
      </p:scale>
      <p:origin x="0" y="0"/>
    </p:cViewPr>
  </p:notesTextViewPr>
  <p:notesViewPr>
    <p:cSldViewPr snapToGrid="0" snapToObjects="1">
      <p:cViewPr varScale="1">
        <p:scale>
          <a:sx n="53" d="100"/>
          <a:sy n="53" d="100"/>
        </p:scale>
        <p:origin x="219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7.fntdata"/><Relationship Id="rId21" Type="http://schemas.openxmlformats.org/officeDocument/2006/relationships/slide" Target="slides/slide20.xml"/><Relationship Id="rId34" Type="http://schemas.openxmlformats.org/officeDocument/2006/relationships/font" Target="fonts/font2.fntdata"/><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46" Type="http://schemas.openxmlformats.org/officeDocument/2006/relationships/theme" Target="theme/theme1.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0640859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683457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917306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3430253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707cb77c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g7707cb77c5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640488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5642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52645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2281482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16</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23402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17</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980274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18</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77573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5700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2: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73" name="Google Shape;7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8764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08" name="Google Shape;208;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42100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32285108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22</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3528492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23</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1699617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2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956535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7707cb77c5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g7707cb77c5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25</a:t>
            </a:fld>
            <a:endParaRPr/>
          </a:p>
        </p:txBody>
      </p:sp>
      <p:sp>
        <p:nvSpPr>
          <p:cNvPr id="2" name="Notes Placeholder 1"/>
          <p:cNvSpPr>
            <a:spLocks noGrp="1"/>
          </p:cNvSpPr>
          <p:nvPr>
            <p:ph type="body" idx="13"/>
          </p:nvPr>
        </p:nvSpPr>
        <p:spPr/>
        <p:txBody>
          <a:bodyPr/>
          <a:lstStyle/>
          <a:p>
            <a:endParaRPr lang="en-US"/>
          </a:p>
        </p:txBody>
      </p:sp>
    </p:spTree>
    <p:extLst>
      <p:ext uri="{BB962C8B-B14F-4D97-AF65-F5344CB8AC3E}">
        <p14:creationId xmlns:p14="http://schemas.microsoft.com/office/powerpoint/2010/main" val="4165565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22587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7: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56" name="Google Shape;256;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988297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3" name="Google Shape;26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11985473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8" name="Google Shape;278;g7707cb77c5_0_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 name="Notes Placeholder 1"/>
          <p:cNvSpPr>
            <a:spLocks noGrp="1"/>
          </p:cNvSpPr>
          <p:nvPr>
            <p:ph type="body" idx="10"/>
          </p:nvPr>
        </p:nvSpPr>
        <p:spPr/>
        <p:txBody>
          <a:bodyPr/>
          <a:lstStyle/>
          <a:p>
            <a:endParaRPr lang="en-US"/>
          </a:p>
        </p:txBody>
      </p:sp>
    </p:spTree>
    <p:extLst>
      <p:ext uri="{BB962C8B-B14F-4D97-AF65-F5344CB8AC3E}">
        <p14:creationId xmlns:p14="http://schemas.microsoft.com/office/powerpoint/2010/main" val="47620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89792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7812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43978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3382634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248022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012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8: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09" name="Google Shape;10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858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178840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dpi="0" rotWithShape="1">
          <a:blip r:embed="rId2">
            <a:lum/>
          </a:blip>
          <a:srcRect/>
          <a:stretch>
            <a:fillRect t="-9000" b="-9000"/>
          </a:stretch>
        </a:blipFill>
        <a:effectLst/>
      </p:bgPr>
    </p:bg>
    <p:spTree>
      <p:nvGrpSpPr>
        <p:cNvPr id="1" name="Shape 9"/>
        <p:cNvGrpSpPr/>
        <p:nvPr/>
      </p:nvGrpSpPr>
      <p:grpSpPr>
        <a:xfrm>
          <a:off x="0" y="0"/>
          <a:ext cx="0" cy="0"/>
          <a:chOff x="0" y="0"/>
          <a:chExt cx="0" cy="0"/>
        </a:xfrm>
      </p:grpSpPr>
      <p:sp>
        <p:nvSpPr>
          <p:cNvPr id="5" name="Google Shape;14;p3">
            <a:extLst>
              <a:ext uri="{FF2B5EF4-FFF2-40B4-BE49-F238E27FC236}">
                <a16:creationId xmlns:a16="http://schemas.microsoft.com/office/drawing/2014/main" xmlns="" id="{DB391CD0-B0FF-7C47-AEC7-712743E719D1}"/>
              </a:ext>
            </a:extLst>
          </p:cNvPr>
          <p:cNvSpPr/>
          <p:nvPr/>
        </p:nvSpPr>
        <p:spPr>
          <a:xfrm>
            <a:off x="0" y="552196"/>
            <a:ext cx="12207240" cy="268833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1" name="Google Shape;11;p2"/>
          <p:cNvSpPr txBox="1">
            <a:spLocks noGrp="1"/>
          </p:cNvSpPr>
          <p:nvPr>
            <p:ph type="ctrTitle" hasCustomPrompt="1"/>
          </p:nvPr>
        </p:nvSpPr>
        <p:spPr>
          <a:xfrm>
            <a:off x="1519519" y="0"/>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rgbClr val="F1F7FB"/>
              </a:buClr>
              <a:buSzPts val="5500"/>
              <a:buFont typeface="Century Gothic"/>
              <a:buNone/>
              <a:defRPr sz="4125" b="0" i="0" u="none" strike="noStrike" cap="none">
                <a:solidFill>
                  <a:srgbClr val="F1F7F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dirty="0"/>
              <a:t>Course Title</a:t>
            </a:r>
            <a:endParaRPr dirty="0"/>
          </a:p>
        </p:txBody>
      </p:sp>
      <p:sp>
        <p:nvSpPr>
          <p:cNvPr id="12" name="Google Shape;12;p2"/>
          <p:cNvSpPr txBox="1">
            <a:spLocks noGrp="1"/>
          </p:cNvSpPr>
          <p:nvPr>
            <p:ph type="subTitle" idx="1" hasCustomPrompt="1"/>
          </p:nvPr>
        </p:nvSpPr>
        <p:spPr>
          <a:xfrm>
            <a:off x="0" y="2661428"/>
            <a:ext cx="12192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rgbClr val="F1F7FB"/>
              </a:buClr>
              <a:buSzPts val="2400"/>
              <a:buFont typeface="Arial"/>
              <a:buNone/>
              <a:defRPr sz="1800" b="0" i="0" u="none" strike="noStrike" cap="none">
                <a:solidFill>
                  <a:srgbClr val="F1F7FB"/>
                </a:solidFill>
                <a:latin typeface="Century Gothic"/>
                <a:ea typeface="Century Gothic"/>
                <a:cs typeface="Century Gothic"/>
                <a:sym typeface="Century Gothic"/>
              </a:defRPr>
            </a:lvl1pPr>
            <a:lvl2pPr marR="0" lvl="1" algn="ctr"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entury Gothic"/>
                <a:ea typeface="Century Gothic"/>
                <a:cs typeface="Century Gothic"/>
                <a:sym typeface="Century Gothic"/>
              </a:defRPr>
            </a:lvl2pPr>
            <a:lvl3pPr marR="0" lvl="2" algn="ctr" rtl="0">
              <a:lnSpc>
                <a:spcPct val="90000"/>
              </a:lnSpc>
              <a:spcBef>
                <a:spcPts val="375"/>
              </a:spcBef>
              <a:spcAft>
                <a:spcPts val="0"/>
              </a:spcAft>
              <a:buClr>
                <a:schemeClr val="dk1"/>
              </a:buClr>
              <a:buSzPts val="1800"/>
              <a:buFont typeface="Arial"/>
              <a:buNone/>
              <a:defRPr sz="1350" b="0" i="0" u="none" strike="noStrike" cap="none">
                <a:solidFill>
                  <a:schemeClr val="dk1"/>
                </a:solidFill>
                <a:latin typeface="Century Gothic"/>
                <a:ea typeface="Century Gothic"/>
                <a:cs typeface="Century Gothic"/>
                <a:sym typeface="Century Gothic"/>
              </a:defRPr>
            </a:lvl3pPr>
            <a:lvl4pPr marR="0" lvl="3"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4pPr>
            <a:lvl5pPr marR="0" lvl="4"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5pPr>
            <a:lvl6pPr marR="0" lvl="5"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6pPr>
            <a:lvl7pPr marR="0" lvl="6"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7pPr>
            <a:lvl8pPr marR="0" lvl="7"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8pPr>
            <a:lvl9pPr marR="0" lvl="8" algn="ctr" rtl="0">
              <a:lnSpc>
                <a:spcPct val="90000"/>
              </a:lnSpc>
              <a:spcBef>
                <a:spcPts val="375"/>
              </a:spcBef>
              <a:spcAft>
                <a:spcPts val="0"/>
              </a:spcAft>
              <a:buClr>
                <a:schemeClr val="dk1"/>
              </a:buClr>
              <a:buSzPts val="1600"/>
              <a:buFont typeface="Arial"/>
              <a:buNone/>
              <a:defRPr sz="1200" b="0" i="0" u="none" strike="noStrike" cap="none">
                <a:solidFill>
                  <a:schemeClr val="dk1"/>
                </a:solidFill>
                <a:latin typeface="Century Gothic"/>
                <a:ea typeface="Century Gothic"/>
                <a:cs typeface="Century Gothic"/>
                <a:sym typeface="Century Gothic"/>
              </a:defRPr>
            </a:lvl9pPr>
          </a:lstStyle>
          <a:p>
            <a:r>
              <a:rPr lang="en-US" dirty="0"/>
              <a:t>Module: </a:t>
            </a:r>
            <a:endParaRPr dirty="0"/>
          </a:p>
        </p:txBody>
      </p:sp>
    </p:spTree>
    <p:extLst>
      <p:ext uri="{BB962C8B-B14F-4D97-AF65-F5344CB8AC3E}">
        <p14:creationId xmlns:p14="http://schemas.microsoft.com/office/powerpoint/2010/main" val="204547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reserve="1">
  <p:cSld name="Section Header">
    <p:spTree>
      <p:nvGrpSpPr>
        <p:cNvPr id="1" name="Shape 13"/>
        <p:cNvGrpSpPr/>
        <p:nvPr/>
      </p:nvGrpSpPr>
      <p:grpSpPr>
        <a:xfrm>
          <a:off x="0" y="0"/>
          <a:ext cx="0" cy="0"/>
          <a:chOff x="0" y="0"/>
          <a:chExt cx="0" cy="0"/>
        </a:xfrm>
      </p:grpSpPr>
      <p:sp>
        <p:nvSpPr>
          <p:cNvPr id="14" name="Google Shape;14;p3"/>
          <p:cNvSpPr/>
          <p:nvPr/>
        </p:nvSpPr>
        <p:spPr>
          <a:xfrm>
            <a:off x="0" y="537882"/>
            <a:ext cx="12192000" cy="2689412"/>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
        <p:nvSpPr>
          <p:cNvPr id="15" name="Google Shape;15;p3"/>
          <p:cNvSpPr txBox="1">
            <a:spLocks noGrp="1"/>
          </p:cNvSpPr>
          <p:nvPr>
            <p:ph type="title"/>
          </p:nvPr>
        </p:nvSpPr>
        <p:spPr>
          <a:xfrm>
            <a:off x="838200" y="537883"/>
            <a:ext cx="10515600" cy="2689412"/>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dk1"/>
              </a:buClr>
              <a:buSzPts val="5000"/>
              <a:buFont typeface="Century Gothic"/>
              <a:buNone/>
              <a:defRPr sz="3750" b="0" i="0" u="none" strike="noStrike" cap="none">
                <a:solidFill>
                  <a:schemeClr val="bg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dirty="0"/>
          </a:p>
        </p:txBody>
      </p:sp>
    </p:spTree>
    <p:extLst>
      <p:ext uri="{BB962C8B-B14F-4D97-AF65-F5344CB8AC3E}">
        <p14:creationId xmlns:p14="http://schemas.microsoft.com/office/powerpoint/2010/main" val="1174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8" name="Google Shape;1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19" name="Google Shape;19;p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en-US" smtClean="0"/>
              <a:t>‹#›</a:t>
            </a:fld>
            <a:endParaRPr lang="en-US"/>
          </a:p>
        </p:txBody>
      </p:sp>
      <p:sp>
        <p:nvSpPr>
          <p:cNvPr id="6" name="Google Shape;20;p4">
            <a:extLst>
              <a:ext uri="{FF2B5EF4-FFF2-40B4-BE49-F238E27FC236}">
                <a16:creationId xmlns:a16="http://schemas.microsoft.com/office/drawing/2014/main" xmlns="" id="{AAE7BF4A-9551-9C45-B7D9-6E6531C8E0A8}"/>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27992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8"/>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4" name="Google Shape;20;p4">
            <a:extLst>
              <a:ext uri="{FF2B5EF4-FFF2-40B4-BE49-F238E27FC236}">
                <a16:creationId xmlns:a16="http://schemas.microsoft.com/office/drawing/2014/main" xmlns="" id="{866938FD-48A8-C945-8F8D-948D6ACBB765}"/>
              </a:ext>
            </a:extLst>
          </p:cNvPr>
          <p:cNvSpPr/>
          <p:nvPr/>
        </p:nvSpPr>
        <p:spPr>
          <a:xfrm rot="5400000">
            <a:off x="-3137554" y="3137552"/>
            <a:ext cx="6858002" cy="582894"/>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48536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56" name="Google Shape;5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57" name="Google Shape;57;p1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7" name="Google Shape;20;p4">
            <a:extLst>
              <a:ext uri="{FF2B5EF4-FFF2-40B4-BE49-F238E27FC236}">
                <a16:creationId xmlns:a16="http://schemas.microsoft.com/office/drawing/2014/main" xmlns="" id="{EE238881-7684-6E45-838B-2C5185AA693E}"/>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74802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rot="5400000">
            <a:off x="7133432" y="1956595"/>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61" name="Google Shape;61;p12"/>
          <p:cNvSpPr txBox="1">
            <a:spLocks noGrp="1"/>
          </p:cNvSpPr>
          <p:nvPr>
            <p:ph type="body" idx="1"/>
          </p:nvPr>
        </p:nvSpPr>
        <p:spPr>
          <a:xfrm rot="5400000">
            <a:off x="1799432" y="-596105"/>
            <a:ext cx="5811838" cy="7734300"/>
          </a:xfrm>
          <a:prstGeom prst="rect">
            <a:avLst/>
          </a:prstGeom>
          <a:noFill/>
          <a:ln>
            <a:noFill/>
          </a:ln>
        </p:spPr>
        <p:txBody>
          <a:bodyPr spcFirstLastPara="1" wrap="square" lIns="91425" tIns="45700" rIns="91425" bIns="45700" anchor="t" anchorCtr="0"/>
          <a:lstStyle>
            <a:lvl1pPr marL="342900" marR="0" lvl="0" indent="-304800" algn="l" rtl="0">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pPr lvl="0"/>
            <a:r>
              <a:rPr lang="en-US"/>
              <a:t>Click to edit Master text styles</a:t>
            </a:r>
          </a:p>
        </p:txBody>
      </p:sp>
      <p:sp>
        <p:nvSpPr>
          <p:cNvPr id="62" name="Google Shape;62;p12"/>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
        <p:nvSpPr>
          <p:cNvPr id="8" name="Google Shape;20;p4">
            <a:extLst>
              <a:ext uri="{FF2B5EF4-FFF2-40B4-BE49-F238E27FC236}">
                <a16:creationId xmlns:a16="http://schemas.microsoft.com/office/drawing/2014/main" xmlns="" id="{52CFC662-DA86-E347-B571-4CAF57F1AA26}"/>
              </a:ext>
            </a:extLst>
          </p:cNvPr>
          <p:cNvSpPr/>
          <p:nvPr/>
        </p:nvSpPr>
        <p:spPr>
          <a:xfrm rot="5400000">
            <a:off x="-3183272" y="3127248"/>
            <a:ext cx="6912864" cy="585216"/>
          </a:xfrm>
          <a:prstGeom prst="rect">
            <a:avLst/>
          </a:prstGeom>
          <a:solidFill>
            <a:srgbClr val="3A4047"/>
          </a:solidFill>
          <a:ln w="12700" cap="flat" cmpd="sng">
            <a:solidFill>
              <a:schemeClr val="dk1">
                <a:alpha val="1176"/>
              </a:schemeClr>
            </a:solidFill>
            <a:prstDash val="solid"/>
            <a:miter lim="800000"/>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363832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5"/>
        <p:cNvGrpSpPr/>
        <p:nvPr/>
      </p:nvGrpSpPr>
      <p:grpSpPr>
        <a:xfrm>
          <a:off x="0" y="0"/>
          <a:ext cx="0" cy="0"/>
          <a:chOff x="0" y="0"/>
          <a:chExt cx="0" cy="0"/>
        </a:xfrm>
      </p:grpSpPr>
      <p:sp>
        <p:nvSpPr>
          <p:cNvPr id="26" name="Google Shape;26;p3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27" name="Google Shape;27;p3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8" name="Google Shape;28;p3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29" name="Google Shape;29;p34"/>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6461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31"/>
        <p:cNvGrpSpPr/>
        <p:nvPr/>
      </p:nvGrpSpPr>
      <p:grpSpPr>
        <a:xfrm>
          <a:off x="0" y="0"/>
          <a:ext cx="0" cy="0"/>
          <a:chOff x="0" y="0"/>
          <a:chExt cx="0" cy="0"/>
        </a:xfrm>
      </p:grpSpPr>
      <p:sp>
        <p:nvSpPr>
          <p:cNvPr id="32" name="Google Shape;32;p35"/>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Autofit/>
          </a:bodyPr>
          <a:lstStyle>
            <a:lvl1pPr marR="0" lvl="0" algn="l">
              <a:lnSpc>
                <a:spcPct val="90000"/>
              </a:lnSpc>
              <a:spcBef>
                <a:spcPts val="0"/>
              </a:spcBef>
              <a:spcAft>
                <a:spcPts val="0"/>
              </a:spcAft>
              <a:buClr>
                <a:schemeClr val="dk1"/>
              </a:buClr>
              <a:buSzPts val="4400"/>
              <a:buFont typeface="Century Gothic"/>
              <a:buNone/>
              <a:defRPr sz="3300" b="0" i="0" u="none" strike="noStrike" cap="none">
                <a:solidFill>
                  <a:schemeClr val="dk1"/>
                </a:solidFill>
                <a:latin typeface="Century Gothic"/>
                <a:ea typeface="Century Gothic"/>
                <a:cs typeface="Century Gothic"/>
                <a:sym typeface="Century Gothic"/>
              </a:defRPr>
            </a:lvl1pPr>
            <a:lvl2pPr marR="0" lvl="1"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33" name="Google Shape;33;p35"/>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Autofit/>
          </a:bodyPr>
          <a:lstStyle>
            <a:lvl1pPr marL="457200" marR="0" lvl="0" indent="-228600" algn="l">
              <a:lnSpc>
                <a:spcPct val="90000"/>
              </a:lnSpc>
              <a:spcBef>
                <a:spcPts val="750"/>
              </a:spcBef>
              <a:spcAft>
                <a:spcPts val="0"/>
              </a:spcAft>
              <a:buClr>
                <a:schemeClr val="dk1"/>
              </a:buClr>
              <a:buSzPts val="2400"/>
              <a:buFont typeface="Arial"/>
              <a:buNone/>
              <a:defRPr sz="1800" b="1" i="0" u="none" strike="noStrike" cap="none">
                <a:solidFill>
                  <a:schemeClr val="dk1"/>
                </a:solidFill>
                <a:latin typeface="Century Gothic"/>
                <a:ea typeface="Century Gothic"/>
                <a:cs typeface="Century Gothic"/>
                <a:sym typeface="Century Gothic"/>
              </a:defRPr>
            </a:lvl1pPr>
            <a:lvl2pPr marL="914400" marR="0" lvl="1" indent="-228600" algn="l">
              <a:lnSpc>
                <a:spcPct val="90000"/>
              </a:lnSpc>
              <a:spcBef>
                <a:spcPts val="375"/>
              </a:spcBef>
              <a:spcAft>
                <a:spcPts val="0"/>
              </a:spcAft>
              <a:buClr>
                <a:schemeClr val="dk1"/>
              </a:buClr>
              <a:buSzPts val="2000"/>
              <a:buFont typeface="Arial"/>
              <a:buNone/>
              <a:defRPr sz="1500" b="1" i="0" u="none" strike="noStrike" cap="none">
                <a:solidFill>
                  <a:schemeClr val="dk1"/>
                </a:solidFill>
                <a:latin typeface="Century Gothic"/>
                <a:ea typeface="Century Gothic"/>
                <a:cs typeface="Century Gothic"/>
                <a:sym typeface="Century Gothic"/>
              </a:defRPr>
            </a:lvl2pPr>
            <a:lvl3pPr marL="1371600" marR="0" lvl="2" indent="-228600" algn="l">
              <a:lnSpc>
                <a:spcPct val="90000"/>
              </a:lnSpc>
              <a:spcBef>
                <a:spcPts val="375"/>
              </a:spcBef>
              <a:spcAft>
                <a:spcPts val="0"/>
              </a:spcAft>
              <a:buClr>
                <a:schemeClr val="dk1"/>
              </a:buClr>
              <a:buSzPts val="1800"/>
              <a:buFont typeface="Arial"/>
              <a:buNone/>
              <a:defRPr sz="1350" b="1" i="0" u="none" strike="noStrike" cap="none">
                <a:solidFill>
                  <a:schemeClr val="dk1"/>
                </a:solidFill>
                <a:latin typeface="Century Gothic"/>
                <a:ea typeface="Century Gothic"/>
                <a:cs typeface="Century Gothic"/>
                <a:sym typeface="Century Gothic"/>
              </a:defRPr>
            </a:lvl3pPr>
            <a:lvl4pPr marL="1828800" marR="0" lvl="3"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4pPr>
            <a:lvl5pPr marL="2286000" marR="0" lvl="4"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5pPr>
            <a:lvl6pPr marL="2743200" marR="0" lvl="5"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6pPr>
            <a:lvl7pPr marL="3200400" marR="0" lvl="6"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7pPr>
            <a:lvl8pPr marL="3657600" marR="0" lvl="7"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8pPr>
            <a:lvl9pPr marL="4114800" marR="0" lvl="8"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9pPr>
          </a:lstStyle>
          <a:p>
            <a:endParaRPr/>
          </a:p>
        </p:txBody>
      </p:sp>
      <p:sp>
        <p:nvSpPr>
          <p:cNvPr id="34" name="Google Shape;34;p35"/>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35" name="Google Shape;35;p35"/>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Autofit/>
          </a:bodyPr>
          <a:lstStyle>
            <a:lvl1pPr marL="457200" marR="0" lvl="0" indent="-228600" algn="l">
              <a:lnSpc>
                <a:spcPct val="90000"/>
              </a:lnSpc>
              <a:spcBef>
                <a:spcPts val="750"/>
              </a:spcBef>
              <a:spcAft>
                <a:spcPts val="0"/>
              </a:spcAft>
              <a:buClr>
                <a:schemeClr val="dk1"/>
              </a:buClr>
              <a:buSzPts val="2400"/>
              <a:buFont typeface="Arial"/>
              <a:buNone/>
              <a:defRPr sz="1800" b="1" i="0" u="none" strike="noStrike" cap="none">
                <a:solidFill>
                  <a:schemeClr val="dk1"/>
                </a:solidFill>
                <a:latin typeface="Century Gothic"/>
                <a:ea typeface="Century Gothic"/>
                <a:cs typeface="Century Gothic"/>
                <a:sym typeface="Century Gothic"/>
              </a:defRPr>
            </a:lvl1pPr>
            <a:lvl2pPr marL="914400" marR="0" lvl="1" indent="-228600" algn="l">
              <a:lnSpc>
                <a:spcPct val="90000"/>
              </a:lnSpc>
              <a:spcBef>
                <a:spcPts val="375"/>
              </a:spcBef>
              <a:spcAft>
                <a:spcPts val="0"/>
              </a:spcAft>
              <a:buClr>
                <a:schemeClr val="dk1"/>
              </a:buClr>
              <a:buSzPts val="2000"/>
              <a:buFont typeface="Arial"/>
              <a:buNone/>
              <a:defRPr sz="1500" b="1" i="0" u="none" strike="noStrike" cap="none">
                <a:solidFill>
                  <a:schemeClr val="dk1"/>
                </a:solidFill>
                <a:latin typeface="Century Gothic"/>
                <a:ea typeface="Century Gothic"/>
                <a:cs typeface="Century Gothic"/>
                <a:sym typeface="Century Gothic"/>
              </a:defRPr>
            </a:lvl2pPr>
            <a:lvl3pPr marL="1371600" marR="0" lvl="2" indent="-228600" algn="l">
              <a:lnSpc>
                <a:spcPct val="90000"/>
              </a:lnSpc>
              <a:spcBef>
                <a:spcPts val="375"/>
              </a:spcBef>
              <a:spcAft>
                <a:spcPts val="0"/>
              </a:spcAft>
              <a:buClr>
                <a:schemeClr val="dk1"/>
              </a:buClr>
              <a:buSzPts val="1800"/>
              <a:buFont typeface="Arial"/>
              <a:buNone/>
              <a:defRPr sz="1350" b="1" i="0" u="none" strike="noStrike" cap="none">
                <a:solidFill>
                  <a:schemeClr val="dk1"/>
                </a:solidFill>
                <a:latin typeface="Century Gothic"/>
                <a:ea typeface="Century Gothic"/>
                <a:cs typeface="Century Gothic"/>
                <a:sym typeface="Century Gothic"/>
              </a:defRPr>
            </a:lvl3pPr>
            <a:lvl4pPr marL="1828800" marR="0" lvl="3"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4pPr>
            <a:lvl5pPr marL="2286000" marR="0" lvl="4"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5pPr>
            <a:lvl6pPr marL="2743200" marR="0" lvl="5"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6pPr>
            <a:lvl7pPr marL="3200400" marR="0" lvl="6"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7pPr>
            <a:lvl8pPr marL="3657600" marR="0" lvl="7"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8pPr>
            <a:lvl9pPr marL="4114800" marR="0" lvl="8" indent="-228600" algn="l">
              <a:lnSpc>
                <a:spcPct val="90000"/>
              </a:lnSpc>
              <a:spcBef>
                <a:spcPts val="375"/>
              </a:spcBef>
              <a:spcAft>
                <a:spcPts val="0"/>
              </a:spcAft>
              <a:buClr>
                <a:schemeClr val="dk1"/>
              </a:buClr>
              <a:buSzPts val="1600"/>
              <a:buFont typeface="Arial"/>
              <a:buNone/>
              <a:defRPr sz="1200" b="1" i="0" u="none" strike="noStrike" cap="none">
                <a:solidFill>
                  <a:schemeClr val="dk1"/>
                </a:solidFill>
                <a:latin typeface="Century Gothic"/>
                <a:ea typeface="Century Gothic"/>
                <a:cs typeface="Century Gothic"/>
                <a:sym typeface="Century Gothic"/>
              </a:defRPr>
            </a:lvl9pPr>
          </a:lstStyle>
          <a:p>
            <a:endParaRPr/>
          </a:p>
        </p:txBody>
      </p:sp>
      <p:sp>
        <p:nvSpPr>
          <p:cNvPr id="36" name="Google Shape;36;p35"/>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Autofit/>
          </a:bodyPr>
          <a:lstStyle>
            <a:lvl1pPr marL="457200" marR="0" lvl="0" indent="-406400" algn="l">
              <a:lnSpc>
                <a:spcPct val="90000"/>
              </a:lnSpc>
              <a:spcBef>
                <a:spcPts val="750"/>
              </a:spcBef>
              <a:spcAft>
                <a:spcPts val="0"/>
              </a:spcAft>
              <a:buClr>
                <a:schemeClr val="dk1"/>
              </a:buClr>
              <a:buSzPts val="2800"/>
              <a:buFont typeface="Arial"/>
              <a:buChar char="•"/>
              <a:defRPr sz="2100" b="0" i="0" u="none" strike="noStrike" cap="none">
                <a:solidFill>
                  <a:schemeClr val="dk1"/>
                </a:solidFill>
                <a:latin typeface="Century Gothic"/>
                <a:ea typeface="Century Gothic"/>
                <a:cs typeface="Century Gothic"/>
                <a:sym typeface="Century Gothic"/>
              </a:defRPr>
            </a:lvl1pPr>
            <a:lvl2pPr marL="914400" marR="0" lvl="1" indent="-381000" algn="l">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entury Gothic"/>
                <a:ea typeface="Century Gothic"/>
                <a:cs typeface="Century Gothic"/>
                <a:sym typeface="Century Gothic"/>
              </a:defRPr>
            </a:lvl2pPr>
            <a:lvl3pPr marL="1371600" marR="0" lvl="2" indent="-355600" algn="l">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entury Gothic"/>
                <a:ea typeface="Century Gothic"/>
                <a:cs typeface="Century Gothic"/>
                <a:sym typeface="Century Gothic"/>
              </a:defRPr>
            </a:lvl3pPr>
            <a:lvl4pPr marL="1828800" marR="0" lvl="3"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4pPr>
            <a:lvl5pPr marL="2286000" marR="0" lvl="4"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5pPr>
            <a:lvl6pPr marL="2743200" marR="0" lvl="5"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6pPr>
            <a:lvl7pPr marL="3200400" marR="0" lvl="6"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7pPr>
            <a:lvl8pPr marL="3657600" marR="0" lvl="7"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8pPr>
            <a:lvl9pPr marL="4114800" marR="0" lvl="8" indent="-342900" algn="l">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entury Gothic"/>
                <a:ea typeface="Century Gothic"/>
                <a:cs typeface="Century Gothic"/>
                <a:sym typeface="Century Gothic"/>
              </a:defRPr>
            </a:lvl9pPr>
          </a:lstStyle>
          <a:p>
            <a:endParaRPr/>
          </a:p>
        </p:txBody>
      </p:sp>
      <p:sp>
        <p:nvSpPr>
          <p:cNvPr id="37" name="Google Shape;37;p35"/>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5941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7FB">
            <a:alpha val="80000"/>
          </a:srgbClr>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entury Gothic"/>
              <a:buNone/>
              <a:defRPr sz="4400" b="0" i="0" u="none" strike="noStrike" cap="none">
                <a:solidFill>
                  <a:schemeClr val="dk1"/>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dirty="0"/>
          </a:p>
        </p:txBody>
      </p:sp>
      <p:sp>
        <p:nvSpPr>
          <p:cNvPr id="8" name="Google Shape;8;p1"/>
          <p:cNvSpPr txBox="1">
            <a:spLocks noGrp="1"/>
          </p:cNvSpPr>
          <p:nvPr>
            <p:ph type="sldNum" idx="12"/>
          </p:nvPr>
        </p:nvSpPr>
        <p:spPr>
          <a:xfrm>
            <a:off x="838200" y="6356352"/>
            <a:ext cx="10515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1pPr>
            <a:lvl2pPr marL="0" marR="0" lvl="1"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2pPr>
            <a:lvl3pPr marL="0" marR="0" lvl="2"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3pPr>
            <a:lvl4pPr marL="0" marR="0" lvl="3"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4pPr>
            <a:lvl5pPr marL="0" marR="0" lvl="4"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5pPr>
            <a:lvl6pPr marL="0" marR="0" lvl="5"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6pPr>
            <a:lvl7pPr marL="0" marR="0" lvl="6"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7pPr>
            <a:lvl8pPr marL="0" marR="0" lvl="7"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8pPr>
            <a:lvl9pPr marL="0" marR="0" lvl="8" indent="0" algn="ctr" rtl="0">
              <a:lnSpc>
                <a:spcPct val="100000"/>
              </a:lnSpc>
              <a:spcBef>
                <a:spcPts val="0"/>
              </a:spcBef>
              <a:spcAft>
                <a:spcPts val="0"/>
              </a:spcAft>
              <a:buClr>
                <a:srgbClr val="000000"/>
              </a:buClr>
              <a:buSzPts val="1200"/>
              <a:buFont typeface="Arial"/>
              <a:buNone/>
              <a:defRPr sz="900" b="0" i="0" u="none" strike="noStrike" cap="none">
                <a:solidFill>
                  <a:srgbClr val="888888"/>
                </a:solidFill>
                <a:latin typeface="Century Gothic"/>
                <a:ea typeface="Century Gothic"/>
                <a:cs typeface="Century Gothic"/>
                <a:sym typeface="Century Gothic"/>
              </a:defRPr>
            </a:lvl9pPr>
          </a:lstStyle>
          <a:p>
            <a:pPr marL="0" lvl="0" indent="0" algn="ct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78398836"/>
      </p:ext>
    </p:extLst>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565150" marR="0" lvl="0" indent="-514350" algn="l" rtl="0" eaLnBrk="1" hangingPunct="1">
        <a:lnSpc>
          <a:spcPct val="100000"/>
        </a:lnSpc>
        <a:spcBef>
          <a:spcPts val="0"/>
        </a:spcBef>
        <a:spcAft>
          <a:spcPts val="0"/>
        </a:spcAft>
        <a:buClr>
          <a:srgbClr val="000000"/>
        </a:buClr>
        <a:buSzPct val="75000"/>
        <a:buFont typeface="+mj-lt"/>
        <a:buAutoNum type="arabicPeriod"/>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19.xml"/><Relationship Id="rId5" Type="http://schemas.openxmlformats.org/officeDocument/2006/relationships/slide" Target="slide13.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rgbClr val="F1F7FB"/>
              </a:buClr>
              <a:buSzPts val="5500"/>
              <a:buFont typeface="Century Gothic"/>
              <a:buNone/>
            </a:pPr>
            <a:r>
              <a:rPr lang="en-US"/>
              <a:t>Principles of Management</a:t>
            </a:r>
            <a:endParaRPr/>
          </a:p>
        </p:txBody>
      </p:sp>
      <p:sp>
        <p:nvSpPr>
          <p:cNvPr id="70" name="Google Shape;70;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457200" marR="0" lvl="0" indent="-406400" algn="ctr" rtl="0">
              <a:lnSpc>
                <a:spcPct val="90000"/>
              </a:lnSpc>
              <a:spcBef>
                <a:spcPts val="750"/>
              </a:spcBef>
              <a:spcAft>
                <a:spcPts val="0"/>
              </a:spcAft>
              <a:buClr>
                <a:srgbClr val="F1F7FB"/>
              </a:buClr>
              <a:buSzPts val="2400"/>
              <a:buFont typeface="Arial"/>
              <a:buNone/>
            </a:pPr>
            <a:r>
              <a:rPr lang="en-US"/>
              <a:t>Module 10: Leadership</a:t>
            </a:r>
            <a:endParaRP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Knowledge of the Business and Styles of Leadership</a:t>
            </a:r>
            <a:endParaRPr/>
          </a:p>
        </p:txBody>
      </p:sp>
      <p:sp>
        <p:nvSpPr>
          <p:cNvPr id="126" name="Google Shape;126;p10"/>
          <p:cNvSpPr txBox="1">
            <a:spLocks noGrp="1"/>
          </p:cNvSpPr>
          <p:nvPr>
            <p:ph idx="1" type="body"/>
          </p:nvPr>
        </p:nvSpPr>
        <p:spPr>
          <a:xfrm>
            <a:off x="838200" y="1825625"/>
            <a:ext cx="5257800"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Lack of knowledge and experience is almost impossible to overcome</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Trait-based analysis of leaders is common approach and analyzing leadership styles</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Task-Centered or Employee- Centered</a:t>
            </a:r>
            <a:endParaRPr dirty="0"/>
          </a:p>
          <a:p>
            <a:pPr algn="l" indent="-285750" lvl="1" marL="685800" rtl="0">
              <a:lnSpc>
                <a:spcPct val="90000"/>
              </a:lnSpc>
              <a:spcBef>
                <a:spcPts val="375"/>
              </a:spcBef>
              <a:spcAft>
                <a:spcPts val="0"/>
              </a:spcAft>
              <a:buSzPts val="2400"/>
              <a:buChar char="•"/>
            </a:pPr>
            <a:r>
              <a:rPr dirty="0" lang="en-US"/>
              <a:t>Task: focus on giving instructions to group members to reach achievement</a:t>
            </a:r>
            <a:endParaRPr dirty="0"/>
          </a:p>
          <a:p>
            <a:pPr algn="l" indent="-285750" lvl="1" marL="685800" rtl="0">
              <a:lnSpc>
                <a:spcPct val="90000"/>
              </a:lnSpc>
              <a:spcBef>
                <a:spcPts val="375"/>
              </a:spcBef>
              <a:spcAft>
                <a:spcPts val="0"/>
              </a:spcAft>
              <a:buSzPts val="2400"/>
              <a:buChar char="•"/>
            </a:pPr>
            <a:r>
              <a:rPr dirty="0" lang="en-US"/>
              <a:t>Employee: focus less on objective actions and more on building relationships between followers</a:t>
            </a:r>
            <a:endParaRPr dirty="0"/>
          </a:p>
        </p:txBody>
      </p:sp>
      <p:pic>
        <p:nvPicPr>
          <p:cNvPr descr="A single black playing peice in front of a group of eight red playing peices. " id="127" name="Google Shape;127;p10"/>
          <p:cNvPicPr preferRelativeResize="0"/>
          <p:nvPr/>
        </p:nvPicPr>
        <p:blipFill rotWithShape="1">
          <a:blip r:embed="rId3">
            <a:alphaModFix/>
          </a:blip>
          <a:srcRect b="62" l="19" r="37" t="30"/>
          <a:stretch/>
        </p:blipFill>
        <p:spPr>
          <a:xfrm>
            <a:off x="6184521" y="1909847"/>
            <a:ext cx="5193920" cy="415407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Autocratic, Democratic, or Laissez-faire</a:t>
            </a:r>
            <a:endParaRPr/>
          </a:p>
        </p:txBody>
      </p:sp>
      <p:sp>
        <p:nvSpPr>
          <p:cNvPr id="134" name="Google Shape;134;p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Autocratic: makes decisions without employee involvement- authoritarian</a:t>
            </a:r>
            <a:endParaRPr/>
          </a:p>
          <a:p>
            <a:pPr marL="342900" marR="0" lvl="0" indent="-304800" algn="l" rtl="0">
              <a:lnSpc>
                <a:spcPct val="90000"/>
              </a:lnSpc>
              <a:spcBef>
                <a:spcPts val="750"/>
              </a:spcBef>
              <a:spcAft>
                <a:spcPts val="0"/>
              </a:spcAft>
              <a:buClr>
                <a:schemeClr val="dk1"/>
              </a:buClr>
              <a:buSzPts val="2800"/>
              <a:buFont typeface="Arial"/>
              <a:buChar char="•"/>
            </a:pPr>
            <a:r>
              <a:rPr lang="en-US"/>
              <a:t>Democratic: involves employee team in decision-making</a:t>
            </a:r>
            <a:endParaRPr/>
          </a:p>
          <a:p>
            <a:pPr marL="342900" marR="0" lvl="0" indent="-304800" algn="l" rtl="0">
              <a:lnSpc>
                <a:spcPct val="90000"/>
              </a:lnSpc>
              <a:spcBef>
                <a:spcPts val="750"/>
              </a:spcBef>
              <a:spcAft>
                <a:spcPts val="0"/>
              </a:spcAft>
              <a:buClr>
                <a:schemeClr val="dk1"/>
              </a:buClr>
              <a:buSzPts val="2800"/>
              <a:buFont typeface="Arial"/>
              <a:buChar char="•"/>
            </a:pPr>
            <a:r>
              <a:rPr lang="en-US"/>
              <a:t>Laissez-faire: hands-off approach to leadership- employees make own decisions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a:p>
            <a:pPr marL="38100" lvl="0" indent="0" algn="l" rtl="0">
              <a:lnSpc>
                <a:spcPct val="90000"/>
              </a:lnSpc>
              <a:spcBef>
                <a:spcPts val="750"/>
              </a:spcBef>
              <a:spcAft>
                <a:spcPts val="0"/>
              </a:spcAft>
              <a:buSzPts val="2800"/>
              <a:buNone/>
            </a:pPr>
            <a:r>
              <a:rPr lang="en-US"/>
              <a:t>“A good leader inspires people to have confidence in the leader. A great leader inspires people to have confidence in themselves.”</a:t>
            </a:r>
            <a:endParaRPr/>
          </a:p>
          <a:p>
            <a:pPr marL="38100" lvl="0" indent="0" algn="r" rtl="0">
              <a:lnSpc>
                <a:spcPct val="90000"/>
              </a:lnSpc>
              <a:spcBef>
                <a:spcPts val="750"/>
              </a:spcBef>
              <a:spcAft>
                <a:spcPts val="0"/>
              </a:spcAft>
              <a:buSzPts val="2800"/>
              <a:buNone/>
            </a:pPr>
            <a:r>
              <a:rPr lang="en-US"/>
              <a:t>—Eleanor Roosevelt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7707cb77c5_0_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2</a:t>
            </a:r>
            <a:endParaRPr dirty="0"/>
          </a:p>
        </p:txBody>
      </p:sp>
      <p:sp>
        <p:nvSpPr>
          <p:cNvPr id="141" name="Google Shape;141;g7707cb77c5_0_0"/>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Which style of leadership lends itself best with a task-centered style?</a:t>
            </a:r>
            <a:endParaRPr/>
          </a:p>
          <a:p>
            <a:pPr marL="38100" lvl="0" indent="0" algn="l" rtl="0">
              <a:lnSpc>
                <a:spcPct val="90000"/>
              </a:lnSpc>
              <a:spcBef>
                <a:spcPts val="750"/>
              </a:spcBef>
              <a:spcAft>
                <a:spcPts val="0"/>
              </a:spcAft>
              <a:buSzPts val="2800"/>
              <a:buNone/>
            </a:pPr>
            <a:endParaRPr/>
          </a:p>
          <a:p>
            <a:pPr marL="457200" lvl="0" indent="-406400" algn="l" rtl="0">
              <a:lnSpc>
                <a:spcPct val="90000"/>
              </a:lnSpc>
              <a:spcBef>
                <a:spcPts val="750"/>
              </a:spcBef>
              <a:spcAft>
                <a:spcPts val="0"/>
              </a:spcAft>
              <a:buSzPts val="2800"/>
              <a:buAutoNum type="arabicPeriod"/>
            </a:pPr>
            <a:r>
              <a:rPr lang="en-US"/>
              <a:t>Autocratic.</a:t>
            </a:r>
            <a:endParaRPr/>
          </a:p>
          <a:p>
            <a:pPr marL="457200" lvl="0" indent="-406400" algn="l" rtl="0">
              <a:lnSpc>
                <a:spcPct val="90000"/>
              </a:lnSpc>
              <a:spcBef>
                <a:spcPts val="0"/>
              </a:spcBef>
              <a:spcAft>
                <a:spcPts val="0"/>
              </a:spcAft>
              <a:buSzPts val="2800"/>
              <a:buAutoNum type="arabicPeriod"/>
            </a:pPr>
            <a:r>
              <a:rPr lang="en-US"/>
              <a:t>Democratic.</a:t>
            </a:r>
            <a:endParaRPr/>
          </a:p>
          <a:p>
            <a:pPr marL="457200" lvl="0" indent="-406400" algn="l" rtl="0">
              <a:lnSpc>
                <a:spcPct val="90000"/>
              </a:lnSpc>
              <a:spcBef>
                <a:spcPts val="0"/>
              </a:spcBef>
              <a:spcAft>
                <a:spcPts val="0"/>
              </a:spcAft>
              <a:buSzPts val="2800"/>
              <a:buAutoNum type="arabicPeriod"/>
            </a:pPr>
            <a:r>
              <a:rPr lang="en-US"/>
              <a:t>Laissez-faire.</a:t>
            </a: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endParaRPr/>
          </a:p>
          <a:p>
            <a:pPr marL="38100" lvl="0" indent="0" algn="l" rtl="0">
              <a:lnSpc>
                <a:spcPct val="90000"/>
              </a:lnSpc>
              <a:spcBef>
                <a:spcPts val="750"/>
              </a:spcBef>
              <a:spcAft>
                <a:spcPts val="0"/>
              </a:spcAft>
              <a:buSzPts val="28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Effective vs. Poor Leadership</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Effective vs. Poor Leadership</a:t>
            </a:r>
            <a:endParaRPr/>
          </a:p>
        </p:txBody>
      </p:sp>
      <p:sp>
        <p:nvSpPr>
          <p:cNvPr id="152" name="Google Shape;152;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10.3: Compare examples of effective and poor leadership	</a:t>
            </a:r>
            <a:endParaRPr/>
          </a:p>
          <a:p>
            <a:pPr marL="582930" lvl="1" indent="0" algn="l" rtl="0">
              <a:lnSpc>
                <a:spcPct val="90000"/>
              </a:lnSpc>
              <a:spcBef>
                <a:spcPts val="375"/>
              </a:spcBef>
              <a:spcAft>
                <a:spcPts val="0"/>
              </a:spcAft>
              <a:buSzPts val="2400"/>
              <a:buNone/>
            </a:pPr>
            <a:r>
              <a:rPr lang="en-US" sz="2000"/>
              <a:t>10.3.1: Compare examples of effective and poor leadership</a:t>
            </a:r>
            <a:endParaRPr/>
          </a:p>
        </p:txBody>
      </p:sp>
    </p:spTree>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Shape 157"/>
        <p:cNvGrpSpPr/>
        <p:nvPr/>
      </p:nvGrpSpPr>
      <p:grpSpPr>
        <a:xfrm>
          <a:off x="0" y="0"/>
          <a:ext cx="0" cy="0"/>
          <a:chOff x="0" y="0"/>
          <a:chExt cx="0" cy="0"/>
        </a:xfrm>
      </p:grpSpPr>
      <p:sp>
        <p:nvSpPr>
          <p:cNvPr id="158" name="Google Shape;158;p14"/>
          <p:cNvSpPr txBox="1">
            <a:spLocks noGrp="1"/>
          </p:cNvSpPr>
          <p:nvPr>
            <p:ph type="title"/>
          </p:nvPr>
        </p:nvSpPr>
        <p:spPr>
          <a:prstGeom prst="rect">
            <a:avLst/>
          </a:prstGeom>
          <a:noFill/>
          <a:ln>
            <a:noFill/>
          </a:ln>
        </p:spPr>
        <p:txBody>
          <a:bodyPr anchor="ctr" anchorCtr="0" bIns="45700" lIns="91425" rIns="91425" spcFirstLastPara="1" tIns="45700" wrap="square">
            <a:noAutofit/>
          </a:bodyPr>
          <a:lstStyle/>
          <a:p>
            <a:pPr algn="l" indent="0" lvl="0" marL="0" marR="0" rtl="0">
              <a:lnSpc>
                <a:spcPct val="90000"/>
              </a:lnSpc>
              <a:spcBef>
                <a:spcPts val="0"/>
              </a:spcBef>
              <a:spcAft>
                <a:spcPts val="0"/>
              </a:spcAft>
              <a:buClr>
                <a:schemeClr val="dk1"/>
              </a:buClr>
              <a:buSzPts val="4400"/>
              <a:buFont typeface="Century Gothic"/>
              <a:buNone/>
            </a:pPr>
            <a:r>
              <a:rPr lang="en-US"/>
              <a:t>Understanding Effective vs. Poor Leadership</a:t>
            </a:r>
            <a:endParaRPr/>
          </a:p>
        </p:txBody>
      </p:sp>
      <p:sp>
        <p:nvSpPr>
          <p:cNvPr id="159" name="Google Shape;159;p14"/>
          <p:cNvSpPr txBox="1">
            <a:spLocks noGrp="1"/>
          </p:cNvSpPr>
          <p:nvPr>
            <p:ph idx="1" type="body"/>
          </p:nvPr>
        </p:nvSpPr>
        <p:spPr>
          <a:xfrm>
            <a:off x="838200" y="1825625"/>
            <a:ext cx="5165558" cy="4351338"/>
          </a:xfrm>
          <a:prstGeom prst="rect">
            <a:avLst/>
          </a:prstGeom>
          <a:noFill/>
          <a:ln>
            <a:noFill/>
          </a:ln>
        </p:spPr>
        <p:txBody>
          <a:bodyPr anchor="t" anchorCtr="0" bIns="45700" lIns="91425" rIns="91425" spcFirstLastPara="1" tIns="45700" wrap="square">
            <a:noAutofit/>
          </a:bodyPr>
          <a:lstStyle/>
          <a:p>
            <a:pPr algn="l" indent="-304800" lvl="0" marL="342900" marR="0" rtl="0">
              <a:lnSpc>
                <a:spcPct val="90000"/>
              </a:lnSpc>
              <a:spcBef>
                <a:spcPts val="750"/>
              </a:spcBef>
              <a:spcAft>
                <a:spcPts val="0"/>
              </a:spcAft>
              <a:buClr>
                <a:schemeClr val="dk1"/>
              </a:buClr>
              <a:buSzPts val="2800"/>
              <a:buFont typeface="Arial"/>
              <a:buChar char="•"/>
            </a:pPr>
            <a:r>
              <a:rPr dirty="0" lang="en-US"/>
              <a:t>Compare examples of effective and poor leadership</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What do these traits and styles look like in practice? </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Will be looking at real-world examples of good and bad leadership to help deepen understanding </a:t>
            </a:r>
            <a:endParaRPr dirty="0"/>
          </a:p>
          <a:p>
            <a:pPr algn="l" indent="-304800" lvl="0" marL="342900" marR="0" rtl="0">
              <a:lnSpc>
                <a:spcPct val="90000"/>
              </a:lnSpc>
              <a:spcBef>
                <a:spcPts val="750"/>
              </a:spcBef>
              <a:spcAft>
                <a:spcPts val="0"/>
              </a:spcAft>
              <a:buClr>
                <a:schemeClr val="dk1"/>
              </a:buClr>
              <a:buSzPts val="2800"/>
              <a:buFont typeface="Arial"/>
              <a:buChar char="•"/>
            </a:pPr>
            <a:r>
              <a:rPr dirty="0" lang="en-US"/>
              <a:t>Looking at individuals with positive and negative leadership qualities in next slides</a:t>
            </a:r>
            <a:endParaRPr dirty="0"/>
          </a:p>
        </p:txBody>
      </p:sp>
      <p:pic>
        <p:nvPicPr>
          <p:cNvPr descr="A field of wheat. A person's hand reaches up from the depths of the field. " id="160" name="Google Shape;160;p14"/>
          <p:cNvPicPr preferRelativeResize="0"/>
          <p:nvPr/>
        </p:nvPicPr>
        <p:blipFill rotWithShape="1">
          <a:blip r:embed="rId3">
            <a:alphaModFix/>
          </a:blip>
          <a:srcRect b="40" t="32"/>
          <a:stretch/>
        </p:blipFill>
        <p:spPr>
          <a:xfrm>
            <a:off x="6188242" y="1825625"/>
            <a:ext cx="5165558" cy="429556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Warren Buffett, Berkshire Hathaway</a:t>
            </a:r>
            <a:endParaRPr/>
          </a:p>
        </p:txBody>
      </p:sp>
      <p:sp>
        <p:nvSpPr>
          <p:cNvPr id="167" name="Google Shape;167;p15"/>
          <p:cNvSpPr txBox="1">
            <a:spLocks noGrp="1"/>
          </p:cNvSpPr>
          <p:nvPr>
            <p:ph type="body" idx="1"/>
          </p:nvPr>
        </p:nvSpPr>
        <p:spPr>
          <a:xfrm>
            <a:off x="838200" y="1825625"/>
            <a:ext cx="5257800"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One of the wealthiest men in the world through leadership of investment company</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Thousands travel to hear his meetings and has become very successful</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Work is to identify companies for purchase he believes are well-managed for success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Presents a vision, stands firmly behind it, and inspires others </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Always truthful and an optimist</a:t>
            </a:r>
            <a:endParaRPr dirty="0"/>
          </a:p>
        </p:txBody>
      </p:sp>
      <p:pic>
        <p:nvPicPr>
          <p:cNvPr id="168" name="Google Shape;168;p15" descr="Warren Buffett with a black background"/>
          <p:cNvPicPr preferRelativeResize="0"/>
          <p:nvPr/>
        </p:nvPicPr>
        <p:blipFill rotWithShape="1">
          <a:blip r:embed="rId3">
            <a:alphaModFix/>
          </a:blip>
          <a:srcRect/>
          <a:stretch/>
        </p:blipFill>
        <p:spPr>
          <a:xfrm>
            <a:off x="6172200" y="2063178"/>
            <a:ext cx="5181600" cy="312623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r>
              <a:rPr lang="en-US" dirty="0"/>
              <a:t>Rosalind Brewer, Starbucks</a:t>
            </a:r>
            <a:endParaRPr dirty="0"/>
          </a:p>
        </p:txBody>
      </p:sp>
      <p:sp>
        <p:nvSpPr>
          <p:cNvPr id="199" name="Google Shape;199;p19"/>
          <p:cNvSpPr txBox="1">
            <a:spLocks noGrp="1"/>
          </p:cNvSpPr>
          <p:nvPr>
            <p:ph type="body" idx="1"/>
          </p:nvPr>
        </p:nvSpPr>
        <p:spPr>
          <a:xfrm>
            <a:off x="838200" y="1825625"/>
            <a:ext cx="6906126" cy="4351338"/>
          </a:xfrm>
          <a:prstGeom prst="rect">
            <a:avLst/>
          </a:prstGeom>
          <a:noFill/>
          <a:ln>
            <a:noFill/>
          </a:ln>
        </p:spPr>
        <p:txBody>
          <a:bodyPr spcFirstLastPara="1" wrap="square" lIns="91425" tIns="45700" rIns="91425" bIns="45700" anchor="t" anchorCtr="0">
            <a:noAutofit/>
          </a:bodyPr>
          <a:lstStyle/>
          <a:p>
            <a:pPr marL="381000" indent="-342900"/>
            <a:r>
              <a:rPr lang="en-US" dirty="0"/>
              <a:t>Current COO at Starbucks, the first woman and the first African-American in this role </a:t>
            </a:r>
          </a:p>
          <a:p>
            <a:pPr marL="342900" lvl="0" indent="-304800"/>
            <a:r>
              <a:rPr lang="en-US" dirty="0"/>
              <a:t>Former CEO of Sam’s Club</a:t>
            </a:r>
          </a:p>
          <a:p>
            <a:pPr marL="342900" lvl="0" indent="-304800"/>
            <a:r>
              <a:rPr lang="en-US" dirty="0"/>
              <a:t>Forward-thinking initiatives at Sam's Clubs, doubling the amount of organic products offered and advancing online ordering</a:t>
            </a:r>
          </a:p>
          <a:p>
            <a:pPr marL="342900" lvl="0" indent="-304800"/>
            <a:r>
              <a:rPr lang="en-US" dirty="0"/>
              <a:t>Emphasis on diversity of hiring and implementation of racial bias training</a:t>
            </a:r>
          </a:p>
          <a:p>
            <a:pPr marL="342900" lvl="0" indent="-304800"/>
            <a:r>
              <a:rPr lang="en-US" dirty="0"/>
              <a:t>Navigated Starbucks through negative public opinion after racially charged arrests at one of their locations</a:t>
            </a:r>
            <a:endParaRPr dirty="0"/>
          </a:p>
        </p:txBody>
      </p:sp>
      <p:pic>
        <p:nvPicPr>
          <p:cNvPr id="3" name="Picture 2" descr="Rosalind Brewer">
            <a:extLst>
              <a:ext uri="{FF2B5EF4-FFF2-40B4-BE49-F238E27FC236}">
                <a16:creationId xmlns:a16="http://schemas.microsoft.com/office/drawing/2014/main" xmlns="" id="{CE3A13A3-F912-4E47-B8C2-925ABB90D3DF}"/>
              </a:ext>
            </a:extLst>
          </p:cNvPr>
          <p:cNvPicPr>
            <a:picLocks noChangeAspect="1"/>
          </p:cNvPicPr>
          <p:nvPr/>
        </p:nvPicPr>
        <p:blipFill>
          <a:blip r:embed="rId3"/>
          <a:stretch>
            <a:fillRect/>
          </a:stretch>
        </p:blipFill>
        <p:spPr>
          <a:xfrm>
            <a:off x="7859963" y="1109663"/>
            <a:ext cx="3378200" cy="50673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Ginni Rometty, IBM</a:t>
            </a:r>
            <a:endParaRPr/>
          </a:p>
        </p:txBody>
      </p:sp>
      <p:sp>
        <p:nvSpPr>
          <p:cNvPr id="191" name="Google Shape;191;p18"/>
          <p:cNvSpPr txBox="1">
            <a:spLocks noGrp="1"/>
          </p:cNvSpPr>
          <p:nvPr>
            <p:ph type="body" idx="1"/>
          </p:nvPr>
        </p:nvSpPr>
        <p:spPr>
          <a:xfrm>
            <a:off x="838200" y="1825625"/>
            <a:ext cx="6598024"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dirty="0"/>
              <a:t>IBM is successful tech company for over 100 years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Much of its legacy is in field of computer hardware systems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Overseen significant shift of focus for company</a:t>
            </a:r>
            <a:endParaRPr dirty="0"/>
          </a:p>
          <a:p>
            <a:pPr marL="342900" marR="0" lvl="0" indent="-304800" algn="l" rtl="0">
              <a:lnSpc>
                <a:spcPct val="90000"/>
              </a:lnSpc>
              <a:spcBef>
                <a:spcPts val="750"/>
              </a:spcBef>
              <a:spcAft>
                <a:spcPts val="0"/>
              </a:spcAft>
              <a:buClr>
                <a:schemeClr val="dk1"/>
              </a:buClr>
              <a:buSzPts val="2800"/>
              <a:buFont typeface="Arial"/>
              <a:buChar char="•"/>
            </a:pPr>
            <a:r>
              <a:rPr lang="en-US" dirty="0"/>
              <a:t>Democratic, soft-spoken leadership style enabled her to be successful</a:t>
            </a:r>
            <a:endParaRPr dirty="0"/>
          </a:p>
        </p:txBody>
      </p:sp>
      <p:pic>
        <p:nvPicPr>
          <p:cNvPr id="192" name="Google Shape;192;p18" descr="Ginni Rometty"/>
          <p:cNvPicPr preferRelativeResize="0"/>
          <p:nvPr/>
        </p:nvPicPr>
        <p:blipFill rotWithShape="1">
          <a:blip r:embed="rId3">
            <a:alphaModFix/>
          </a:blip>
          <a:srcRect/>
          <a:stretch/>
        </p:blipFill>
        <p:spPr>
          <a:xfrm>
            <a:off x="7579895" y="1825625"/>
            <a:ext cx="3773905" cy="435450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Situational Theories of Leadership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Module Learning Outcomes</a:t>
            </a:r>
            <a:endParaRPr/>
          </a:p>
        </p:txBody>
      </p:sp>
      <p:sp>
        <p:nvSpPr>
          <p:cNvPr id="76" name="Google Shape;76;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a:t>Recognize good and poor leadership and the varieties of leadership</a:t>
            </a:r>
            <a:endParaRPr/>
          </a:p>
          <a:p>
            <a:pPr marL="38100" lvl="0" indent="0" algn="l" rtl="0">
              <a:lnSpc>
                <a:spcPct val="90000"/>
              </a:lnSpc>
              <a:spcBef>
                <a:spcPts val="750"/>
              </a:spcBef>
              <a:spcAft>
                <a:spcPts val="0"/>
              </a:spcAft>
              <a:buSzPts val="2800"/>
              <a:buNone/>
            </a:pPr>
            <a:endParaRPr/>
          </a:p>
          <a:p>
            <a:pPr marL="381000" lvl="1" indent="0" algn="l" rtl="0">
              <a:lnSpc>
                <a:spcPct val="90000"/>
              </a:lnSpc>
              <a:spcBef>
                <a:spcPts val="375"/>
              </a:spcBef>
              <a:spcAft>
                <a:spcPts val="0"/>
              </a:spcAft>
              <a:buSzPts val="2400"/>
              <a:buNone/>
            </a:pPr>
            <a:r>
              <a:rPr lang="en-US" u="sng">
                <a:solidFill>
                  <a:schemeClr val="hlink"/>
                </a:solidFill>
                <a:hlinkClick r:id="rId3" action="ppaction://hlinksldjump"/>
              </a:rPr>
              <a:t>10.1: Differentiate between leadership and management</a:t>
            </a:r>
            <a:endParaRPr/>
          </a:p>
          <a:p>
            <a:pPr marL="381000" lvl="1" indent="0" algn="l" rtl="0">
              <a:lnSpc>
                <a:spcPct val="90000"/>
              </a:lnSpc>
              <a:spcBef>
                <a:spcPts val="375"/>
              </a:spcBef>
              <a:spcAft>
                <a:spcPts val="0"/>
              </a:spcAft>
              <a:buSzPts val="2400"/>
              <a:buNone/>
            </a:pPr>
            <a:r>
              <a:rPr lang="en-US" u="sng">
                <a:solidFill>
                  <a:schemeClr val="hlink"/>
                </a:solidFill>
                <a:hlinkClick r:id="rId4" action="ppaction://hlinksldjump"/>
              </a:rPr>
              <a:t>10.2: Identify the traits, dimensions, and styles of effective leaders</a:t>
            </a:r>
            <a:endParaRPr/>
          </a:p>
          <a:p>
            <a:pPr marL="381000" lvl="1" indent="0" algn="l" rtl="0">
              <a:lnSpc>
                <a:spcPct val="90000"/>
              </a:lnSpc>
              <a:spcBef>
                <a:spcPts val="375"/>
              </a:spcBef>
              <a:spcAft>
                <a:spcPts val="0"/>
              </a:spcAft>
              <a:buSzPts val="2400"/>
              <a:buNone/>
            </a:pPr>
            <a:r>
              <a:rPr lang="en-US" u="sng">
                <a:solidFill>
                  <a:schemeClr val="hlink"/>
                </a:solidFill>
                <a:hlinkClick r:id="rId5" action="ppaction://hlinksldjump"/>
              </a:rPr>
              <a:t>10.3: Compare examples of effective and poor leadership</a:t>
            </a:r>
            <a:endParaRPr/>
          </a:p>
          <a:p>
            <a:pPr marL="381000" lvl="1" indent="0" algn="l" rtl="0">
              <a:lnSpc>
                <a:spcPct val="90000"/>
              </a:lnSpc>
              <a:spcBef>
                <a:spcPts val="375"/>
              </a:spcBef>
              <a:spcAft>
                <a:spcPts val="0"/>
              </a:spcAft>
              <a:buSzPts val="2400"/>
              <a:buNone/>
            </a:pPr>
            <a:r>
              <a:rPr lang="en-US" u="sng">
                <a:solidFill>
                  <a:schemeClr val="hlink"/>
                </a:solidFill>
                <a:hlinkClick r:id="rId6" action="ppaction://hlinksldjump"/>
              </a:rPr>
              <a:t>10.4: Summarize the situational theories of leadership</a:t>
            </a:r>
            <a:endParaRPr/>
          </a:p>
          <a:p>
            <a:pPr marL="381000" lvl="1" indent="0" algn="l" rtl="0">
              <a:lnSpc>
                <a:spcPct val="90000"/>
              </a:lnSpc>
              <a:spcBef>
                <a:spcPts val="375"/>
              </a:spcBef>
              <a:spcAft>
                <a:spcPts val="0"/>
              </a:spcAft>
              <a:buSzPts val="2400"/>
              <a:buNone/>
            </a:pPr>
            <a:r>
              <a:rPr lang="en-US" u="sng">
                <a:solidFill>
                  <a:schemeClr val="hlink"/>
                </a:solidFill>
                <a:hlinkClick r:id="rId7" action="ppaction://hlinksldjump"/>
              </a:rPr>
              <a:t>10.5: Summarize transformational and transactional theories of leadership</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Situational Theories of Leadership</a:t>
            </a:r>
            <a:endParaRPr/>
          </a:p>
        </p:txBody>
      </p:sp>
      <p:sp>
        <p:nvSpPr>
          <p:cNvPr id="211" name="Google Shape;211;p2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10.4: Summarize the situational theories of leadership 	</a:t>
            </a:r>
            <a:endParaRPr/>
          </a:p>
          <a:p>
            <a:pPr marL="582930" lvl="1" indent="0" algn="l" rtl="0">
              <a:lnSpc>
                <a:spcPct val="90000"/>
              </a:lnSpc>
              <a:spcBef>
                <a:spcPts val="375"/>
              </a:spcBef>
              <a:spcAft>
                <a:spcPts val="0"/>
              </a:spcAft>
              <a:buSzPts val="2400"/>
              <a:buNone/>
            </a:pPr>
            <a:r>
              <a:rPr lang="en-US" sz="2000"/>
              <a:t>10.4.1: Summarize the situational theories of leadership</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Understanding Situational Theories of Leadership</a:t>
            </a:r>
            <a:endParaRPr/>
          </a:p>
        </p:txBody>
      </p:sp>
      <p:sp>
        <p:nvSpPr>
          <p:cNvPr id="218" name="Google Shape;218;p2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Work on the assumption that the most effective style of leadership changes from situation to situation</a:t>
            </a:r>
            <a:endParaRPr/>
          </a:p>
          <a:p>
            <a:pPr marL="342900" marR="0" lvl="0" indent="-304800" algn="l" rtl="0">
              <a:lnSpc>
                <a:spcPct val="90000"/>
              </a:lnSpc>
              <a:spcBef>
                <a:spcPts val="750"/>
              </a:spcBef>
              <a:spcAft>
                <a:spcPts val="0"/>
              </a:spcAft>
              <a:buClr>
                <a:schemeClr val="dk1"/>
              </a:buClr>
              <a:buSzPts val="2800"/>
              <a:buFont typeface="Arial"/>
              <a:buChar char="•"/>
            </a:pPr>
            <a:r>
              <a:rPr lang="en-US"/>
              <a:t>Leader must be able to adapt his style and approach to different circumstances</a:t>
            </a:r>
            <a:endParaRPr/>
          </a:p>
          <a:p>
            <a:pPr marL="342900" marR="0" lvl="0" indent="-304800" algn="l" rtl="0">
              <a:lnSpc>
                <a:spcPct val="90000"/>
              </a:lnSpc>
              <a:spcBef>
                <a:spcPts val="750"/>
              </a:spcBef>
              <a:spcAft>
                <a:spcPts val="0"/>
              </a:spcAft>
              <a:buClr>
                <a:schemeClr val="dk1"/>
              </a:buClr>
              <a:buSzPts val="2800"/>
              <a:buFont typeface="Arial"/>
              <a:buChar char="•"/>
            </a:pPr>
            <a:r>
              <a:rPr lang="en-US"/>
              <a:t>Example: some employees function better under leader who is more autocratic while others prefer leader to step back and give others chance</a:t>
            </a:r>
            <a:endParaRPr/>
          </a:p>
          <a:p>
            <a:pPr marL="342900" marR="0" lvl="0" indent="-304800" algn="l" rtl="0">
              <a:lnSpc>
                <a:spcPct val="90000"/>
              </a:lnSpc>
              <a:spcBef>
                <a:spcPts val="750"/>
              </a:spcBef>
              <a:spcAft>
                <a:spcPts val="0"/>
              </a:spcAft>
              <a:buClr>
                <a:schemeClr val="dk1"/>
              </a:buClr>
              <a:buSzPts val="2800"/>
              <a:buFont typeface="Arial"/>
              <a:buChar char="•"/>
            </a:pPr>
            <a:r>
              <a:rPr lang="en-US"/>
              <a:t>Not all industries require same skills and leadership traits- many theories developed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Hersey and Blanchard’s </a:t>
            </a:r>
            <a:br>
              <a:rPr lang="en-US"/>
            </a:br>
            <a:r>
              <a:rPr lang="en-US"/>
              <a:t>Situational Leadership Theory</a:t>
            </a:r>
            <a:endParaRPr/>
          </a:p>
        </p:txBody>
      </p:sp>
      <p:sp>
        <p:nvSpPr>
          <p:cNvPr id="225" name="Google Shape;225;p23"/>
          <p:cNvSpPr txBox="1">
            <a:spLocks noGrp="1"/>
          </p:cNvSpPr>
          <p:nvPr>
            <p:ph type="body" idx="1"/>
          </p:nvPr>
        </p:nvSpPr>
        <p:spPr>
          <a:xfrm>
            <a:off x="838200" y="1825625"/>
            <a:ext cx="5414682"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sz="1800" dirty="0"/>
              <a:t>Suggests need to match two key elements correctly: leadership style of the leader and maturity/preparedness of the followers</a:t>
            </a:r>
            <a:endParaRPr dirty="0"/>
          </a:p>
          <a:p>
            <a:pPr marL="342900" marR="0" lvl="0" indent="-304800" algn="l" rtl="0">
              <a:lnSpc>
                <a:spcPct val="90000"/>
              </a:lnSpc>
              <a:spcBef>
                <a:spcPts val="750"/>
              </a:spcBef>
              <a:spcAft>
                <a:spcPts val="0"/>
              </a:spcAft>
              <a:buClr>
                <a:schemeClr val="dk1"/>
              </a:buClr>
              <a:buSzPts val="2800"/>
              <a:buFont typeface="Arial"/>
              <a:buChar char="•"/>
            </a:pPr>
            <a:r>
              <a:rPr lang="en-US" sz="1800" dirty="0"/>
              <a:t>Main leadership approaches- telling, selling, participating, delegating</a:t>
            </a:r>
            <a:endParaRPr dirty="0"/>
          </a:p>
          <a:p>
            <a:pPr marL="342900" marR="0" lvl="0" indent="-304800" algn="l" rtl="0">
              <a:lnSpc>
                <a:spcPct val="90000"/>
              </a:lnSpc>
              <a:spcBef>
                <a:spcPts val="750"/>
              </a:spcBef>
              <a:spcAft>
                <a:spcPts val="0"/>
              </a:spcAft>
              <a:buClr>
                <a:schemeClr val="dk1"/>
              </a:buClr>
              <a:buSzPts val="2800"/>
              <a:buFont typeface="Arial"/>
              <a:buChar char="•"/>
            </a:pPr>
            <a:r>
              <a:rPr lang="en-US" sz="1800" dirty="0"/>
              <a:t>Four levels of follower maturity- low competence and commitment (M1), low competence and high commitment (M2), high competence and low commitment (M3), and high competence and commitment (M4)</a:t>
            </a:r>
            <a:endParaRPr dirty="0"/>
          </a:p>
          <a:p>
            <a:pPr marL="342900" marR="0" lvl="0" indent="-304800" algn="l" rtl="0">
              <a:lnSpc>
                <a:spcPct val="90000"/>
              </a:lnSpc>
              <a:spcBef>
                <a:spcPts val="750"/>
              </a:spcBef>
              <a:spcAft>
                <a:spcPts val="0"/>
              </a:spcAft>
              <a:buClr>
                <a:schemeClr val="dk1"/>
              </a:buClr>
              <a:buSzPts val="2800"/>
              <a:buFont typeface="Arial"/>
              <a:buChar char="•"/>
            </a:pPr>
            <a:r>
              <a:rPr lang="en-US" sz="1800" dirty="0"/>
              <a:t>Key to successful leadership is matching proper leadership style to maturity level</a:t>
            </a:r>
            <a:endParaRPr dirty="0"/>
          </a:p>
        </p:txBody>
      </p:sp>
      <p:pic>
        <p:nvPicPr>
          <p:cNvPr id="1026" name="Picture 2" descr="Follower Maturity Levels and corresponding Leadership Styles. M1 corresponds to telling style, M2 corresponds to selling style, M3 corresponds to participating style, and M4 corresponds to delegating style">
            <a:extLst>
              <a:ext uri="{FF2B5EF4-FFF2-40B4-BE49-F238E27FC236}">
                <a16:creationId xmlns:a16="http://schemas.microsoft.com/office/drawing/2014/main" xmlns="" id="{ECAE42F1-59D9-E242-8D98-E75BF1A7B2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4919" y="1752911"/>
            <a:ext cx="4637289" cy="44967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Goleman’s Model of Situational Leadership</a:t>
            </a:r>
            <a:endParaRPr/>
          </a:p>
        </p:txBody>
      </p:sp>
      <p:sp>
        <p:nvSpPr>
          <p:cNvPr id="233" name="Google Shape;233;p24"/>
          <p:cNvSpPr txBox="1">
            <a:spLocks noGrp="1"/>
          </p:cNvSpPr>
          <p:nvPr>
            <p:ph type="body" idx="1"/>
          </p:nvPr>
        </p:nvSpPr>
        <p:spPr>
          <a:xfrm>
            <a:off x="838200" y="1825625"/>
            <a:ext cx="7607968" cy="4351338"/>
          </a:xfrm>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Theory incorporates development of the concept of “emotional intelligence”</a:t>
            </a:r>
            <a:endParaRPr/>
          </a:p>
          <a:p>
            <a:pPr marL="685800" lvl="1" indent="-285750" algn="l" rtl="0">
              <a:lnSpc>
                <a:spcPct val="90000"/>
              </a:lnSpc>
              <a:spcBef>
                <a:spcPts val="375"/>
              </a:spcBef>
              <a:spcAft>
                <a:spcPts val="0"/>
              </a:spcAft>
              <a:buSzPts val="2400"/>
              <a:buChar char="•"/>
            </a:pPr>
            <a:r>
              <a:rPr lang="en-US"/>
              <a:t>Pacesetting: sets aggressive goals and standards for each employee</a:t>
            </a:r>
            <a:endParaRPr/>
          </a:p>
          <a:p>
            <a:pPr marL="685800" lvl="1" indent="-285750" algn="l" rtl="0">
              <a:lnSpc>
                <a:spcPct val="90000"/>
              </a:lnSpc>
              <a:spcBef>
                <a:spcPts val="375"/>
              </a:spcBef>
              <a:spcAft>
                <a:spcPts val="0"/>
              </a:spcAft>
              <a:buSzPts val="2400"/>
              <a:buChar char="•"/>
            </a:pPr>
            <a:r>
              <a:rPr lang="en-US"/>
              <a:t>Authoritative: provides direction and goals and expects team to follow lead</a:t>
            </a:r>
            <a:endParaRPr/>
          </a:p>
          <a:p>
            <a:pPr marL="685800" lvl="1" indent="-285750" algn="l" rtl="0">
              <a:lnSpc>
                <a:spcPct val="90000"/>
              </a:lnSpc>
              <a:spcBef>
                <a:spcPts val="375"/>
              </a:spcBef>
              <a:spcAft>
                <a:spcPts val="0"/>
              </a:spcAft>
              <a:buSzPts val="2400"/>
              <a:buChar char="•"/>
            </a:pPr>
            <a:r>
              <a:rPr lang="en-US"/>
              <a:t>Affiliative: praises and encourages employees refraining from criticism</a:t>
            </a:r>
            <a:endParaRPr/>
          </a:p>
          <a:p>
            <a:pPr marL="685800" lvl="1" indent="-285750" algn="l" rtl="0">
              <a:lnSpc>
                <a:spcPct val="90000"/>
              </a:lnSpc>
              <a:spcBef>
                <a:spcPts val="375"/>
              </a:spcBef>
              <a:spcAft>
                <a:spcPts val="0"/>
              </a:spcAft>
              <a:buSzPts val="2400"/>
              <a:buChar char="•"/>
            </a:pPr>
            <a:r>
              <a:rPr lang="en-US"/>
              <a:t>Coaching: focuses on helping individuals build skills and develop talents</a:t>
            </a:r>
            <a:endParaRPr/>
          </a:p>
          <a:p>
            <a:pPr marL="685800" lvl="1" indent="-285750" algn="l" rtl="0">
              <a:lnSpc>
                <a:spcPct val="90000"/>
              </a:lnSpc>
              <a:spcBef>
                <a:spcPts val="375"/>
              </a:spcBef>
              <a:spcAft>
                <a:spcPts val="0"/>
              </a:spcAft>
              <a:buSzPts val="2400"/>
              <a:buChar char="•"/>
            </a:pPr>
            <a:r>
              <a:rPr lang="en-US"/>
              <a:t>Democratic: involves followers in process by seeking their opinion</a:t>
            </a:r>
            <a:endParaRPr/>
          </a:p>
          <a:p>
            <a:pPr marL="685800" lvl="1" indent="-285750" algn="l" rtl="0">
              <a:lnSpc>
                <a:spcPct val="90000"/>
              </a:lnSpc>
              <a:spcBef>
                <a:spcPts val="375"/>
              </a:spcBef>
              <a:spcAft>
                <a:spcPts val="0"/>
              </a:spcAft>
              <a:buSzPts val="2400"/>
              <a:buChar char="•"/>
            </a:pPr>
            <a:r>
              <a:rPr lang="en-US"/>
              <a:t>Coercive: ultimate authority and demands immediate compliance </a:t>
            </a:r>
            <a:endParaRPr/>
          </a:p>
        </p:txBody>
      </p:sp>
      <p:pic>
        <p:nvPicPr>
          <p:cNvPr id="234" name="Google Shape;234;p24" descr="Daniel Goleman."/>
          <p:cNvPicPr preferRelativeResize="0"/>
          <p:nvPr/>
        </p:nvPicPr>
        <p:blipFill rotWithShape="1">
          <a:blip r:embed="rId3">
            <a:alphaModFix/>
          </a:blip>
          <a:srcRect/>
          <a:stretch/>
        </p:blipFill>
        <p:spPr>
          <a:xfrm>
            <a:off x="8638674" y="1940627"/>
            <a:ext cx="2596354" cy="3780941"/>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Normative Decision Theory</a:t>
            </a:r>
            <a:endParaRPr/>
          </a:p>
        </p:txBody>
      </p:sp>
      <p:sp>
        <p:nvSpPr>
          <p:cNvPr id="241" name="Google Shape;241;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Guide in determining optimum amount of time and group input that should be committed to a decision</a:t>
            </a:r>
            <a:endParaRPr/>
          </a:p>
          <a:p>
            <a:pPr marL="342900" marR="0" lvl="0" indent="-304800" algn="l" rtl="0">
              <a:lnSpc>
                <a:spcPct val="90000"/>
              </a:lnSpc>
              <a:spcBef>
                <a:spcPts val="750"/>
              </a:spcBef>
              <a:spcAft>
                <a:spcPts val="0"/>
              </a:spcAft>
              <a:buClr>
                <a:schemeClr val="dk1"/>
              </a:buClr>
              <a:buSzPts val="2800"/>
              <a:buFont typeface="Arial"/>
              <a:buChar char="•"/>
            </a:pPr>
            <a:r>
              <a:rPr lang="en-US"/>
              <a:t>Number of options for leader</a:t>
            </a:r>
            <a:endParaRPr/>
          </a:p>
          <a:p>
            <a:pPr marL="342900" marR="0" lvl="0" indent="-304800" algn="l" rtl="0">
              <a:lnSpc>
                <a:spcPct val="90000"/>
              </a:lnSpc>
              <a:spcBef>
                <a:spcPts val="750"/>
              </a:spcBef>
              <a:spcAft>
                <a:spcPts val="0"/>
              </a:spcAft>
              <a:buClr>
                <a:schemeClr val="dk1"/>
              </a:buClr>
              <a:buSzPts val="2800"/>
              <a:buFont typeface="Arial"/>
              <a:buChar char="•"/>
            </a:pPr>
            <a:r>
              <a:rPr lang="en-US"/>
              <a:t>Key Questions: is decision quality important? Does the leader have enough information to make a decision? Is the problem structured and easily analyzed? Do members have high levels of competence in working as a group?</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7707cb77c5_0_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Practice Question 3</a:t>
            </a:r>
            <a:endParaRPr dirty="0"/>
          </a:p>
        </p:txBody>
      </p:sp>
      <p:sp>
        <p:nvSpPr>
          <p:cNvPr id="248" name="Google Shape;248;g7707cb77c5_0_1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What do all of the leadership theories we have just reviewed have in common?</a:t>
            </a:r>
            <a:endParaRPr/>
          </a:p>
          <a:p>
            <a:pPr marL="342900" marR="0" lvl="0" indent="0" algn="l" rtl="0">
              <a:lnSpc>
                <a:spcPct val="90000"/>
              </a:lnSpc>
              <a:spcBef>
                <a:spcPts val="750"/>
              </a:spcBef>
              <a:spcAft>
                <a:spcPts val="0"/>
              </a:spcAft>
              <a:buNone/>
            </a:pPr>
            <a:endParaRPr/>
          </a:p>
          <a:p>
            <a:pPr marL="457200" marR="0" lvl="0" indent="-406400" algn="l" rtl="0">
              <a:lnSpc>
                <a:spcPct val="90000"/>
              </a:lnSpc>
              <a:spcBef>
                <a:spcPts val="750"/>
              </a:spcBef>
              <a:spcAft>
                <a:spcPts val="0"/>
              </a:spcAft>
              <a:buSzPts val="2800"/>
              <a:buAutoNum type="arabicPeriod"/>
            </a:pPr>
            <a:r>
              <a:rPr lang="en-US"/>
              <a:t>They reflect the democratic style of leadership.</a:t>
            </a:r>
            <a:endParaRPr/>
          </a:p>
          <a:p>
            <a:pPr marL="457200" marR="0" lvl="0" indent="-406400" algn="l" rtl="0">
              <a:lnSpc>
                <a:spcPct val="90000"/>
              </a:lnSpc>
              <a:spcBef>
                <a:spcPts val="0"/>
              </a:spcBef>
              <a:spcAft>
                <a:spcPts val="0"/>
              </a:spcAft>
              <a:buSzPts val="2800"/>
              <a:buAutoNum type="arabicPeriod"/>
            </a:pPr>
            <a:r>
              <a:rPr lang="en-US"/>
              <a:t>They require industry knowledge.</a:t>
            </a:r>
            <a:endParaRPr/>
          </a:p>
          <a:p>
            <a:pPr marL="457200" marR="0" lvl="0" indent="-406400" algn="l" rtl="0">
              <a:lnSpc>
                <a:spcPct val="90000"/>
              </a:lnSpc>
              <a:spcBef>
                <a:spcPts val="0"/>
              </a:spcBef>
              <a:spcAft>
                <a:spcPts val="0"/>
              </a:spcAft>
              <a:buSzPts val="2800"/>
              <a:buAutoNum type="arabicPeriod"/>
            </a:pPr>
            <a:r>
              <a:rPr lang="en-US"/>
              <a:t>They match leadership style with the environment.</a:t>
            </a:r>
            <a:endParaRPr/>
          </a:p>
          <a:p>
            <a:pPr marL="457200" marR="0" lvl="0" indent="-406400" algn="l" rtl="0">
              <a:lnSpc>
                <a:spcPct val="90000"/>
              </a:lnSpc>
              <a:spcBef>
                <a:spcPts val="0"/>
              </a:spcBef>
              <a:spcAft>
                <a:spcPts val="0"/>
              </a:spcAft>
              <a:buSzPts val="2800"/>
              <a:buAutoNum type="arabicPeriod"/>
            </a:pPr>
            <a:r>
              <a:rPr lang="en-US"/>
              <a:t>They incorporate the concept of emotional intelligence.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Transformational and Transactional Theories of Leadership</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Transformational and Transactional Theories of Leadership</a:t>
            </a:r>
            <a:endParaRPr/>
          </a:p>
        </p:txBody>
      </p:sp>
      <p:sp>
        <p:nvSpPr>
          <p:cNvPr id="259" name="Google Shape;259;p27"/>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10.5: Summarize transformational and transactional theories of leadership	</a:t>
            </a:r>
            <a:endParaRPr/>
          </a:p>
          <a:p>
            <a:pPr marL="582930" lvl="1" indent="0" algn="l" rtl="0">
              <a:lnSpc>
                <a:spcPct val="90000"/>
              </a:lnSpc>
              <a:spcBef>
                <a:spcPts val="375"/>
              </a:spcBef>
              <a:spcAft>
                <a:spcPts val="0"/>
              </a:spcAft>
              <a:buSzPts val="2400"/>
              <a:buNone/>
            </a:pPr>
            <a:r>
              <a:rPr lang="en-US" sz="2000"/>
              <a:t>10.5.1: Summarize transformational theories of leadership</a:t>
            </a:r>
            <a:endParaRPr/>
          </a:p>
          <a:p>
            <a:pPr marL="582930" lvl="1" indent="0" algn="l" rtl="0">
              <a:lnSpc>
                <a:spcPct val="90000"/>
              </a:lnSpc>
              <a:spcBef>
                <a:spcPts val="375"/>
              </a:spcBef>
              <a:spcAft>
                <a:spcPts val="0"/>
              </a:spcAft>
              <a:buSzPts val="2400"/>
              <a:buNone/>
            </a:pPr>
            <a:r>
              <a:rPr lang="en-US" sz="2000"/>
              <a:t>10.5.2: Summarize transactional theories of leadership</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2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Transformational and Transactional </a:t>
            </a:r>
            <a:br>
              <a:rPr lang="en-US"/>
            </a:br>
            <a:r>
              <a:rPr lang="en-US"/>
              <a:t>Theories of Leadership</a:t>
            </a:r>
            <a:endParaRPr/>
          </a:p>
        </p:txBody>
      </p:sp>
      <p:sp>
        <p:nvSpPr>
          <p:cNvPr id="266" name="Google Shape;266;p28"/>
          <p:cNvSpPr txBox="1">
            <a:spLocks noGrp="1"/>
          </p:cNvSpPr>
          <p:nvPr>
            <p:ph type="body" idx="1"/>
          </p:nvPr>
        </p:nvSpPr>
        <p:spPr>
          <a:prstGeom prst="rect">
            <a:avLst/>
          </a:prstGeom>
          <a:noFill/>
          <a:ln>
            <a:noFill/>
          </a:ln>
        </p:spPr>
        <p:txBody>
          <a:bodyPr spcFirstLastPara="1" wrap="square" lIns="91425" tIns="45700" rIns="91425" bIns="45700" anchor="b" anchorCtr="0">
            <a:noAutofit/>
          </a:bodyPr>
          <a:lstStyle/>
          <a:p>
            <a:pPr marL="342900" marR="0" lvl="0" indent="-171450" algn="l" rtl="0">
              <a:lnSpc>
                <a:spcPct val="90000"/>
              </a:lnSpc>
              <a:spcBef>
                <a:spcPts val="750"/>
              </a:spcBef>
              <a:spcAft>
                <a:spcPts val="0"/>
              </a:spcAft>
              <a:buClr>
                <a:schemeClr val="dk1"/>
              </a:buClr>
              <a:buSzPts val="2400"/>
              <a:buFont typeface="Arial"/>
              <a:buNone/>
            </a:pPr>
            <a:r>
              <a:rPr lang="en-US" sz="2400"/>
              <a:t>Transactional</a:t>
            </a:r>
            <a:r>
              <a:rPr lang="en-US"/>
              <a:t> </a:t>
            </a:r>
            <a:r>
              <a:rPr lang="en-US" sz="2400"/>
              <a:t>Leadership</a:t>
            </a:r>
            <a:endParaRPr/>
          </a:p>
        </p:txBody>
      </p:sp>
      <p:sp>
        <p:nvSpPr>
          <p:cNvPr id="267" name="Google Shape;267;p28"/>
          <p:cNvSpPr txBox="1">
            <a:spLocks noGrp="1"/>
          </p:cNvSpPr>
          <p:nvPr>
            <p:ph type="body" idx="2"/>
          </p:nvPr>
        </p:nvSpPr>
        <p:spPr>
          <a:prstGeom prst="rect">
            <a:avLst/>
          </a:prstGeom>
          <a:noFill/>
          <a:ln>
            <a:noFill/>
          </a:ln>
        </p:spPr>
        <p:txBody>
          <a:bodyPr spcFirstLastPara="1" wrap="square" lIns="91425" tIns="45700" rIns="91425" bIns="45700" anchor="t" anchorCtr="0">
            <a:noAutofit/>
          </a:bodyPr>
          <a:lstStyle/>
          <a:p>
            <a:pPr marL="685800" lvl="1" indent="-285750" algn="l" rtl="0">
              <a:lnSpc>
                <a:spcPct val="90000"/>
              </a:lnSpc>
              <a:spcBef>
                <a:spcPts val="375"/>
              </a:spcBef>
              <a:spcAft>
                <a:spcPts val="0"/>
              </a:spcAft>
              <a:buSzPts val="2400"/>
              <a:buChar char="•"/>
            </a:pPr>
            <a:r>
              <a:rPr lang="en-US"/>
              <a:t>Motivation is derived from an arrangement whereby employees are rewarded for accomplishing goals set for them</a:t>
            </a:r>
            <a:endParaRPr/>
          </a:p>
          <a:p>
            <a:pPr marL="685800" lvl="1" indent="-285750" algn="l" rtl="0">
              <a:lnSpc>
                <a:spcPct val="90000"/>
              </a:lnSpc>
              <a:spcBef>
                <a:spcPts val="375"/>
              </a:spcBef>
              <a:spcAft>
                <a:spcPts val="0"/>
              </a:spcAft>
              <a:buSzPts val="2400"/>
              <a:buChar char="•"/>
            </a:pPr>
            <a:r>
              <a:rPr lang="en-US"/>
              <a:t>When sales representatives are paid on commission or given bonuses</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
        <p:nvSpPr>
          <p:cNvPr id="268" name="Google Shape;268;p28"/>
          <p:cNvSpPr txBox="1">
            <a:spLocks noGrp="1"/>
          </p:cNvSpPr>
          <p:nvPr>
            <p:ph type="body" idx="3"/>
          </p:nvPr>
        </p:nvSpPr>
        <p:spPr>
          <a:prstGeom prst="rect">
            <a:avLst/>
          </a:prstGeom>
          <a:noFill/>
          <a:ln>
            <a:noFill/>
          </a:ln>
        </p:spPr>
        <p:txBody>
          <a:bodyPr spcFirstLastPara="1" wrap="square" lIns="91425" tIns="45700" rIns="91425" bIns="45700" anchor="b" anchorCtr="0">
            <a:noAutofit/>
          </a:bodyPr>
          <a:lstStyle/>
          <a:p>
            <a:pPr marL="342900" marR="0" lvl="0" indent="-171450" algn="l" rtl="0">
              <a:lnSpc>
                <a:spcPct val="90000"/>
              </a:lnSpc>
              <a:spcBef>
                <a:spcPts val="750"/>
              </a:spcBef>
              <a:spcAft>
                <a:spcPts val="0"/>
              </a:spcAft>
              <a:buClr>
                <a:schemeClr val="dk1"/>
              </a:buClr>
              <a:buSzPts val="2400"/>
              <a:buFont typeface="Arial"/>
              <a:buNone/>
            </a:pPr>
            <a:r>
              <a:rPr lang="en-US" sz="2400"/>
              <a:t>Transformational</a:t>
            </a:r>
            <a:r>
              <a:rPr lang="en-US"/>
              <a:t> </a:t>
            </a:r>
            <a:r>
              <a:rPr lang="en-US" sz="2400"/>
              <a:t>Leadership</a:t>
            </a:r>
            <a:endParaRPr/>
          </a:p>
        </p:txBody>
      </p:sp>
      <p:sp>
        <p:nvSpPr>
          <p:cNvPr id="269" name="Google Shape;269;p28"/>
          <p:cNvSpPr txBox="1">
            <a:spLocks noGrp="1"/>
          </p:cNvSpPr>
          <p:nvPr>
            <p:ph type="body" idx="4"/>
          </p:nvPr>
        </p:nvSpPr>
        <p:spPr>
          <a:prstGeom prst="rect">
            <a:avLst/>
          </a:prstGeom>
          <a:noFill/>
          <a:ln>
            <a:noFill/>
          </a:ln>
        </p:spPr>
        <p:txBody>
          <a:bodyPr spcFirstLastPara="1" wrap="square" lIns="91425" tIns="45700" rIns="91425" bIns="45700" anchor="t" anchorCtr="0">
            <a:noAutofit/>
          </a:bodyPr>
          <a:lstStyle/>
          <a:p>
            <a:pPr marL="685800" lvl="1" indent="-285750" algn="l" rtl="0">
              <a:lnSpc>
                <a:spcPct val="90000"/>
              </a:lnSpc>
              <a:spcBef>
                <a:spcPts val="375"/>
              </a:spcBef>
              <a:spcAft>
                <a:spcPts val="0"/>
              </a:spcAft>
              <a:buSzPts val="2400"/>
              <a:buChar char="•"/>
            </a:pPr>
            <a:r>
              <a:rPr lang="en-US"/>
              <a:t>Assume that the desires of the leader and the follower are not the same- must provide motivation</a:t>
            </a:r>
            <a:endParaRPr/>
          </a:p>
          <a:p>
            <a:pPr marL="685800" lvl="1" indent="-285750" algn="l" rtl="0">
              <a:lnSpc>
                <a:spcPct val="90000"/>
              </a:lnSpc>
              <a:spcBef>
                <a:spcPts val="375"/>
              </a:spcBef>
              <a:spcAft>
                <a:spcPts val="0"/>
              </a:spcAft>
              <a:buSzPts val="2400"/>
              <a:buChar char="•"/>
            </a:pPr>
            <a:r>
              <a:rPr lang="en-US"/>
              <a:t>Four categories:</a:t>
            </a:r>
            <a:endParaRPr/>
          </a:p>
          <a:p>
            <a:pPr marL="1028700" lvl="2" indent="-266700" algn="l" rtl="0">
              <a:lnSpc>
                <a:spcPct val="90000"/>
              </a:lnSpc>
              <a:spcBef>
                <a:spcPts val="375"/>
              </a:spcBef>
              <a:spcAft>
                <a:spcPts val="0"/>
              </a:spcAft>
              <a:buSzPts val="2000"/>
              <a:buChar char="•"/>
            </a:pPr>
            <a:r>
              <a:rPr lang="en-US"/>
              <a:t>idealized influence</a:t>
            </a:r>
            <a:endParaRPr/>
          </a:p>
          <a:p>
            <a:pPr marL="1028700" lvl="2" indent="-266700" algn="l" rtl="0">
              <a:lnSpc>
                <a:spcPct val="90000"/>
              </a:lnSpc>
              <a:spcBef>
                <a:spcPts val="375"/>
              </a:spcBef>
              <a:spcAft>
                <a:spcPts val="0"/>
              </a:spcAft>
              <a:buSzPts val="2000"/>
              <a:buChar char="•"/>
            </a:pPr>
            <a:r>
              <a:rPr lang="en-US"/>
              <a:t>inspirational motivation </a:t>
            </a:r>
            <a:endParaRPr/>
          </a:p>
          <a:p>
            <a:pPr marL="1028700" lvl="2" indent="-266700" algn="l" rtl="0">
              <a:lnSpc>
                <a:spcPct val="90000"/>
              </a:lnSpc>
              <a:spcBef>
                <a:spcPts val="375"/>
              </a:spcBef>
              <a:spcAft>
                <a:spcPts val="0"/>
              </a:spcAft>
              <a:buSzPts val="2000"/>
              <a:buChar char="•"/>
            </a:pPr>
            <a:r>
              <a:rPr lang="en-US"/>
              <a:t>intellectual stimulation</a:t>
            </a:r>
            <a:endParaRPr/>
          </a:p>
          <a:p>
            <a:pPr marL="1028700" lvl="2" indent="-266700" algn="l" rtl="0">
              <a:lnSpc>
                <a:spcPct val="90000"/>
              </a:lnSpc>
              <a:spcBef>
                <a:spcPts val="375"/>
              </a:spcBef>
              <a:spcAft>
                <a:spcPts val="0"/>
              </a:spcAft>
              <a:buSzPts val="2000"/>
              <a:buChar char="•"/>
            </a:pPr>
            <a:r>
              <a:rPr lang="en-US"/>
              <a:t>individualized consideration</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7707cb77c5_0_1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dirty="0"/>
              <a:t>Class Discussion: What makes </a:t>
            </a:r>
            <a:r>
              <a:rPr lang="en-US"/>
              <a:t>a leader?</a:t>
            </a:r>
            <a:endParaRPr/>
          </a:p>
        </p:txBody>
      </p:sp>
      <p:sp>
        <p:nvSpPr>
          <p:cNvPr id="281" name="Google Shape;281;g7707cb77c5_0_1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750"/>
              </a:spcBef>
              <a:spcAft>
                <a:spcPts val="0"/>
              </a:spcAft>
              <a:buNone/>
            </a:pPr>
            <a:r>
              <a:rPr lang="en-US"/>
              <a:t>Are leaders born and not made? Review the list of leadership traits and discuss which of them you think can be learned versus those that are inherent in one’s personality make-up. What about management traits/duties? Are these learned versus inherent?</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Leadership</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Quick Review</a:t>
            </a:r>
            <a:endParaRPr/>
          </a:p>
        </p:txBody>
      </p:sp>
      <p:sp>
        <p:nvSpPr>
          <p:cNvPr id="275" name="Google Shape;275;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How does one differentiate between leadership and management?</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identify the traits of effective leaders?</a:t>
            </a:r>
            <a:endParaRPr/>
          </a:p>
          <a:p>
            <a:pPr marL="342900" marR="0" lvl="0" indent="-304800" algn="l" rtl="0">
              <a:lnSpc>
                <a:spcPct val="90000"/>
              </a:lnSpc>
              <a:spcBef>
                <a:spcPts val="750"/>
              </a:spcBef>
              <a:spcAft>
                <a:spcPts val="0"/>
              </a:spcAft>
              <a:buClr>
                <a:schemeClr val="dk1"/>
              </a:buClr>
              <a:buSzPts val="2800"/>
              <a:buFont typeface="Arial"/>
              <a:buChar char="•"/>
            </a:pPr>
            <a:r>
              <a:rPr lang="en-US"/>
              <a:t>Are you able to differentiate between task-centered and employee-centered leadership and behavior? Between autocratic, democratic, laissez-faire, relationship-oriented, task-oriented, and people-oriented styles of leadership?</a:t>
            </a:r>
            <a:endParaRPr/>
          </a:p>
          <a:p>
            <a:pPr marL="342900" marR="0" lvl="0" indent="-304800" algn="l" rtl="0">
              <a:lnSpc>
                <a:spcPct val="90000"/>
              </a:lnSpc>
              <a:spcBef>
                <a:spcPts val="750"/>
              </a:spcBef>
              <a:spcAft>
                <a:spcPts val="0"/>
              </a:spcAft>
              <a:buClr>
                <a:schemeClr val="dk1"/>
              </a:buClr>
              <a:buSzPts val="2800"/>
              <a:buFont typeface="Arial"/>
              <a:buChar char="•"/>
            </a:pPr>
            <a:r>
              <a:rPr lang="en-US"/>
              <a:t>Are you able to compare examples of effective and poor leadership?</a:t>
            </a:r>
            <a:endParaRPr/>
          </a:p>
          <a:p>
            <a:pPr marL="342900" marR="0" lvl="0" indent="-304800" algn="l" rtl="0">
              <a:lnSpc>
                <a:spcPct val="90000"/>
              </a:lnSpc>
              <a:spcBef>
                <a:spcPts val="750"/>
              </a:spcBef>
              <a:spcAft>
                <a:spcPts val="0"/>
              </a:spcAft>
              <a:buClr>
                <a:schemeClr val="dk1"/>
              </a:buClr>
              <a:buSzPts val="2800"/>
              <a:buFont typeface="Arial"/>
              <a:buChar char="•"/>
            </a:pPr>
            <a:r>
              <a:rPr lang="en-US"/>
              <a:t>Please summarize the situational theories of leadership.</a:t>
            </a:r>
            <a:endParaRPr/>
          </a:p>
          <a:p>
            <a:pPr marL="342900" marR="0" lvl="0" indent="-304800" algn="l" rtl="0">
              <a:lnSpc>
                <a:spcPct val="90000"/>
              </a:lnSpc>
              <a:spcBef>
                <a:spcPts val="750"/>
              </a:spcBef>
              <a:spcAft>
                <a:spcPts val="0"/>
              </a:spcAft>
              <a:buClr>
                <a:schemeClr val="dk1"/>
              </a:buClr>
              <a:buSzPts val="2800"/>
              <a:buFont typeface="Arial"/>
              <a:buChar char="•"/>
            </a:pPr>
            <a:r>
              <a:rPr lang="en-US"/>
              <a:t>Can you summarize transformational and transactional leadership theories?</a:t>
            </a: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Leadership</a:t>
            </a:r>
            <a:endParaRPr/>
          </a:p>
        </p:txBody>
      </p:sp>
      <p:sp>
        <p:nvSpPr>
          <p:cNvPr id="87" name="Google Shape;87;p4"/>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10.1: Differentiate between leadership and management		</a:t>
            </a:r>
            <a:endParaRPr/>
          </a:p>
          <a:p>
            <a:pPr marL="381000" lvl="1" indent="0" algn="l" rtl="0">
              <a:lnSpc>
                <a:spcPct val="90000"/>
              </a:lnSpc>
              <a:spcBef>
                <a:spcPts val="375"/>
              </a:spcBef>
              <a:spcAft>
                <a:spcPts val="0"/>
              </a:spcAft>
              <a:buSzPts val="2400"/>
              <a:buNone/>
            </a:pPr>
            <a:r>
              <a:rPr lang="en-US" sz="2100"/>
              <a:t>10.1.1: Differentiate between leadership and management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What Is Leadership?</a:t>
            </a:r>
            <a:endParaRPr/>
          </a:p>
        </p:txBody>
      </p:sp>
      <p:sp>
        <p:nvSpPr>
          <p:cNvPr id="94" name="Google Shape;94;p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Leadership is about establishing a direction and influencing others to follow</a:t>
            </a:r>
            <a:endParaRPr/>
          </a:p>
          <a:p>
            <a:pPr marL="342900" marR="0" lvl="0" indent="-304800" algn="l" rtl="0">
              <a:lnSpc>
                <a:spcPct val="90000"/>
              </a:lnSpc>
              <a:spcBef>
                <a:spcPts val="750"/>
              </a:spcBef>
              <a:spcAft>
                <a:spcPts val="0"/>
              </a:spcAft>
              <a:buClr>
                <a:schemeClr val="dk1"/>
              </a:buClr>
              <a:buSzPts val="2800"/>
              <a:buFont typeface="Arial"/>
              <a:buChar char="•"/>
            </a:pPr>
            <a:r>
              <a:rPr lang="en-US"/>
              <a:t>Management is successfully administering the many complex details involved in business’s operation</a:t>
            </a:r>
            <a:endParaRPr/>
          </a:p>
          <a:p>
            <a:pPr marL="342900" marR="0" lvl="0" indent="-304800" algn="l" rtl="0">
              <a:lnSpc>
                <a:spcPct val="90000"/>
              </a:lnSpc>
              <a:spcBef>
                <a:spcPts val="750"/>
              </a:spcBef>
              <a:spcAft>
                <a:spcPts val="0"/>
              </a:spcAft>
              <a:buClr>
                <a:schemeClr val="dk1"/>
              </a:buClr>
              <a:buSzPts val="2800"/>
              <a:buFont typeface="Arial"/>
              <a:buChar char="•"/>
            </a:pPr>
            <a:r>
              <a:rPr lang="en-US"/>
              <a:t>Both are necessary skills that often overlap</a:t>
            </a:r>
            <a:endParaRPr/>
          </a:p>
          <a:p>
            <a:pPr marL="342900" marR="0" lvl="0" indent="-304800" algn="l" rtl="0">
              <a:lnSpc>
                <a:spcPct val="90000"/>
              </a:lnSpc>
              <a:spcBef>
                <a:spcPts val="750"/>
              </a:spcBef>
              <a:spcAft>
                <a:spcPts val="0"/>
              </a:spcAft>
              <a:buClr>
                <a:schemeClr val="dk1"/>
              </a:buClr>
              <a:buSzPts val="2800"/>
              <a:buFont typeface="Arial"/>
              <a:buChar char="•"/>
            </a:pPr>
            <a:r>
              <a:rPr lang="en-US"/>
              <a:t>Some differences include:</a:t>
            </a:r>
            <a:endParaRPr/>
          </a:p>
          <a:p>
            <a:pPr marL="685800" lvl="1" indent="-285750" algn="l" rtl="0">
              <a:lnSpc>
                <a:spcPct val="90000"/>
              </a:lnSpc>
              <a:spcBef>
                <a:spcPts val="375"/>
              </a:spcBef>
              <a:spcAft>
                <a:spcPts val="0"/>
              </a:spcAft>
              <a:buSzPts val="2400"/>
              <a:buChar char="•"/>
            </a:pPr>
            <a:r>
              <a:rPr lang="en-US"/>
              <a:t>Leadership: influencing, change, direction, vision, creating, etc.</a:t>
            </a:r>
            <a:endParaRPr/>
          </a:p>
          <a:p>
            <a:pPr marL="685800" lvl="1" indent="-285750" algn="l" rtl="0">
              <a:lnSpc>
                <a:spcPct val="90000"/>
              </a:lnSpc>
              <a:spcBef>
                <a:spcPts val="375"/>
              </a:spcBef>
              <a:spcAft>
                <a:spcPts val="0"/>
              </a:spcAft>
              <a:buSzPts val="2400"/>
              <a:buChar char="•"/>
            </a:pPr>
            <a:r>
              <a:rPr lang="en-US"/>
              <a:t>Management: planning, organizing, controlling, stability, etc.</a:t>
            </a:r>
            <a:endParaRPr/>
          </a:p>
          <a:p>
            <a:pPr marL="685800" lvl="1" indent="-133350" algn="l" rtl="0">
              <a:lnSpc>
                <a:spcPct val="90000"/>
              </a:lnSpc>
              <a:spcBef>
                <a:spcPts val="375"/>
              </a:spcBef>
              <a:spcAft>
                <a:spcPts val="0"/>
              </a:spcAft>
              <a:buSzPts val="24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Formal vs. Informal Leadership</a:t>
            </a:r>
            <a:endParaRPr/>
          </a:p>
        </p:txBody>
      </p:sp>
      <p:sp>
        <p:nvSpPr>
          <p:cNvPr id="101" name="Google Shape;101;p6"/>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Not all leadership based on official position</a:t>
            </a:r>
            <a:endParaRPr/>
          </a:p>
          <a:p>
            <a:pPr marL="342900" marR="0" lvl="0" indent="-304800" algn="l" rtl="0">
              <a:lnSpc>
                <a:spcPct val="90000"/>
              </a:lnSpc>
              <a:spcBef>
                <a:spcPts val="750"/>
              </a:spcBef>
              <a:spcAft>
                <a:spcPts val="0"/>
              </a:spcAft>
              <a:buClr>
                <a:schemeClr val="dk1"/>
              </a:buClr>
              <a:buSzPts val="2800"/>
              <a:buFont typeface="Arial"/>
              <a:buChar char="•"/>
            </a:pPr>
            <a:r>
              <a:rPr lang="en-US"/>
              <a:t>Individuals who are assigned titles and positions of authority are expected to provide leadership- formal leadership</a:t>
            </a:r>
            <a:endParaRPr/>
          </a:p>
          <a:p>
            <a:pPr marL="685800" lvl="1" indent="-285750" algn="l" rtl="0">
              <a:lnSpc>
                <a:spcPct val="90000"/>
              </a:lnSpc>
              <a:spcBef>
                <a:spcPts val="375"/>
              </a:spcBef>
              <a:spcAft>
                <a:spcPts val="0"/>
              </a:spcAft>
              <a:buSzPts val="2400"/>
              <a:buChar char="•"/>
            </a:pPr>
            <a:r>
              <a:rPr lang="en-US"/>
              <a:t>Plenty of people who have formal leadership positions but don’t provide strong leadership (can leave organization lacking direction/purpose)</a:t>
            </a:r>
            <a:endParaRPr/>
          </a:p>
          <a:p>
            <a:pPr marL="342900" marR="0" lvl="0" indent="-304800" algn="l" rtl="0">
              <a:lnSpc>
                <a:spcPct val="90000"/>
              </a:lnSpc>
              <a:spcBef>
                <a:spcPts val="750"/>
              </a:spcBef>
              <a:spcAft>
                <a:spcPts val="0"/>
              </a:spcAft>
              <a:buClr>
                <a:schemeClr val="dk1"/>
              </a:buClr>
              <a:buSzPts val="2800"/>
              <a:buFont typeface="Arial"/>
              <a:buChar char="•"/>
            </a:pPr>
            <a:r>
              <a:rPr lang="en-US"/>
              <a:t>Individuals who don’t have official positions of leadership but exhibit leadership qualities and help create vision of company- informal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5000"/>
              <a:buFont typeface="Century Gothic"/>
              <a:buNone/>
            </a:pPr>
            <a:r>
              <a:rPr lang="en-US"/>
              <a:t>What Makes an Effective Leader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8"/>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a:t>Learning Outcomes: What Makes an Effective Leader</a:t>
            </a:r>
            <a:endParaRPr/>
          </a:p>
        </p:txBody>
      </p:sp>
      <p:sp>
        <p:nvSpPr>
          <p:cNvPr id="112" name="Google Shape;112;p8"/>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8100" lvl="0" indent="0" algn="l" rtl="0">
              <a:lnSpc>
                <a:spcPct val="90000"/>
              </a:lnSpc>
              <a:spcBef>
                <a:spcPts val="750"/>
              </a:spcBef>
              <a:spcAft>
                <a:spcPts val="0"/>
              </a:spcAft>
              <a:buSzPts val="2800"/>
              <a:buNone/>
            </a:pPr>
            <a:r>
              <a:rPr lang="en-US" sz="2400"/>
              <a:t>10.2: Identify the traits, dimensions, and styles of effective leaders	</a:t>
            </a:r>
            <a:endParaRPr/>
          </a:p>
          <a:p>
            <a:pPr marL="582930" lvl="1" indent="0" algn="l" rtl="0">
              <a:lnSpc>
                <a:spcPct val="90000"/>
              </a:lnSpc>
              <a:spcBef>
                <a:spcPts val="375"/>
              </a:spcBef>
              <a:spcAft>
                <a:spcPts val="0"/>
              </a:spcAft>
              <a:buSzPts val="2400"/>
              <a:buNone/>
            </a:pPr>
            <a:r>
              <a:rPr lang="en-US" sz="2000"/>
              <a:t>10.2.1: Identify the traits of effective leaders</a:t>
            </a:r>
            <a:endParaRPr/>
          </a:p>
          <a:p>
            <a:pPr marL="582930" lvl="1" indent="0" algn="l" rtl="0">
              <a:lnSpc>
                <a:spcPct val="90000"/>
              </a:lnSpc>
              <a:spcBef>
                <a:spcPts val="375"/>
              </a:spcBef>
              <a:spcAft>
                <a:spcPts val="0"/>
              </a:spcAft>
              <a:buSzPts val="2400"/>
              <a:buNone/>
            </a:pPr>
            <a:r>
              <a:rPr lang="en-US" sz="2000"/>
              <a:t>10.2.2: Differentiate between task-centered and employee-centered leadership behavior</a:t>
            </a:r>
            <a:endParaRPr/>
          </a:p>
          <a:p>
            <a:pPr marL="582930" lvl="1" indent="0" algn="l" rtl="0">
              <a:lnSpc>
                <a:spcPct val="90000"/>
              </a:lnSpc>
              <a:spcBef>
                <a:spcPts val="375"/>
              </a:spcBef>
              <a:spcAft>
                <a:spcPts val="0"/>
              </a:spcAft>
              <a:buSzPts val="2400"/>
              <a:buNone/>
            </a:pPr>
            <a:r>
              <a:rPr lang="en-US" sz="2000"/>
              <a:t>10.2.3: Differentiate between autocratic, democratic, and laissez-faire styles of leadership</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9"/>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entury Gothic"/>
              <a:buNone/>
            </a:pPr>
            <a:r>
              <a:rPr lang="en-US"/>
              <a:t>Leadership Traits</a:t>
            </a:r>
            <a:endParaRPr/>
          </a:p>
        </p:txBody>
      </p:sp>
      <p:sp>
        <p:nvSpPr>
          <p:cNvPr id="119" name="Google Shape;119;p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342900" marR="0" lvl="0" indent="-304800" algn="l" rtl="0">
              <a:lnSpc>
                <a:spcPct val="90000"/>
              </a:lnSpc>
              <a:spcBef>
                <a:spcPts val="750"/>
              </a:spcBef>
              <a:spcAft>
                <a:spcPts val="0"/>
              </a:spcAft>
              <a:buClr>
                <a:schemeClr val="dk1"/>
              </a:buClr>
              <a:buSzPts val="2800"/>
              <a:buFont typeface="Arial"/>
              <a:buChar char="•"/>
            </a:pPr>
            <a:r>
              <a:rPr lang="en-US"/>
              <a:t>Drive: highly motivated individuals</a:t>
            </a:r>
            <a:endParaRPr/>
          </a:p>
          <a:p>
            <a:pPr marL="342900" marR="0" lvl="0" indent="-304800" algn="l" rtl="0">
              <a:lnSpc>
                <a:spcPct val="90000"/>
              </a:lnSpc>
              <a:spcBef>
                <a:spcPts val="750"/>
              </a:spcBef>
              <a:spcAft>
                <a:spcPts val="0"/>
              </a:spcAft>
              <a:buClr>
                <a:schemeClr val="dk1"/>
              </a:buClr>
              <a:buSzPts val="2800"/>
              <a:buFont typeface="Arial"/>
              <a:buChar char="•"/>
            </a:pPr>
            <a:r>
              <a:rPr lang="en-US"/>
              <a:t>Desire to Lead: want to have leadership roles and functions</a:t>
            </a:r>
            <a:endParaRPr/>
          </a:p>
          <a:p>
            <a:pPr marL="342900" marR="0" lvl="0" indent="-304800" algn="l" rtl="0">
              <a:lnSpc>
                <a:spcPct val="90000"/>
              </a:lnSpc>
              <a:spcBef>
                <a:spcPts val="750"/>
              </a:spcBef>
              <a:spcAft>
                <a:spcPts val="0"/>
              </a:spcAft>
              <a:buClr>
                <a:schemeClr val="dk1"/>
              </a:buClr>
              <a:buSzPts val="2800"/>
              <a:buFont typeface="Arial"/>
              <a:buChar char="•"/>
            </a:pPr>
            <a:r>
              <a:rPr lang="en-US"/>
              <a:t>Honesty/Integrity: essential to inspiring confidence and trust from followers</a:t>
            </a:r>
            <a:endParaRPr/>
          </a:p>
          <a:p>
            <a:pPr marL="342900" marR="0" lvl="0" indent="-304800" algn="l" rtl="0">
              <a:lnSpc>
                <a:spcPct val="90000"/>
              </a:lnSpc>
              <a:spcBef>
                <a:spcPts val="750"/>
              </a:spcBef>
              <a:spcAft>
                <a:spcPts val="0"/>
              </a:spcAft>
              <a:buClr>
                <a:schemeClr val="dk1"/>
              </a:buClr>
              <a:buSzPts val="2800"/>
              <a:buFont typeface="Arial"/>
              <a:buChar char="•"/>
            </a:pPr>
            <a:r>
              <a:rPr lang="en-US"/>
              <a:t>Self Esteem/Self-Confidence: lack of these creates doubts and insecurities</a:t>
            </a:r>
            <a:endParaRPr/>
          </a:p>
          <a:p>
            <a:pPr marL="342900" marR="0" lvl="0" indent="-304800" algn="l" rtl="0">
              <a:lnSpc>
                <a:spcPct val="90000"/>
              </a:lnSpc>
              <a:spcBef>
                <a:spcPts val="750"/>
              </a:spcBef>
              <a:spcAft>
                <a:spcPts val="0"/>
              </a:spcAft>
              <a:buClr>
                <a:schemeClr val="dk1"/>
              </a:buClr>
              <a:buSzPts val="2800"/>
              <a:buFont typeface="Arial"/>
              <a:buChar char="•"/>
            </a:pPr>
            <a:r>
              <a:rPr lang="en-US"/>
              <a:t>Open-Mindedness: recognize innovation is valuable and are open to other ideas</a:t>
            </a:r>
            <a:endParaRPr/>
          </a:p>
          <a:p>
            <a:pPr marL="342900" marR="0" lvl="0" indent="-304800" algn="l" rtl="0">
              <a:lnSpc>
                <a:spcPct val="90000"/>
              </a:lnSpc>
              <a:spcBef>
                <a:spcPts val="750"/>
              </a:spcBef>
              <a:spcAft>
                <a:spcPts val="0"/>
              </a:spcAft>
              <a:buClr>
                <a:schemeClr val="dk1"/>
              </a:buClr>
              <a:buSzPts val="2800"/>
              <a:buFont typeface="Arial"/>
              <a:buChar char="•"/>
            </a:pPr>
            <a:r>
              <a:rPr lang="en-US"/>
              <a:t>Intelligence: cognitive ability as well as relational and emotional intelligence</a:t>
            </a:r>
            <a:endParaRPr/>
          </a:p>
          <a:p>
            <a:pPr marL="342900" marR="0" lvl="0" indent="-304800" algn="l" rtl="0">
              <a:lnSpc>
                <a:spcPct val="90000"/>
              </a:lnSpc>
              <a:spcBef>
                <a:spcPts val="750"/>
              </a:spcBef>
              <a:spcAft>
                <a:spcPts val="0"/>
              </a:spcAft>
              <a:buClr>
                <a:schemeClr val="dk1"/>
              </a:buClr>
              <a:buSzPts val="2800"/>
              <a:buFont typeface="Arial"/>
              <a:buChar char="•"/>
            </a:pPr>
            <a:r>
              <a:rPr lang="en-US"/>
              <a:t>Extraversion: outgoing and social in personalities</a:t>
            </a:r>
            <a:endParaRPr/>
          </a:p>
          <a:p>
            <a:pPr marL="685800" lvl="1" indent="-285750" algn="l" rtl="0">
              <a:lnSpc>
                <a:spcPct val="90000"/>
              </a:lnSpc>
              <a:spcBef>
                <a:spcPts val="375"/>
              </a:spcBef>
              <a:spcAft>
                <a:spcPts val="0"/>
              </a:spcAft>
              <a:buSzPts val="2400"/>
              <a:buChar char="•"/>
            </a:pPr>
            <a:r>
              <a:rPr lang="en-US"/>
              <a:t>Not all good leaders have to be extraverts (Bill Gates, Mark Zuckerberg)</a:t>
            </a:r>
            <a:endParaRPr/>
          </a:p>
          <a:p>
            <a:pPr marL="342900" marR="0" lvl="0" indent="-127000" algn="l" rtl="0">
              <a:lnSpc>
                <a:spcPct val="90000"/>
              </a:lnSpc>
              <a:spcBef>
                <a:spcPts val="750"/>
              </a:spcBef>
              <a:spcAft>
                <a:spcPts val="0"/>
              </a:spcAft>
              <a:buClr>
                <a:schemeClr val="dk1"/>
              </a:buClr>
              <a:buSzPts val="2800"/>
              <a:buFont typeface="Arial"/>
              <a:buNone/>
            </a:pPr>
            <a:endParaRPr/>
          </a:p>
        </p:txBody>
      </p:sp>
    </p:spTree>
  </p:cSld>
  <p:clrMapOvr>
    <a:masterClrMapping/>
  </p:clrMapOvr>
</p:sld>
</file>

<file path=ppt/theme/theme1.xml><?xml version="1.0" encoding="utf-8"?>
<a:theme xmlns:a="http://schemas.openxmlformats.org/drawingml/2006/main" name="management">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ent" id="{EDDDA351-5706-A943-B9C5-049DAFBD6A12}" vid="{B5965326-4324-2F48-8F0F-E160D9FADB46}"/>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management</Template>
  <TotalTime>39</TotalTime>
  <Words>1285</Words>
  <Application>Microsoft Office PowerPoint</Application>
  <PresentationFormat>Widescreen</PresentationFormat>
  <Paragraphs>165</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Arial</vt:lpstr>
      <vt:lpstr>Century Gothic</vt:lpstr>
      <vt:lpstr>management</vt:lpstr>
      <vt:lpstr>Principles of Management</vt:lpstr>
      <vt:lpstr>Module Learning Outcomes</vt:lpstr>
      <vt:lpstr>Leadership</vt:lpstr>
      <vt:lpstr>Learning Outcomes: Leadership</vt:lpstr>
      <vt:lpstr>What Is Leadership?</vt:lpstr>
      <vt:lpstr>Formal vs. Informal Leadership</vt:lpstr>
      <vt:lpstr>What Makes an Effective Leader</vt:lpstr>
      <vt:lpstr>Learning Outcomes: What Makes an Effective Leader</vt:lpstr>
      <vt:lpstr>Leadership Traits</vt:lpstr>
      <vt:lpstr>Knowledge of the Business and Styles of Leadership</vt:lpstr>
      <vt:lpstr>Autocratic, Democratic, or Laissez-faire</vt:lpstr>
      <vt:lpstr>Practice Question 2</vt:lpstr>
      <vt:lpstr>Effective vs. Poor Leadership</vt:lpstr>
      <vt:lpstr>Learning Outcomes: Effective vs. Poor Leadership</vt:lpstr>
      <vt:lpstr>Understanding Effective vs. Poor Leadership</vt:lpstr>
      <vt:lpstr>Warren Buffett, Berkshire Hathaway</vt:lpstr>
      <vt:lpstr>Rosalind Brewer, Starbucks</vt:lpstr>
      <vt:lpstr>Ginni Rometty, IBM</vt:lpstr>
      <vt:lpstr>Situational Theories of Leadership</vt:lpstr>
      <vt:lpstr>Learning Outcomes: Situational Theories of Leadership</vt:lpstr>
      <vt:lpstr>Understanding Situational Theories of Leadership</vt:lpstr>
      <vt:lpstr>Hersey and Blanchard’s  Situational Leadership Theory</vt:lpstr>
      <vt:lpstr>Goleman’s Model of Situational Leadership</vt:lpstr>
      <vt:lpstr>Normative Decision Theory</vt:lpstr>
      <vt:lpstr>Practice Question 3</vt:lpstr>
      <vt:lpstr>Transformational and Transactional Theories of Leadership</vt:lpstr>
      <vt:lpstr>Learning Outcomes: Transformational and Transactional Theories of Leadership</vt:lpstr>
      <vt:lpstr>Transformational and Transactional  Theories of Leadership</vt:lpstr>
      <vt:lpstr>Class Discussion: What makes a leader?</vt:lpstr>
      <vt:lpstr>Quick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Emily Hyland</dc:creator>
  <cp:lastModifiedBy>Provjera</cp:lastModifiedBy>
  <cp:revision>7</cp:revision>
  <dcterms:created xsi:type="dcterms:W3CDTF">2017-08-09T17:08:44Z</dcterms:created>
  <dcterms:modified xsi:type="dcterms:W3CDTF">2022-11-02T20:05:10Z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764386</vt:lpwstr>
  </property>
  <property fmtid="{D5CDD505-2E9C-101B-9397-08002B2CF9AE}" name="NXPowerLiteSettings" pid="3">
    <vt:lpwstr>F7000400038000</vt:lpwstr>
  </property>
  <property fmtid="{D5CDD505-2E9C-101B-9397-08002B2CF9AE}" name="NXPowerLiteVersion" pid="4">
    <vt:lpwstr>S9.2.0</vt:lpwstr>
  </property>
</Properties>
</file>