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Lecture 2. Word</a:t>
            </a:r>
            <a:endParaRPr lang="en-US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Unlike a morpheme </a:t>
            </a:r>
            <a:r>
              <a:rPr lang="en-US" sz="2000" dirty="0" smtClean="0"/>
              <a:t>(</a:t>
            </a:r>
            <a:r>
              <a:rPr lang="en-US" sz="2000" dirty="0" err="1" smtClean="0"/>
              <a:t>educ</a:t>
            </a:r>
            <a:r>
              <a:rPr lang="en-US" sz="2000" dirty="0" smtClean="0"/>
              <a:t>|-</a:t>
            </a:r>
            <a:r>
              <a:rPr lang="en-US" sz="2000" dirty="0" err="1" smtClean="0"/>
              <a:t>ation</a:t>
            </a:r>
            <a:r>
              <a:rPr lang="en-US" sz="2000" dirty="0" smtClean="0"/>
              <a:t>, </a:t>
            </a:r>
            <a:r>
              <a:rPr lang="en-US" sz="2000" dirty="0" err="1" smtClean="0"/>
              <a:t>educ</a:t>
            </a:r>
            <a:r>
              <a:rPr lang="en-US" sz="2000" dirty="0" smtClean="0"/>
              <a:t>|-able; </a:t>
            </a:r>
            <a:r>
              <a:rPr lang="en-US" sz="2000" dirty="0" err="1" smtClean="0"/>
              <a:t>fam</a:t>
            </a:r>
            <a:r>
              <a:rPr lang="en-US" sz="2000" dirty="0" smtClean="0"/>
              <a:t>|-</a:t>
            </a:r>
            <a:r>
              <a:rPr lang="en-US" sz="2000" dirty="0" err="1" smtClean="0"/>
              <a:t>ous</a:t>
            </a:r>
            <a:r>
              <a:rPr lang="en-US" sz="2000" dirty="0" smtClean="0"/>
              <a:t>, in-|</a:t>
            </a:r>
            <a:r>
              <a:rPr lang="en-US" sz="2000" dirty="0" err="1" smtClean="0"/>
              <a:t>fam</a:t>
            </a:r>
            <a:r>
              <a:rPr lang="en-US" sz="2000" dirty="0" smtClean="0"/>
              <a:t> |-</a:t>
            </a:r>
            <a:r>
              <a:rPr lang="en-US" sz="2000" dirty="0" err="1" smtClean="0"/>
              <a:t>ous</a:t>
            </a:r>
            <a:r>
              <a:rPr lang="en-US" sz="2000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A unite of language that names a definite object, thing, phenomenon or notion</a:t>
            </a:r>
          </a:p>
          <a:p>
            <a:endParaRPr lang="en-US" sz="2400" dirty="0" smtClean="0"/>
          </a:p>
          <a:p>
            <a:r>
              <a:rPr lang="en-US" sz="2400" dirty="0" smtClean="0"/>
              <a:t>It is mobile (takes different positions in a sentence e.g.: </a:t>
            </a:r>
            <a:r>
              <a:rPr lang="en-US" sz="2000" u="sng" dirty="0" smtClean="0"/>
              <a:t>Respect</a:t>
            </a:r>
            <a:r>
              <a:rPr lang="en-US" sz="2000" dirty="0" smtClean="0"/>
              <a:t> is a desirable attitude. He has been paid much </a:t>
            </a:r>
            <a:r>
              <a:rPr lang="en-US" sz="2000" u="sng" dirty="0" smtClean="0"/>
              <a:t>respect. </a:t>
            </a:r>
            <a:r>
              <a:rPr lang="en-US" sz="2000" dirty="0" smtClean="0"/>
              <a:t>We</a:t>
            </a:r>
            <a:r>
              <a:rPr lang="en-US" sz="2000" u="sng" dirty="0" smtClean="0"/>
              <a:t> respect </a:t>
            </a:r>
            <a:r>
              <a:rPr lang="en-US" sz="2000" dirty="0" smtClean="0"/>
              <a:t>him.) </a:t>
            </a:r>
            <a:r>
              <a:rPr lang="en-US" sz="2400" dirty="0" smtClean="0"/>
              <a:t>Besides, a word can exist separately.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adjective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Names signs, qualities and characteristics of objects and things: e.g. </a:t>
            </a:r>
            <a:r>
              <a:rPr lang="en-US" i="1" dirty="0" smtClean="0">
                <a:solidFill>
                  <a:srgbClr val="0070C0"/>
                </a:solidFill>
              </a:rPr>
              <a:t>beautiful, ridiculous, magnificent, strange, smart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Qualitative and relative</a:t>
            </a:r>
          </a:p>
          <a:p>
            <a:r>
              <a:rPr lang="en-US" dirty="0" smtClean="0"/>
              <a:t>Degrees of comparison (positive, comparative and superlative)</a:t>
            </a:r>
          </a:p>
          <a:p>
            <a:r>
              <a:rPr lang="en-US" dirty="0" smtClean="0"/>
              <a:t>Simple, derivative, compound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denotes  reason, purpose, circumstances, place, time, manner etc. of action: e.g. </a:t>
            </a:r>
            <a:r>
              <a:rPr lang="en-US" sz="2800" i="1" dirty="0" smtClean="0">
                <a:solidFill>
                  <a:srgbClr val="0070C0"/>
                </a:solidFill>
              </a:rPr>
              <a:t>soon, quickly, occasionally</a:t>
            </a:r>
            <a:r>
              <a:rPr lang="en-US" sz="2800" dirty="0" smtClean="0"/>
              <a:t> etc.</a:t>
            </a:r>
          </a:p>
          <a:p>
            <a:r>
              <a:rPr lang="en-US" sz="2800" dirty="0" smtClean="0"/>
              <a:t>In accordance with their word-building structure adverbs can be simple and derived. The basic adverbial suffix is </a:t>
            </a:r>
            <a:r>
              <a:rPr lang="en-US" sz="2800" dirty="0" smtClean="0">
                <a:solidFill>
                  <a:srgbClr val="FF0000"/>
                </a:solidFill>
              </a:rPr>
              <a:t>–</a:t>
            </a:r>
            <a:r>
              <a:rPr lang="en-US" sz="2800" dirty="0" err="1" smtClean="0">
                <a:solidFill>
                  <a:srgbClr val="FF0000"/>
                </a:solidFill>
              </a:rPr>
              <a:t>ly</a:t>
            </a:r>
            <a:r>
              <a:rPr lang="en-US" sz="2800" dirty="0" smtClean="0"/>
              <a:t>: </a:t>
            </a:r>
            <a:r>
              <a:rPr lang="en-US" sz="2800" i="1" dirty="0" smtClean="0">
                <a:solidFill>
                  <a:srgbClr val="0070C0"/>
                </a:solidFill>
              </a:rPr>
              <a:t>slowly, tiredly, rightly, firstly</a:t>
            </a:r>
            <a:r>
              <a:rPr lang="en-US" sz="2800" dirty="0" smtClean="0"/>
              <a:t>; there’re also suffixes </a:t>
            </a:r>
            <a:r>
              <a:rPr lang="en-US" sz="2800" dirty="0" smtClean="0">
                <a:solidFill>
                  <a:srgbClr val="FF0000"/>
                </a:solidFill>
              </a:rPr>
              <a:t>–ways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-wise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-ward(s)</a:t>
            </a:r>
            <a:r>
              <a:rPr lang="en-US" sz="2800" dirty="0" smtClean="0"/>
              <a:t>: </a:t>
            </a:r>
            <a:r>
              <a:rPr lang="en-US" sz="2800" i="1" dirty="0" smtClean="0">
                <a:solidFill>
                  <a:srgbClr val="0070C0"/>
                </a:solidFill>
              </a:rPr>
              <a:t>crossways, clockwise, afterwards</a:t>
            </a:r>
            <a:r>
              <a:rPr lang="en-US" sz="2800" dirty="0" smtClean="0"/>
              <a:t>; the characteristic adverbial prefix is </a:t>
            </a:r>
            <a:r>
              <a:rPr lang="en-US" sz="2800" dirty="0" smtClean="0">
                <a:solidFill>
                  <a:srgbClr val="FF0000"/>
                </a:solidFill>
              </a:rPr>
              <a:t>a-</a:t>
            </a:r>
            <a:r>
              <a:rPr lang="en-US" sz="2800" dirty="0" smtClean="0"/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</a:rPr>
              <a:t>ahead, apart</a:t>
            </a:r>
          </a:p>
          <a:p>
            <a:r>
              <a:rPr lang="en-US" sz="2800" dirty="0" smtClean="0"/>
              <a:t>Adverbs can be qualitative, quantitative and circumstantial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riječ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Najmanji</a:t>
            </a:r>
            <a:r>
              <a:rPr lang="en-US" dirty="0" smtClean="0"/>
              <a:t> </a:t>
            </a:r>
            <a:r>
              <a:rPr lang="en-US" dirty="0" err="1" smtClean="0"/>
              <a:t>izgovoreni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napisani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ideje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najmanjom</a:t>
            </a:r>
            <a:r>
              <a:rPr lang="en-US" dirty="0" smtClean="0"/>
              <a:t> </a:t>
            </a:r>
            <a:r>
              <a:rPr lang="en-US" dirty="0" err="1" smtClean="0"/>
              <a:t>nezavisnom</a:t>
            </a:r>
            <a:r>
              <a:rPr lang="en-US" dirty="0" smtClean="0"/>
              <a:t> </a:t>
            </a:r>
            <a:r>
              <a:rPr lang="en-US" dirty="0" err="1" smtClean="0"/>
              <a:t>smislenom</a:t>
            </a:r>
            <a:r>
              <a:rPr lang="en-US" dirty="0" smtClean="0"/>
              <a:t> </a:t>
            </a:r>
            <a:r>
              <a:rPr lang="en-US" dirty="0" err="1" smtClean="0"/>
              <a:t>jedinicom</a:t>
            </a:r>
            <a:r>
              <a:rPr lang="en-US" dirty="0" smtClean="0"/>
              <a:t> (</a:t>
            </a:r>
            <a:r>
              <a:rPr lang="en-US" sz="2800" dirty="0" err="1" smtClean="0"/>
              <a:t>J.Vujić</a:t>
            </a:r>
            <a:r>
              <a:rPr lang="en-US" sz="2800" dirty="0" smtClean="0"/>
              <a:t> (2006). </a:t>
            </a:r>
            <a:r>
              <a:rPr lang="en-US" sz="2800" dirty="0" err="1" smtClean="0"/>
              <a:t>Osnovi</a:t>
            </a:r>
            <a:r>
              <a:rPr lang="en-US" sz="2800" dirty="0" smtClean="0"/>
              <a:t> </a:t>
            </a:r>
            <a:r>
              <a:rPr lang="en-US" sz="2800" dirty="0" err="1" smtClean="0"/>
              <a:t>Morfologije</a:t>
            </a:r>
            <a:r>
              <a:rPr lang="en-US" sz="2800" dirty="0" smtClean="0"/>
              <a:t> </a:t>
            </a:r>
            <a:r>
              <a:rPr lang="en-US" sz="2800" dirty="0" err="1" smtClean="0"/>
              <a:t>engleskog</a:t>
            </a:r>
            <a:r>
              <a:rPr lang="en-US" sz="2800" dirty="0" smtClean="0"/>
              <a:t> </a:t>
            </a:r>
            <a:r>
              <a:rPr lang="en-US" sz="2800" dirty="0" err="1" smtClean="0"/>
              <a:t>jezika</a:t>
            </a:r>
            <a:r>
              <a:rPr lang="en-US" sz="2800" dirty="0" smtClean="0"/>
              <a:t>. C.27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dirty="0" smtClean="0"/>
              <a:t>5 criteria of the word identification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2700" dirty="0" err="1" smtClean="0"/>
              <a:t>R.Bugarski</a:t>
            </a:r>
            <a:r>
              <a:rPr lang="en-US" sz="2700" dirty="0" smtClean="0"/>
              <a:t> (1989). </a:t>
            </a:r>
            <a:r>
              <a:rPr lang="en-US" sz="2700" dirty="0" err="1" smtClean="0"/>
              <a:t>Uvod</a:t>
            </a:r>
            <a:r>
              <a:rPr lang="en-US" sz="2700" dirty="0" smtClean="0"/>
              <a:t> u </a:t>
            </a:r>
            <a:r>
              <a:rPr lang="en-US" sz="2700" dirty="0" err="1" smtClean="0"/>
              <a:t>opštu</a:t>
            </a:r>
            <a:r>
              <a:rPr lang="en-US" sz="2700" dirty="0" smtClean="0"/>
              <a:t> </a:t>
            </a:r>
            <a:r>
              <a:rPr lang="en-US" sz="2700" dirty="0" err="1" smtClean="0"/>
              <a:t>lingvistiku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criterion of writing: a language unit between two blanks </a:t>
            </a:r>
          </a:p>
          <a:p>
            <a:pPr>
              <a:buNone/>
            </a:pPr>
            <a:r>
              <a:rPr lang="en-US" sz="2800" dirty="0" smtClean="0"/>
              <a:t>e.g</a:t>
            </a:r>
            <a:r>
              <a:rPr lang="en-US" sz="2400" dirty="0" smtClean="0"/>
              <a:t>. </a:t>
            </a:r>
            <a:r>
              <a:rPr lang="en-US" sz="2400" i="1" dirty="0" smtClean="0"/>
              <a:t>What shall be done with a </a:t>
            </a:r>
            <a:r>
              <a:rPr lang="en-US" sz="2400" i="1" u="sng" dirty="0" smtClean="0"/>
              <a:t>mobile phone</a:t>
            </a:r>
            <a:r>
              <a:rPr lang="en-US" sz="2400" i="1" dirty="0" smtClean="0"/>
              <a:t>?</a:t>
            </a:r>
          </a:p>
          <a:p>
            <a:r>
              <a:rPr lang="en-US" sz="2800" dirty="0" smtClean="0"/>
              <a:t>The criterion of speaking: : a language unit between two pauses</a:t>
            </a:r>
          </a:p>
          <a:p>
            <a:r>
              <a:rPr lang="en-US" sz="2800" dirty="0" smtClean="0"/>
              <a:t>The criterion of meaning. But what about </a:t>
            </a:r>
            <a:r>
              <a:rPr lang="en-US" sz="2800" dirty="0" err="1" smtClean="0"/>
              <a:t>polysemantic</a:t>
            </a:r>
            <a:r>
              <a:rPr lang="en-US" sz="2800" dirty="0" smtClean="0"/>
              <a:t> words (e.g. country)?</a:t>
            </a:r>
          </a:p>
          <a:p>
            <a:r>
              <a:rPr lang="en-US" sz="2800" dirty="0" smtClean="0"/>
              <a:t>The criterion of grammatical form</a:t>
            </a:r>
          </a:p>
          <a:p>
            <a:r>
              <a:rPr lang="en-US" sz="2800" dirty="0" smtClean="0"/>
              <a:t>The criterion of historical functioning: a native speaker feels it as a word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word class: Nouns, Verbs, Adjectives, Adverbs – to this class belong words the number of which isn’t limited. New words appear and enter this class constantly</a:t>
            </a:r>
          </a:p>
          <a:p>
            <a:r>
              <a:rPr lang="en-US" dirty="0" smtClean="0"/>
              <a:t>Closed word class has a definite number of units in it: Prepositions, Conjunctions, Pronouns, Articles…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Structure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Morphemes</a:t>
            </a:r>
            <a:r>
              <a:rPr lang="en-US" dirty="0" smtClean="0">
                <a:latin typeface="Arial" charset="0"/>
                <a:cs typeface="Arial" charset="0"/>
              </a:rPr>
              <a:t> are in a sense atomic signs: they can’t be split up further.</a:t>
            </a:r>
          </a:p>
          <a:p>
            <a:r>
              <a:rPr lang="en-US" b="1" dirty="0" smtClean="0">
                <a:latin typeface="Arial" charset="0"/>
                <a:cs typeface="Arial" charset="0"/>
              </a:rPr>
              <a:t>Simple words </a:t>
            </a:r>
            <a:r>
              <a:rPr lang="en-US" dirty="0" smtClean="0">
                <a:latin typeface="Arial" charset="0"/>
                <a:cs typeface="Arial" charset="0"/>
              </a:rPr>
              <a:t>consist of a single morpheme; </a:t>
            </a:r>
          </a:p>
          <a:p>
            <a:r>
              <a:rPr lang="en-US" b="1" dirty="0" smtClean="0">
                <a:latin typeface="Arial" charset="0"/>
                <a:cs typeface="Arial" charset="0"/>
              </a:rPr>
              <a:t>Complex words </a:t>
            </a:r>
            <a:r>
              <a:rPr lang="en-US" dirty="0" smtClean="0">
                <a:latin typeface="Arial" charset="0"/>
                <a:cs typeface="Arial" charset="0"/>
              </a:rPr>
              <a:t>of more than one morpheme.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The whole structure of language is divided into lexical-grammatical classes or PARTS of SPEECH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NOUN – denotes objects, things, phenomena (man, world, life, rain, spring) </a:t>
            </a:r>
          </a:p>
          <a:p>
            <a:endParaRPr lang="en-US" dirty="0" smtClean="0"/>
          </a:p>
          <a:p>
            <a:r>
              <a:rPr lang="en-US" dirty="0" smtClean="0"/>
              <a:t>common                                    proper</a:t>
            </a: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194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124200" y="28194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14400" y="3962400"/>
          <a:ext cx="7543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2286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/>
                        <a:t>name of any object, thing, phenomenon that has a generalized</a:t>
                      </a:r>
                    </a:p>
                    <a:p>
                      <a:pPr>
                        <a:buNone/>
                      </a:pPr>
                      <a:r>
                        <a:rPr lang="en-US" sz="2000" dirty="0" smtClean="0"/>
                        <a:t> conceptual content, meaning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names of definite people , places, things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e.g. Barbara, Everest, London, Africa,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Victory (the name of a ship)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countable                      uncountable</a:t>
            </a:r>
          </a:p>
          <a:p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sz="24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743200"/>
          <a:ext cx="34290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828800"/>
              </a:tblGrid>
              <a:tr h="25146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CONCRETE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e.g.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2000" baseline="0" dirty="0" smtClean="0"/>
                        <a:t>c</a:t>
                      </a:r>
                      <a:r>
                        <a:rPr lang="en-US" sz="2000" dirty="0" smtClean="0"/>
                        <a:t>hair</a:t>
                      </a:r>
                      <a:r>
                        <a:rPr lang="en-US" dirty="0" smtClean="0"/>
                        <a:t>, </a:t>
                      </a:r>
                      <a:r>
                        <a:rPr lang="en-US" sz="2000" dirty="0" smtClean="0"/>
                        <a:t>woman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2000" baseline="0" dirty="0" smtClean="0"/>
                        <a:t>wife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sz="2000" baseline="0" dirty="0" smtClean="0"/>
                        <a:t>knife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ABSTRACT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e.g.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2000" baseline="0" dirty="0" smtClean="0"/>
                        <a:t>d</a:t>
                      </a:r>
                      <a:r>
                        <a:rPr lang="en-US" sz="2000" dirty="0" smtClean="0"/>
                        <a:t>ifficulty, life, idea, doubt, soul, belief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2667000" y="21336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828800" y="21336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5257800" y="2667000"/>
          <a:ext cx="32004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449"/>
                <a:gridCol w="1556951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CONCRETE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e.g. water, money, bread, meat,</a:t>
                      </a:r>
                    </a:p>
                    <a:p>
                      <a:r>
                        <a:rPr lang="en-US" sz="2000" dirty="0" smtClean="0"/>
                        <a:t>Scissors, </a:t>
                      </a:r>
                      <a:r>
                        <a:rPr lang="en-US" sz="2000" dirty="0" err="1" smtClean="0"/>
                        <a:t>pyjamas</a:t>
                      </a:r>
                      <a:r>
                        <a:rPr lang="en-US" sz="2000" dirty="0" smtClean="0"/>
                        <a:t>, spectacles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ABSTRACT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e.g. knowledge, love, hatred, honesty, wealth, wisdom, faith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6477000" y="22098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715000" y="22098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-s (-</a:t>
            </a:r>
            <a:r>
              <a:rPr lang="en-US" dirty="0" err="1" smtClean="0"/>
              <a:t>es</a:t>
            </a:r>
            <a:r>
              <a:rPr lang="en-US" dirty="0" smtClean="0"/>
              <a:t>) for plural nouns (-s, -x, -</a:t>
            </a:r>
            <a:r>
              <a:rPr lang="en-US" dirty="0" err="1" smtClean="0"/>
              <a:t>sh</a:t>
            </a:r>
            <a:r>
              <a:rPr lang="en-US" dirty="0" smtClean="0"/>
              <a:t>, -</a:t>
            </a:r>
            <a:r>
              <a:rPr lang="en-US" dirty="0" err="1" smtClean="0"/>
              <a:t>ch</a:t>
            </a:r>
            <a:r>
              <a:rPr lang="en-US" dirty="0" smtClean="0"/>
              <a:t>, -z), e.g. toy-toy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, bush-bush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, chair-chair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US" dirty="0" smtClean="0"/>
              <a:t>man, child, life, mouse, ox</a:t>
            </a:r>
          </a:p>
          <a:p>
            <a:r>
              <a:rPr lang="en-US" dirty="0" smtClean="0"/>
              <a:t>datum, phenomenon, antenna, analysis</a:t>
            </a:r>
          </a:p>
          <a:p>
            <a:r>
              <a:rPr lang="en-US" dirty="0" smtClean="0"/>
              <a:t>news, information, furniture</a:t>
            </a:r>
          </a:p>
          <a:p>
            <a:r>
              <a:rPr lang="en-US" dirty="0" smtClean="0"/>
              <a:t>trousers, jeans, headphones</a:t>
            </a:r>
            <a:r>
              <a:rPr lang="en-US" smtClean="0"/>
              <a:t>, shorts, tongs, </a:t>
            </a:r>
            <a:r>
              <a:rPr lang="en-US" dirty="0" smtClean="0"/>
              <a:t>spectacles…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+mj-lt"/>
              </a:rPr>
              <a:t>expresses  actions: activity (e.g. </a:t>
            </a:r>
            <a:r>
              <a:rPr lang="en-US" sz="2800" i="1" dirty="0" smtClean="0">
                <a:latin typeface="+mj-lt"/>
              </a:rPr>
              <a:t>We </a:t>
            </a:r>
            <a:r>
              <a:rPr lang="en-US" sz="2800" i="1" dirty="0" smtClean="0">
                <a:solidFill>
                  <a:srgbClr val="0070C0"/>
                </a:solidFill>
                <a:latin typeface="+mj-lt"/>
              </a:rPr>
              <a:t>study</a:t>
            </a:r>
            <a:r>
              <a:rPr lang="en-US" sz="2800" i="1" dirty="0" smtClean="0">
                <a:latin typeface="+mj-lt"/>
              </a:rPr>
              <a:t> and </a:t>
            </a:r>
            <a:r>
              <a:rPr lang="en-US" sz="2800" i="1" dirty="0" smtClean="0">
                <a:solidFill>
                  <a:srgbClr val="0070C0"/>
                </a:solidFill>
                <a:latin typeface="+mj-lt"/>
              </a:rPr>
              <a:t>work</a:t>
            </a:r>
            <a:r>
              <a:rPr lang="en-US" sz="2800" dirty="0" smtClean="0">
                <a:latin typeface="+mj-lt"/>
              </a:rPr>
              <a:t>), state (e.g. </a:t>
            </a:r>
            <a:r>
              <a:rPr lang="en-US" sz="2800" i="1" dirty="0" smtClean="0">
                <a:latin typeface="+mj-lt"/>
              </a:rPr>
              <a:t>He </a:t>
            </a:r>
            <a:r>
              <a:rPr lang="en-US" sz="2800" i="1" dirty="0" smtClean="0">
                <a:solidFill>
                  <a:srgbClr val="0070C0"/>
                </a:solidFill>
                <a:latin typeface="+mj-lt"/>
              </a:rPr>
              <a:t>feels</a:t>
            </a:r>
            <a:r>
              <a:rPr lang="en-US" sz="2800" i="1" dirty="0" smtClean="0">
                <a:latin typeface="+mj-lt"/>
              </a:rPr>
              <a:t> happy</a:t>
            </a:r>
            <a:r>
              <a:rPr lang="en-US" sz="2800" dirty="0" smtClean="0">
                <a:latin typeface="+mj-lt"/>
              </a:rPr>
              <a:t>) or existence (e.g. </a:t>
            </a:r>
            <a:r>
              <a:rPr lang="en-US" sz="2800" i="1" dirty="0" smtClean="0">
                <a:latin typeface="+mj-lt"/>
              </a:rPr>
              <a:t>A chair </a:t>
            </a:r>
            <a:r>
              <a:rPr lang="en-US" sz="2800" i="1" dirty="0" smtClean="0">
                <a:solidFill>
                  <a:srgbClr val="0070C0"/>
                </a:solidFill>
                <a:latin typeface="+mj-lt"/>
              </a:rPr>
              <a:t>is </a:t>
            </a:r>
            <a:r>
              <a:rPr lang="en-US" sz="2800" i="1" dirty="0" smtClean="0">
                <a:latin typeface="+mj-lt"/>
              </a:rPr>
              <a:t>a piece of furniture</a:t>
            </a:r>
            <a:r>
              <a:rPr lang="en-US" sz="2800" dirty="0" smtClean="0">
                <a:latin typeface="+mj-lt"/>
              </a:rPr>
              <a:t>).</a:t>
            </a:r>
          </a:p>
          <a:p>
            <a:r>
              <a:rPr lang="en-US" sz="2800" dirty="0" smtClean="0">
                <a:latin typeface="+mj-lt"/>
              </a:rPr>
              <a:t>Verbs can be (1) notional, auxiliary and modal; (2) regular and irregular; (3) finite and non-finite; (4) transitive and intransitive;</a:t>
            </a:r>
          </a:p>
          <a:p>
            <a:r>
              <a:rPr lang="en-US" sz="2800" dirty="0" smtClean="0">
                <a:latin typeface="+mj-lt"/>
              </a:rPr>
              <a:t>Finite verbs have grammatical categories of the Voice, Mood, Tense, Person, Aspect and Number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E.g. She </a:t>
            </a:r>
            <a:r>
              <a:rPr lang="en-US" sz="2800" u="sng" dirty="0" smtClean="0">
                <a:solidFill>
                  <a:srgbClr val="0070C0"/>
                </a:solidFill>
                <a:latin typeface="+mj-lt"/>
              </a:rPr>
              <a:t>told</a:t>
            </a:r>
            <a:r>
              <a:rPr lang="en-US" sz="2800" dirty="0" smtClean="0">
                <a:latin typeface="+mj-lt"/>
              </a:rPr>
              <a:t> her story slowly.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706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2. Word</vt:lpstr>
      <vt:lpstr>riječ</vt:lpstr>
      <vt:lpstr>5 criteria of the word identification (R.Bugarski (1989). Uvod u opštu lingvistiku)</vt:lpstr>
      <vt:lpstr>Classifications of words</vt:lpstr>
      <vt:lpstr>Structure of Words</vt:lpstr>
      <vt:lpstr>The whole structure of language is divided into lexical-grammatical classes or PARTS of SPEECH</vt:lpstr>
      <vt:lpstr>Common nouns</vt:lpstr>
      <vt:lpstr>Number of nouns</vt:lpstr>
      <vt:lpstr>The verb</vt:lpstr>
      <vt:lpstr>The adjective </vt:lpstr>
      <vt:lpstr>The adverb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Racunovodja</dc:creator>
  <cp:lastModifiedBy>Racunovodja</cp:lastModifiedBy>
  <cp:revision>55</cp:revision>
  <dcterms:created xsi:type="dcterms:W3CDTF">2006-08-16T00:00:00Z</dcterms:created>
  <dcterms:modified xsi:type="dcterms:W3CDTF">2020-02-16T18:01:34Z</dcterms:modified>
</cp:coreProperties>
</file>