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5" r:id="rId10"/>
    <p:sldId id="266" r:id="rId11"/>
    <p:sldId id="267" r:id="rId12"/>
    <p:sldId id="269"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20"/>
    <p:restoredTop sz="95152"/>
  </p:normalViewPr>
  <p:slideViewPr>
    <p:cSldViewPr>
      <p:cViewPr varScale="1">
        <p:scale>
          <a:sx n="107" d="100"/>
          <a:sy n="107" d="100"/>
        </p:scale>
        <p:origin x="14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F4D03D-0A23-8E4A-9204-DF8011DFD953}" type="datetime1">
              <a:rPr lang="x-none" smtClean="0"/>
              <a:t>6/22/2020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2AABB1-33D0-490A-8F65-0E2FCBEECD78}" type="slidenum">
              <a:rPr lang="en-GB" smtClean="0"/>
              <a:t>‹#›</a:t>
            </a:fld>
            <a:endParaRPr lang="en-GB"/>
          </a:p>
        </p:txBody>
      </p:sp>
    </p:spTree>
    <p:extLst>
      <p:ext uri="{BB962C8B-B14F-4D97-AF65-F5344CB8AC3E}">
        <p14:creationId xmlns:p14="http://schemas.microsoft.com/office/powerpoint/2010/main" val="1077199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48C5F-14A2-8C46-B575-EC7534D14672}" type="datetime1">
              <a:rPr lang="x-none" smtClean="0"/>
              <a:t>6/22/2020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69034-12FB-4A4C-B885-362305F2F51B}" type="slidenum">
              <a:rPr lang="en-GB" smtClean="0"/>
              <a:t>‹#›</a:t>
            </a:fld>
            <a:endParaRPr lang="en-GB"/>
          </a:p>
        </p:txBody>
      </p:sp>
    </p:spTree>
    <p:extLst>
      <p:ext uri="{BB962C8B-B14F-4D97-AF65-F5344CB8AC3E}">
        <p14:creationId xmlns:p14="http://schemas.microsoft.com/office/powerpoint/2010/main" val="27473796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1</a:t>
            </a:fld>
            <a:endParaRPr lang="en-GB"/>
          </a:p>
        </p:txBody>
      </p:sp>
    </p:spTree>
    <p:extLst>
      <p:ext uri="{BB962C8B-B14F-4D97-AF65-F5344CB8AC3E}">
        <p14:creationId xmlns:p14="http://schemas.microsoft.com/office/powerpoint/2010/main" val="154062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10</a:t>
            </a:fld>
            <a:endParaRPr lang="en-GB"/>
          </a:p>
        </p:txBody>
      </p:sp>
    </p:spTree>
    <p:extLst>
      <p:ext uri="{BB962C8B-B14F-4D97-AF65-F5344CB8AC3E}">
        <p14:creationId xmlns:p14="http://schemas.microsoft.com/office/powerpoint/2010/main" val="199323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11</a:t>
            </a:fld>
            <a:endParaRPr lang="en-GB"/>
          </a:p>
        </p:txBody>
      </p:sp>
    </p:spTree>
    <p:extLst>
      <p:ext uri="{BB962C8B-B14F-4D97-AF65-F5344CB8AC3E}">
        <p14:creationId xmlns:p14="http://schemas.microsoft.com/office/powerpoint/2010/main" val="62041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12</a:t>
            </a:fld>
            <a:endParaRPr lang="en-GB"/>
          </a:p>
        </p:txBody>
      </p:sp>
    </p:spTree>
    <p:extLst>
      <p:ext uri="{BB962C8B-B14F-4D97-AF65-F5344CB8AC3E}">
        <p14:creationId xmlns:p14="http://schemas.microsoft.com/office/powerpoint/2010/main" val="15034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13</a:t>
            </a:fld>
            <a:endParaRPr lang="en-GB"/>
          </a:p>
        </p:txBody>
      </p:sp>
    </p:spTree>
    <p:extLst>
      <p:ext uri="{BB962C8B-B14F-4D97-AF65-F5344CB8AC3E}">
        <p14:creationId xmlns:p14="http://schemas.microsoft.com/office/powerpoint/2010/main" val="281719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E69034-12FB-4A4C-B885-362305F2F51B}" type="slidenum">
              <a:rPr lang="en-GB" smtClean="0"/>
              <a:t>2</a:t>
            </a:fld>
            <a:endParaRPr lang="en-GB"/>
          </a:p>
        </p:txBody>
      </p:sp>
    </p:spTree>
    <p:extLst>
      <p:ext uri="{BB962C8B-B14F-4D97-AF65-F5344CB8AC3E}">
        <p14:creationId xmlns:p14="http://schemas.microsoft.com/office/powerpoint/2010/main" val="366146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3</a:t>
            </a:fld>
            <a:endParaRPr lang="en-GB"/>
          </a:p>
        </p:txBody>
      </p:sp>
    </p:spTree>
    <p:extLst>
      <p:ext uri="{BB962C8B-B14F-4D97-AF65-F5344CB8AC3E}">
        <p14:creationId xmlns:p14="http://schemas.microsoft.com/office/powerpoint/2010/main" val="59811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4</a:t>
            </a:fld>
            <a:endParaRPr lang="en-GB"/>
          </a:p>
        </p:txBody>
      </p:sp>
    </p:spTree>
    <p:extLst>
      <p:ext uri="{BB962C8B-B14F-4D97-AF65-F5344CB8AC3E}">
        <p14:creationId xmlns:p14="http://schemas.microsoft.com/office/powerpoint/2010/main" val="337428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5</a:t>
            </a:fld>
            <a:endParaRPr lang="en-GB"/>
          </a:p>
        </p:txBody>
      </p:sp>
    </p:spTree>
    <p:extLst>
      <p:ext uri="{BB962C8B-B14F-4D97-AF65-F5344CB8AC3E}">
        <p14:creationId xmlns:p14="http://schemas.microsoft.com/office/powerpoint/2010/main" val="379195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6</a:t>
            </a:fld>
            <a:endParaRPr lang="en-GB"/>
          </a:p>
        </p:txBody>
      </p:sp>
    </p:spTree>
    <p:extLst>
      <p:ext uri="{BB962C8B-B14F-4D97-AF65-F5344CB8AC3E}">
        <p14:creationId xmlns:p14="http://schemas.microsoft.com/office/powerpoint/2010/main" val="164828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7</a:t>
            </a:fld>
            <a:endParaRPr lang="en-GB"/>
          </a:p>
        </p:txBody>
      </p:sp>
    </p:spTree>
    <p:extLst>
      <p:ext uri="{BB962C8B-B14F-4D97-AF65-F5344CB8AC3E}">
        <p14:creationId xmlns:p14="http://schemas.microsoft.com/office/powerpoint/2010/main" val="256283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8</a:t>
            </a:fld>
            <a:endParaRPr lang="en-GB"/>
          </a:p>
        </p:txBody>
      </p:sp>
    </p:spTree>
    <p:extLst>
      <p:ext uri="{BB962C8B-B14F-4D97-AF65-F5344CB8AC3E}">
        <p14:creationId xmlns:p14="http://schemas.microsoft.com/office/powerpoint/2010/main" val="231748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9</a:t>
            </a:fld>
            <a:endParaRPr lang="en-GB"/>
          </a:p>
        </p:txBody>
      </p:sp>
    </p:spTree>
    <p:extLst>
      <p:ext uri="{BB962C8B-B14F-4D97-AF65-F5344CB8AC3E}">
        <p14:creationId xmlns:p14="http://schemas.microsoft.com/office/powerpoint/2010/main" val="336033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r-Latn-C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CS"/>
              <a:t>Click to edit Master subtitle style</a:t>
            </a:r>
            <a:endParaRPr lang="en-GB"/>
          </a:p>
        </p:txBody>
      </p:sp>
      <p:sp>
        <p:nvSpPr>
          <p:cNvPr id="4" name="Date Placeholder 3"/>
          <p:cNvSpPr>
            <a:spLocks noGrp="1"/>
          </p:cNvSpPr>
          <p:nvPr>
            <p:ph type="dt" sz="half" idx="10"/>
          </p:nvPr>
        </p:nvSpPr>
        <p:spPr/>
        <p:txBody>
          <a:bodyPr/>
          <a:lstStyle/>
          <a:p>
            <a:fld id="{7B03BB05-E032-B640-BD5D-F87FA69E200C}" type="datetime1">
              <a:rPr lang="x-none" smtClean="0"/>
              <a:t>6/22/2020</a:t>
            </a:fld>
            <a:endParaRPr lang="en-GB"/>
          </a:p>
        </p:txBody>
      </p:sp>
      <p:sp>
        <p:nvSpPr>
          <p:cNvPr id="5" name="Footer Placeholder 4"/>
          <p:cNvSpPr>
            <a:spLocks noGrp="1"/>
          </p:cNvSpPr>
          <p:nvPr>
            <p:ph type="ftr" sz="quarter" idx="11"/>
          </p:nvPr>
        </p:nvSpPr>
        <p:spPr/>
        <p:txBody>
          <a:bodyPr/>
          <a:lstStyle/>
          <a:p>
            <a:r>
              <a:rPr lang="en-GB"/>
              <a:t>Session Title, Place and Date</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49445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4" name="Date Placeholder 3"/>
          <p:cNvSpPr>
            <a:spLocks noGrp="1"/>
          </p:cNvSpPr>
          <p:nvPr>
            <p:ph type="dt" sz="half" idx="10"/>
          </p:nvPr>
        </p:nvSpPr>
        <p:spPr/>
        <p:txBody>
          <a:bodyPr/>
          <a:lstStyle/>
          <a:p>
            <a:fld id="{A0B34935-EB8F-BD4B-9C6A-EBC50BDB0DDC}" type="datetime1">
              <a:rPr lang="x-none" smtClean="0"/>
              <a:t>6/22/2020</a:t>
            </a:fld>
            <a:endParaRPr lang="en-GB"/>
          </a:p>
        </p:txBody>
      </p:sp>
      <p:sp>
        <p:nvSpPr>
          <p:cNvPr id="5" name="Footer Placeholder 4"/>
          <p:cNvSpPr>
            <a:spLocks noGrp="1"/>
          </p:cNvSpPr>
          <p:nvPr>
            <p:ph type="ftr" sz="quarter" idx="11"/>
          </p:nvPr>
        </p:nvSpPr>
        <p:spPr/>
        <p:txBody>
          <a:bodyPr/>
          <a:lstStyle/>
          <a:p>
            <a:r>
              <a:rPr lang="en-GB"/>
              <a:t>Session Title, Place and Date</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133330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r-Latn-C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4" name="Date Placeholder 3"/>
          <p:cNvSpPr>
            <a:spLocks noGrp="1"/>
          </p:cNvSpPr>
          <p:nvPr>
            <p:ph type="dt" sz="half" idx="10"/>
          </p:nvPr>
        </p:nvSpPr>
        <p:spPr/>
        <p:txBody>
          <a:bodyPr/>
          <a:lstStyle/>
          <a:p>
            <a:fld id="{1639E1F5-6EE4-3B42-AC97-F4FCD41195CA}" type="datetime1">
              <a:rPr lang="x-none" smtClean="0"/>
              <a:t>6/22/2020</a:t>
            </a:fld>
            <a:endParaRPr lang="en-GB"/>
          </a:p>
        </p:txBody>
      </p:sp>
      <p:sp>
        <p:nvSpPr>
          <p:cNvPr id="5" name="Footer Placeholder 4"/>
          <p:cNvSpPr>
            <a:spLocks noGrp="1"/>
          </p:cNvSpPr>
          <p:nvPr>
            <p:ph type="ftr" sz="quarter" idx="11"/>
          </p:nvPr>
        </p:nvSpPr>
        <p:spPr/>
        <p:txBody>
          <a:bodyPr/>
          <a:lstStyle/>
          <a:p>
            <a:r>
              <a:rPr lang="en-GB"/>
              <a:t>Session Title, Place and Date</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4220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a:t>Click to edit Master title style</a:t>
            </a:r>
            <a:endParaRPr lang="en-GB"/>
          </a:p>
        </p:txBody>
      </p:sp>
      <p:sp>
        <p:nvSpPr>
          <p:cNvPr id="3" name="Content Placeholder 2"/>
          <p:cNvSpPr>
            <a:spLocks noGrp="1"/>
          </p:cNvSpPr>
          <p:nvPr>
            <p:ph idx="1"/>
          </p:nvPr>
        </p:nvSpPr>
        <p:spPr/>
        <p:txBody>
          <a:body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4" name="Date Placeholder 3"/>
          <p:cNvSpPr>
            <a:spLocks noGrp="1"/>
          </p:cNvSpPr>
          <p:nvPr>
            <p:ph type="dt" sz="half" idx="10"/>
          </p:nvPr>
        </p:nvSpPr>
        <p:spPr/>
        <p:txBody>
          <a:bodyPr/>
          <a:lstStyle/>
          <a:p>
            <a:fld id="{B1FE8993-EC87-C048-9986-17059C608DE8}" type="datetime1">
              <a:rPr lang="x-none" smtClean="0"/>
              <a:t>6/22/2020</a:t>
            </a:fld>
            <a:endParaRPr lang="en-GB"/>
          </a:p>
        </p:txBody>
      </p:sp>
      <p:sp>
        <p:nvSpPr>
          <p:cNvPr id="5" name="Footer Placeholder 4"/>
          <p:cNvSpPr>
            <a:spLocks noGrp="1"/>
          </p:cNvSpPr>
          <p:nvPr>
            <p:ph type="ftr" sz="quarter" idx="11"/>
          </p:nvPr>
        </p:nvSpPr>
        <p:spPr/>
        <p:txBody>
          <a:bodyPr/>
          <a:lstStyle/>
          <a:p>
            <a:r>
              <a:rPr lang="en-GB"/>
              <a:t>Session Title, Place and Date</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14384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r-Latn-C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Click to edit Master text styles</a:t>
            </a:r>
          </a:p>
        </p:txBody>
      </p:sp>
      <p:sp>
        <p:nvSpPr>
          <p:cNvPr id="4" name="Date Placeholder 3"/>
          <p:cNvSpPr>
            <a:spLocks noGrp="1"/>
          </p:cNvSpPr>
          <p:nvPr>
            <p:ph type="dt" sz="half" idx="10"/>
          </p:nvPr>
        </p:nvSpPr>
        <p:spPr/>
        <p:txBody>
          <a:bodyPr/>
          <a:lstStyle/>
          <a:p>
            <a:fld id="{134C1890-7A4B-DD42-A44E-7FE8D3DE11E2}" type="datetime1">
              <a:rPr lang="x-none" smtClean="0"/>
              <a:t>6/22/2020</a:t>
            </a:fld>
            <a:endParaRPr lang="en-GB"/>
          </a:p>
        </p:txBody>
      </p:sp>
      <p:sp>
        <p:nvSpPr>
          <p:cNvPr id="5" name="Footer Placeholder 4"/>
          <p:cNvSpPr>
            <a:spLocks noGrp="1"/>
          </p:cNvSpPr>
          <p:nvPr>
            <p:ph type="ftr" sz="quarter" idx="11"/>
          </p:nvPr>
        </p:nvSpPr>
        <p:spPr/>
        <p:txBody>
          <a:bodyPr/>
          <a:lstStyle/>
          <a:p>
            <a:r>
              <a:rPr lang="en-GB"/>
              <a:t>Session Title, Place and Date</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509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5" name="Date Placeholder 4"/>
          <p:cNvSpPr>
            <a:spLocks noGrp="1"/>
          </p:cNvSpPr>
          <p:nvPr>
            <p:ph type="dt" sz="half" idx="10"/>
          </p:nvPr>
        </p:nvSpPr>
        <p:spPr/>
        <p:txBody>
          <a:bodyPr/>
          <a:lstStyle/>
          <a:p>
            <a:fld id="{18D057B8-F0F3-5A4E-83D6-0644926DE9E8}" type="datetime1">
              <a:rPr lang="x-none" smtClean="0"/>
              <a:t>6/22/2020</a:t>
            </a:fld>
            <a:endParaRPr lang="en-GB"/>
          </a:p>
        </p:txBody>
      </p:sp>
      <p:sp>
        <p:nvSpPr>
          <p:cNvPr id="6" name="Footer Placeholder 5"/>
          <p:cNvSpPr>
            <a:spLocks noGrp="1"/>
          </p:cNvSpPr>
          <p:nvPr>
            <p:ph type="ftr" sz="quarter" idx="11"/>
          </p:nvPr>
        </p:nvSpPr>
        <p:spPr/>
        <p:txBody>
          <a:bodyPr/>
          <a:lstStyle/>
          <a:p>
            <a:r>
              <a:rPr lang="en-GB"/>
              <a:t>Session Title, Place and Date</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085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r-Latn-C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7" name="Date Placeholder 6"/>
          <p:cNvSpPr>
            <a:spLocks noGrp="1"/>
          </p:cNvSpPr>
          <p:nvPr>
            <p:ph type="dt" sz="half" idx="10"/>
          </p:nvPr>
        </p:nvSpPr>
        <p:spPr/>
        <p:txBody>
          <a:bodyPr/>
          <a:lstStyle/>
          <a:p>
            <a:fld id="{1B661C44-7C2B-7C4F-A94B-AE20A59C3A50}" type="datetime1">
              <a:rPr lang="x-none" smtClean="0"/>
              <a:t>6/22/2020</a:t>
            </a:fld>
            <a:endParaRPr lang="en-GB"/>
          </a:p>
        </p:txBody>
      </p:sp>
      <p:sp>
        <p:nvSpPr>
          <p:cNvPr id="8" name="Footer Placeholder 7"/>
          <p:cNvSpPr>
            <a:spLocks noGrp="1"/>
          </p:cNvSpPr>
          <p:nvPr>
            <p:ph type="ftr" sz="quarter" idx="11"/>
          </p:nvPr>
        </p:nvSpPr>
        <p:spPr/>
        <p:txBody>
          <a:bodyPr/>
          <a:lstStyle/>
          <a:p>
            <a:r>
              <a:rPr lang="en-GB"/>
              <a:t>Session Title, Place and Date</a:t>
            </a:r>
          </a:p>
        </p:txBody>
      </p:sp>
      <p:sp>
        <p:nvSpPr>
          <p:cNvPr id="9" name="Slide Number Placeholder 8"/>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63901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a:t>Click to edit Master title style</a:t>
            </a:r>
            <a:endParaRPr lang="en-GB"/>
          </a:p>
        </p:txBody>
      </p:sp>
      <p:sp>
        <p:nvSpPr>
          <p:cNvPr id="3" name="Date Placeholder 2"/>
          <p:cNvSpPr>
            <a:spLocks noGrp="1"/>
          </p:cNvSpPr>
          <p:nvPr>
            <p:ph type="dt" sz="half" idx="10"/>
          </p:nvPr>
        </p:nvSpPr>
        <p:spPr/>
        <p:txBody>
          <a:bodyPr/>
          <a:lstStyle/>
          <a:p>
            <a:fld id="{46A8FA2D-B2FF-E74A-AEC0-55F1C156BB2B}" type="datetime1">
              <a:rPr lang="x-none" smtClean="0"/>
              <a:t>6/22/2020</a:t>
            </a:fld>
            <a:endParaRPr lang="en-GB"/>
          </a:p>
        </p:txBody>
      </p:sp>
      <p:sp>
        <p:nvSpPr>
          <p:cNvPr id="4" name="Footer Placeholder 3"/>
          <p:cNvSpPr>
            <a:spLocks noGrp="1"/>
          </p:cNvSpPr>
          <p:nvPr>
            <p:ph type="ftr" sz="quarter" idx="11"/>
          </p:nvPr>
        </p:nvSpPr>
        <p:spPr/>
        <p:txBody>
          <a:bodyPr/>
          <a:lstStyle/>
          <a:p>
            <a:r>
              <a:rPr lang="en-GB"/>
              <a:t>Session Title, Place and Date</a:t>
            </a:r>
          </a:p>
        </p:txBody>
      </p:sp>
      <p:sp>
        <p:nvSpPr>
          <p:cNvPr id="5" name="Slide Number Placeholder 4"/>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11082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8A9CB-EF4E-5C4B-A97D-D16940B9DA1C}" type="datetime1">
              <a:rPr lang="x-none" smtClean="0"/>
              <a:t>6/22/2020</a:t>
            </a:fld>
            <a:endParaRPr lang="en-GB"/>
          </a:p>
        </p:txBody>
      </p:sp>
      <p:sp>
        <p:nvSpPr>
          <p:cNvPr id="3" name="Footer Placeholder 2"/>
          <p:cNvSpPr>
            <a:spLocks noGrp="1"/>
          </p:cNvSpPr>
          <p:nvPr>
            <p:ph type="ftr" sz="quarter" idx="11"/>
          </p:nvPr>
        </p:nvSpPr>
        <p:spPr/>
        <p:txBody>
          <a:bodyPr/>
          <a:lstStyle/>
          <a:p>
            <a:r>
              <a:rPr lang="en-GB"/>
              <a:t>Session Title, Place and Date</a:t>
            </a:r>
          </a:p>
        </p:txBody>
      </p:sp>
      <p:sp>
        <p:nvSpPr>
          <p:cNvPr id="4" name="Slide Number Placeholder 3"/>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84610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r-Latn-C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p:txBody>
          <a:bodyPr/>
          <a:lstStyle/>
          <a:p>
            <a:fld id="{5F3D3A1E-1214-044C-A035-6A3DB8E94F2C}" type="datetime1">
              <a:rPr lang="x-none" smtClean="0"/>
              <a:t>6/22/2020</a:t>
            </a:fld>
            <a:endParaRPr lang="en-GB"/>
          </a:p>
        </p:txBody>
      </p:sp>
      <p:sp>
        <p:nvSpPr>
          <p:cNvPr id="6" name="Footer Placeholder 5"/>
          <p:cNvSpPr>
            <a:spLocks noGrp="1"/>
          </p:cNvSpPr>
          <p:nvPr>
            <p:ph type="ftr" sz="quarter" idx="11"/>
          </p:nvPr>
        </p:nvSpPr>
        <p:spPr/>
        <p:txBody>
          <a:bodyPr/>
          <a:lstStyle/>
          <a:p>
            <a:r>
              <a:rPr lang="en-GB"/>
              <a:t>Session Title, Place and Date</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417716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r-Latn-C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p:txBody>
          <a:bodyPr/>
          <a:lstStyle/>
          <a:p>
            <a:fld id="{3FC0FFF9-09F8-5A4D-9D6A-84C119CC658F}" type="datetime1">
              <a:rPr lang="x-none" smtClean="0"/>
              <a:t>6/22/2020</a:t>
            </a:fld>
            <a:endParaRPr lang="en-GB"/>
          </a:p>
        </p:txBody>
      </p:sp>
      <p:sp>
        <p:nvSpPr>
          <p:cNvPr id="6" name="Footer Placeholder 5"/>
          <p:cNvSpPr>
            <a:spLocks noGrp="1"/>
          </p:cNvSpPr>
          <p:nvPr>
            <p:ph type="ftr" sz="quarter" idx="11"/>
          </p:nvPr>
        </p:nvSpPr>
        <p:spPr/>
        <p:txBody>
          <a:bodyPr/>
          <a:lstStyle/>
          <a:p>
            <a:r>
              <a:rPr lang="en-GB"/>
              <a:t>Session Title, Place and Date</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91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r-Latn-C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r-Latn-CS" dirty="0"/>
              <a:t>Click to edit Master text styles</a:t>
            </a:r>
          </a:p>
          <a:p>
            <a:pPr lvl="1"/>
            <a:r>
              <a:rPr lang="sr-Latn-CS" dirty="0"/>
              <a:t>Second level</a:t>
            </a:r>
          </a:p>
          <a:p>
            <a:pPr lvl="2"/>
            <a:r>
              <a:rPr lang="sr-Latn-CS" dirty="0"/>
              <a:t>Third level</a:t>
            </a:r>
          </a:p>
          <a:p>
            <a:pPr lvl="3"/>
            <a:r>
              <a:rPr lang="sr-Latn-CS" dirty="0"/>
              <a:t>Fourth level</a:t>
            </a:r>
          </a:p>
          <a:p>
            <a:pPr lvl="4"/>
            <a:r>
              <a:rPr lang="sr-Latn-C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C8293-E1D2-6F44-8380-AEE4B02D5312}" type="datetime1">
              <a:rPr lang="x-none" smtClean="0"/>
              <a:t>6/22/2020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Session Title, Place and Date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BD6A1-B084-4740-A66C-CD90010B0859}" type="slidenum">
              <a:rPr lang="en-GB" smtClean="0"/>
              <a:t>‹#›</a:t>
            </a:fld>
            <a:endParaRPr lang="en-GB"/>
          </a:p>
        </p:txBody>
      </p:sp>
    </p:spTree>
    <p:extLst>
      <p:ext uri="{BB962C8B-B14F-4D97-AF65-F5344CB8AC3E}">
        <p14:creationId xmlns:p14="http://schemas.microsoft.com/office/powerpoint/2010/main" val="8198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b="1" kern="1200">
          <a:solidFill>
            <a:srgbClr val="009578"/>
          </a:solidFill>
          <a:latin typeface="Arial"/>
          <a:ea typeface="+mj-ea"/>
          <a:cs typeface="Arial"/>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tiff"/></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pauline.achard@univ-cotedazur.fr" TargetMode="External"/><Relationship Id="rId4" Type="http://schemas.openxmlformats.org/officeDocument/2006/relationships/hyperlink" Target="mailto:clement.moreau@univ-cotedazur.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2262113"/>
          </a:xfrm>
        </p:spPr>
        <p:txBody>
          <a:bodyPr>
            <a:noAutofit/>
          </a:bodyPr>
          <a:lstStyle/>
          <a:p>
            <a:r>
              <a:rPr lang="en-GB" b="1" dirty="0"/>
              <a:t>Internationalisation of </a:t>
            </a:r>
            <a:r>
              <a:rPr lang="en-GB" b="1" dirty="0" err="1" smtClean="0"/>
              <a:t>Université</a:t>
            </a:r>
            <a:r>
              <a:rPr lang="en-GB" b="1" dirty="0" smtClean="0"/>
              <a:t> Côte </a:t>
            </a:r>
            <a:r>
              <a:rPr lang="en-GB" b="1" dirty="0"/>
              <a:t>d’Azur </a:t>
            </a:r>
          </a:p>
        </p:txBody>
      </p:sp>
      <p:sp>
        <p:nvSpPr>
          <p:cNvPr id="3" name="Subtitle 2"/>
          <p:cNvSpPr>
            <a:spLocks noGrp="1"/>
          </p:cNvSpPr>
          <p:nvPr>
            <p:ph type="subTitle" idx="1"/>
          </p:nvPr>
        </p:nvSpPr>
        <p:spPr>
          <a:xfrm>
            <a:off x="1263588" y="2492896"/>
            <a:ext cx="6400800" cy="1200886"/>
          </a:xfrm>
        </p:spPr>
        <p:txBody>
          <a:bodyPr>
            <a:noAutofit/>
          </a:bodyPr>
          <a:lstStyle/>
          <a:p>
            <a:r>
              <a:rPr lang="en-GB" sz="2400" b="1" dirty="0">
                <a:solidFill>
                  <a:srgbClr val="002060"/>
                </a:solidFill>
              </a:rPr>
              <a:t>Clément </a:t>
            </a:r>
            <a:r>
              <a:rPr lang="en-GB" sz="2400" b="1" dirty="0" smtClean="0">
                <a:solidFill>
                  <a:srgbClr val="002060"/>
                </a:solidFill>
              </a:rPr>
              <a:t>Moreau</a:t>
            </a:r>
          </a:p>
          <a:p>
            <a:r>
              <a:rPr lang="en-GB" sz="2400" b="1" dirty="0">
                <a:solidFill>
                  <a:srgbClr val="002060"/>
                </a:solidFill>
              </a:rPr>
              <a:t>Pauline </a:t>
            </a:r>
            <a:r>
              <a:rPr lang="en-GB" sz="2400" b="1" dirty="0" err="1" smtClean="0">
                <a:solidFill>
                  <a:srgbClr val="002060"/>
                </a:solidFill>
              </a:rPr>
              <a:t>Achard</a:t>
            </a:r>
            <a:endParaRPr lang="en-GB" sz="1200" b="1" dirty="0" smtClean="0">
              <a:solidFill>
                <a:srgbClr val="002060"/>
              </a:solidFill>
            </a:endParaRPr>
          </a:p>
          <a:p>
            <a:r>
              <a:rPr lang="en-GB" sz="2400" dirty="0" err="1" smtClean="0">
                <a:solidFill>
                  <a:srgbClr val="002060"/>
                </a:solidFill>
              </a:rPr>
              <a:t>Université</a:t>
            </a:r>
            <a:r>
              <a:rPr lang="en-GB" sz="2400" dirty="0" smtClean="0">
                <a:solidFill>
                  <a:srgbClr val="002060"/>
                </a:solidFill>
              </a:rPr>
              <a:t> Côte </a:t>
            </a:r>
            <a:r>
              <a:rPr lang="en-GB" sz="2400" dirty="0">
                <a:solidFill>
                  <a:srgbClr val="002060"/>
                </a:solidFill>
              </a:rPr>
              <a:t>d’Azur </a:t>
            </a:r>
          </a:p>
        </p:txBody>
      </p:sp>
      <p:sp>
        <p:nvSpPr>
          <p:cNvPr id="4" name="Footer Placeholder 3"/>
          <p:cNvSpPr>
            <a:spLocks noGrp="1"/>
          </p:cNvSpPr>
          <p:nvPr>
            <p:ph type="ftr" sz="quarter" idx="11"/>
          </p:nvPr>
        </p:nvSpPr>
        <p:spPr>
          <a:xfrm>
            <a:off x="2555776" y="6356350"/>
            <a:ext cx="3816424"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5685" y="3789040"/>
            <a:ext cx="1636606" cy="1296144"/>
          </a:xfrm>
          <a:prstGeom prst="rect">
            <a:avLst/>
          </a:prstGeom>
        </p:spPr>
      </p:pic>
      <p:sp>
        <p:nvSpPr>
          <p:cNvPr id="7" name="Rectangle 6"/>
          <p:cNvSpPr/>
          <p:nvPr/>
        </p:nvSpPr>
        <p:spPr>
          <a:xfrm>
            <a:off x="429308" y="5314446"/>
            <a:ext cx="8280920" cy="430887"/>
          </a:xfrm>
          <a:prstGeom prst="rect">
            <a:avLst/>
          </a:prstGeom>
          <a:solidFill>
            <a:schemeClr val="tx2">
              <a:lumMod val="20000"/>
              <a:lumOff val="80000"/>
            </a:schemeClr>
          </a:solidFill>
        </p:spPr>
        <p:txBody>
          <a:bodyPr wrap="square">
            <a:spAutoFit/>
          </a:bodyPr>
          <a:lstStyle/>
          <a:p>
            <a:pPr lvl="0"/>
            <a:r>
              <a:rPr lang="en-US" sz="1050" i="1" dirty="0">
                <a:solidFill>
                  <a:prstClr val="black"/>
                </a:solidFill>
              </a:rPr>
              <a:t>This project has been funded with support from the European Commission. This presentation reflects the views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7248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224135"/>
          </a:xfrm>
        </p:spPr>
        <p:txBody>
          <a:bodyPr>
            <a:noAutofit/>
          </a:bodyPr>
          <a:lstStyle/>
          <a:p>
            <a:r>
              <a:rPr lang="en-GB" sz="3600" b="1" dirty="0"/>
              <a:t>4. International Scientific Visibility Office </a:t>
            </a:r>
          </a:p>
        </p:txBody>
      </p:sp>
      <p:sp>
        <p:nvSpPr>
          <p:cNvPr id="3" name="Subtitle 2"/>
          <p:cNvSpPr>
            <a:spLocks noGrp="1"/>
          </p:cNvSpPr>
          <p:nvPr>
            <p:ph type="subTitle" idx="1"/>
          </p:nvPr>
        </p:nvSpPr>
        <p:spPr>
          <a:xfrm>
            <a:off x="683568" y="1700808"/>
            <a:ext cx="7772400" cy="3960440"/>
          </a:xfrm>
        </p:spPr>
        <p:txBody>
          <a:bodyPr>
            <a:normAutofit fontScale="92500" lnSpcReduction="20000"/>
          </a:bodyPr>
          <a:lstStyle/>
          <a:p>
            <a:pPr algn="just"/>
            <a:endParaRPr lang="en-US" sz="1900" b="1" dirty="0">
              <a:solidFill>
                <a:schemeClr val="tx1"/>
              </a:solidFill>
              <a:latin typeface="Arial" panose="020B0604020202020204" pitchFamily="34" charset="0"/>
              <a:cs typeface="Arial" panose="020B0604020202020204" pitchFamily="34" charset="0"/>
            </a:endParaRPr>
          </a:p>
          <a:p>
            <a:pPr marL="342900" indent="-342900" algn="just">
              <a:buFont typeface="Wingdings" pitchFamily="2" charset="2"/>
              <a:buChar char="v"/>
            </a:pPr>
            <a:r>
              <a:rPr lang="en-US" sz="1900" b="1" dirty="0">
                <a:solidFill>
                  <a:schemeClr val="tx1"/>
                </a:solidFill>
                <a:latin typeface="Arial" panose="020B0604020202020204" pitchFamily="34" charset="0"/>
                <a:cs typeface="Arial" panose="020B0604020202020204" pitchFamily="34" charset="0"/>
              </a:rPr>
              <a:t>Aim: </a:t>
            </a:r>
            <a:r>
              <a:rPr lang="en-US" sz="1900" dirty="0">
                <a:solidFill>
                  <a:schemeClr val="tx1"/>
                </a:solidFill>
                <a:latin typeface="Arial" panose="020B0604020202020204" pitchFamily="34" charset="0"/>
                <a:cs typeface="Arial" panose="020B0604020202020204" pitchFamily="34" charset="0"/>
              </a:rPr>
              <a:t>to</a:t>
            </a:r>
            <a:r>
              <a:rPr lang="en-US" sz="1900" b="1" dirty="0">
                <a:solidFill>
                  <a:schemeClr val="tx1"/>
                </a:solidFill>
                <a:latin typeface="Arial" panose="020B0604020202020204" pitchFamily="34" charset="0"/>
                <a:cs typeface="Arial" panose="020B0604020202020204" pitchFamily="34" charset="0"/>
              </a:rPr>
              <a:t> </a:t>
            </a:r>
            <a:r>
              <a:rPr lang="en-US" sz="1900" dirty="0">
                <a:solidFill>
                  <a:schemeClr val="tx1"/>
                </a:solidFill>
                <a:latin typeface="Arial" panose="020B0604020202020204" pitchFamily="34" charset="0"/>
                <a:cs typeface="Arial" panose="020B0604020202020204" pitchFamily="34" charset="0"/>
              </a:rPr>
              <a:t>contribute to the international visibility of researchers and all research-related activities carried out within the framework of the university</a:t>
            </a:r>
          </a:p>
          <a:p>
            <a:pPr algn="just"/>
            <a:endParaRPr lang="en-US" sz="2000" b="1" dirty="0">
              <a:solidFill>
                <a:schemeClr val="accent1">
                  <a:lumMod val="75000"/>
                </a:schemeClr>
              </a:solidFill>
              <a:latin typeface="Arial" panose="020B0604020202020204" pitchFamily="34" charset="0"/>
              <a:cs typeface="Arial" panose="020B0604020202020204" pitchFamily="34" charset="0"/>
            </a:endParaRPr>
          </a:p>
          <a:p>
            <a:pPr algn="just"/>
            <a:r>
              <a:rPr lang="en-US" sz="2000" b="1" i="1" dirty="0">
                <a:solidFill>
                  <a:schemeClr val="accent1">
                    <a:lumMod val="75000"/>
                  </a:schemeClr>
                </a:solidFill>
                <a:latin typeface="Arial" panose="020B0604020202020204" pitchFamily="34" charset="0"/>
                <a:cs typeface="Arial" panose="020B0604020202020204" pitchFamily="34" charset="0"/>
              </a:rPr>
              <a:t>Four main activities: </a:t>
            </a:r>
            <a:endParaRPr lang="en-US" sz="2200" i="1" dirty="0">
              <a:solidFill>
                <a:schemeClr val="accent1">
                  <a:lumMod val="75000"/>
                </a:schemeClr>
              </a:solidFill>
              <a:latin typeface="Arial" panose="020B0604020202020204" pitchFamily="34" charset="0"/>
              <a:cs typeface="Arial" panose="020B0604020202020204" pitchFamily="34" charset="0"/>
            </a:endParaRPr>
          </a:p>
          <a:p>
            <a:pPr lvl="1" indent="-342900" algn="just">
              <a:lnSpc>
                <a:spcPct val="150000"/>
              </a:lnSpc>
              <a:buFont typeface="Wingdings" pitchFamily="2" charset="2"/>
              <a:buChar char="ü"/>
            </a:pPr>
            <a:r>
              <a:rPr lang="en-US" sz="1600" dirty="0">
                <a:solidFill>
                  <a:schemeClr val="accent1">
                    <a:lumMod val="50000"/>
                  </a:schemeClr>
                </a:solidFill>
                <a:latin typeface="Arial" panose="020B0604020202020204" pitchFamily="34" charset="0"/>
                <a:cs typeface="Arial" panose="020B0604020202020204" pitchFamily="34" charset="0"/>
              </a:rPr>
              <a:t>Revision and translation service in English</a:t>
            </a:r>
          </a:p>
          <a:p>
            <a:pPr lvl="1" indent="-342900" algn="just">
              <a:lnSpc>
                <a:spcPct val="150000"/>
              </a:lnSpc>
              <a:buFont typeface="Wingdings" pitchFamily="2" charset="2"/>
              <a:buChar char="ü"/>
            </a:pPr>
            <a:r>
              <a:rPr lang="en-US" sz="1600" dirty="0">
                <a:solidFill>
                  <a:schemeClr val="accent1">
                    <a:lumMod val="50000"/>
                  </a:schemeClr>
                </a:solidFill>
                <a:latin typeface="Arial" panose="020B0604020202020204" pitchFamily="34" charset="0"/>
                <a:cs typeface="Arial" panose="020B0604020202020204" pitchFamily="34" charset="0"/>
              </a:rPr>
              <a:t>The drafting in English of press releases related to research, their international dissemination and the coordination of exchanges with international science journalists</a:t>
            </a:r>
          </a:p>
          <a:p>
            <a:pPr lvl="1" indent="-342900" algn="just">
              <a:lnSpc>
                <a:spcPct val="150000"/>
              </a:lnSpc>
              <a:buFont typeface="Wingdings" pitchFamily="2" charset="2"/>
              <a:buChar char="ü"/>
            </a:pPr>
            <a:r>
              <a:rPr lang="en-US" sz="1600" dirty="0">
                <a:solidFill>
                  <a:schemeClr val="accent1">
                    <a:lumMod val="50000"/>
                  </a:schemeClr>
                </a:solidFill>
                <a:latin typeface="Arial" panose="020B0604020202020204" pitchFamily="34" charset="0"/>
                <a:cs typeface="Arial" panose="020B0604020202020204" pitchFamily="34" charset="0"/>
              </a:rPr>
              <a:t>Coordination of activities aimed at attracting international students</a:t>
            </a:r>
          </a:p>
          <a:p>
            <a:pPr lvl="1" indent="-342900" algn="just">
              <a:lnSpc>
                <a:spcPct val="150000"/>
              </a:lnSpc>
              <a:buFont typeface="Wingdings" pitchFamily="2" charset="2"/>
              <a:buChar char="ü"/>
            </a:pPr>
            <a:r>
              <a:rPr lang="en-US" sz="1600" dirty="0">
                <a:solidFill>
                  <a:schemeClr val="accent1">
                    <a:lumMod val="50000"/>
                  </a:schemeClr>
                </a:solidFill>
                <a:latin typeface="Arial" panose="020B0604020202020204" pitchFamily="34" charset="0"/>
                <a:cs typeface="Arial" panose="020B0604020202020204" pitchFamily="34" charset="0"/>
              </a:rPr>
              <a:t>Representing </a:t>
            </a:r>
            <a:r>
              <a:rPr lang="en-US" sz="1600" dirty="0" err="1">
                <a:solidFill>
                  <a:schemeClr val="accent1">
                    <a:lumMod val="50000"/>
                  </a:schemeClr>
                </a:solidFill>
                <a:latin typeface="Arial" panose="020B0604020202020204" pitchFamily="34" charset="0"/>
                <a:cs typeface="Arial" panose="020B0604020202020204" pitchFamily="34" charset="0"/>
              </a:rPr>
              <a:t>Université</a:t>
            </a:r>
            <a:r>
              <a:rPr lang="en-US" sz="1600" dirty="0">
                <a:solidFill>
                  <a:schemeClr val="accent1">
                    <a:lumMod val="50000"/>
                  </a:schemeClr>
                </a:solidFill>
                <a:latin typeface="Arial" panose="020B0604020202020204" pitchFamily="34" charset="0"/>
                <a:cs typeface="Arial" panose="020B0604020202020204" pitchFamily="34" charset="0"/>
              </a:rPr>
              <a:t> Côte d'Azur in its exchanges with university ranking agencies</a:t>
            </a:r>
          </a:p>
          <a:p>
            <a:endParaRPr lang="en-GB" sz="2400" dirty="0">
              <a:solidFill>
                <a:srgbClr val="002060"/>
              </a:solidFill>
            </a:endParaRPr>
          </a:p>
        </p:txBody>
      </p:sp>
      <p:sp>
        <p:nvSpPr>
          <p:cNvPr id="4" name="Footer Placeholder 3"/>
          <p:cNvSpPr>
            <a:spLocks noGrp="1"/>
          </p:cNvSpPr>
          <p:nvPr>
            <p:ph type="ftr" sz="quarter" idx="11"/>
          </p:nvPr>
        </p:nvSpPr>
        <p:spPr>
          <a:xfrm>
            <a:off x="2555776" y="6356350"/>
            <a:ext cx="3816424"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353487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5"/>
            <a:ext cx="7772400" cy="1008112"/>
          </a:xfrm>
        </p:spPr>
        <p:txBody>
          <a:bodyPr>
            <a:noAutofit/>
          </a:bodyPr>
          <a:lstStyle/>
          <a:p>
            <a:r>
              <a:rPr lang="en-GB" sz="3600" b="1" dirty="0"/>
              <a:t>5. Tools of internationalisation – Multilateral Cooperation </a:t>
            </a:r>
          </a:p>
        </p:txBody>
      </p:sp>
      <p:sp>
        <p:nvSpPr>
          <p:cNvPr id="3" name="Subtitle 2"/>
          <p:cNvSpPr>
            <a:spLocks noGrp="1"/>
          </p:cNvSpPr>
          <p:nvPr>
            <p:ph type="subTitle" idx="1"/>
          </p:nvPr>
        </p:nvSpPr>
        <p:spPr>
          <a:xfrm>
            <a:off x="683568" y="1700808"/>
            <a:ext cx="7772400" cy="3960440"/>
          </a:xfrm>
        </p:spPr>
        <p:txBody>
          <a:bodyPr>
            <a:normAutofit/>
          </a:bodyPr>
          <a:lstStyle/>
          <a:p>
            <a:endParaRPr lang="en-GB" sz="2400" dirty="0">
              <a:solidFill>
                <a:srgbClr val="002060"/>
              </a:solidFill>
            </a:endParaRPr>
          </a:p>
          <a:p>
            <a:r>
              <a:rPr lang="en-GB" sz="2400" dirty="0">
                <a:solidFill>
                  <a:srgbClr val="002060"/>
                </a:solidFill>
              </a:rPr>
              <a:t>  </a:t>
            </a:r>
          </a:p>
          <a:p>
            <a:endParaRPr lang="en-GB" sz="2400" dirty="0">
              <a:solidFill>
                <a:srgbClr val="002060"/>
              </a:solidFill>
            </a:endParaRPr>
          </a:p>
        </p:txBody>
      </p:sp>
      <p:sp>
        <p:nvSpPr>
          <p:cNvPr id="4" name="Footer Placeholder 3"/>
          <p:cNvSpPr>
            <a:spLocks noGrp="1"/>
          </p:cNvSpPr>
          <p:nvPr>
            <p:ph type="ftr" sz="quarter" idx="11"/>
          </p:nvPr>
        </p:nvSpPr>
        <p:spPr>
          <a:xfrm>
            <a:off x="2555776" y="6356350"/>
            <a:ext cx="3816424"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pic>
        <p:nvPicPr>
          <p:cNvPr id="5" name="Image 4">
            <a:extLst>
              <a:ext uri="{FF2B5EF4-FFF2-40B4-BE49-F238E27FC236}">
                <a16:creationId xmlns="" xmlns:a16="http://schemas.microsoft.com/office/drawing/2014/main" id="{C1193DD2-2F37-AB43-9489-97495A969B98}"/>
              </a:ext>
            </a:extLst>
          </p:cNvPr>
          <p:cNvPicPr>
            <a:picLocks noChangeAspect="1"/>
          </p:cNvPicPr>
          <p:nvPr/>
        </p:nvPicPr>
        <p:blipFill>
          <a:blip r:embed="rId4"/>
          <a:stretch>
            <a:fillRect/>
          </a:stretch>
        </p:blipFill>
        <p:spPr>
          <a:xfrm>
            <a:off x="-2232" y="1813341"/>
            <a:ext cx="9144000" cy="3834952"/>
          </a:xfrm>
          <a:prstGeom prst="rect">
            <a:avLst/>
          </a:prstGeom>
        </p:spPr>
      </p:pic>
    </p:spTree>
    <p:extLst>
      <p:ext uri="{BB962C8B-B14F-4D97-AF65-F5344CB8AC3E}">
        <p14:creationId xmlns:p14="http://schemas.microsoft.com/office/powerpoint/2010/main" val="1065553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en-GB" sz="3700"/>
              <a:t>5. Tools of internationalisation – Innovative pedagogies </a:t>
            </a:r>
            <a:endParaRPr lang="en-GB" sz="3700" b="1"/>
          </a:p>
        </p:txBody>
      </p:sp>
      <p:pic>
        <p:nvPicPr>
          <p:cNvPr id="6" name="Image 5">
            <a:extLst>
              <a:ext uri="{FF2B5EF4-FFF2-40B4-BE49-F238E27FC236}">
                <a16:creationId xmlns="" xmlns:a16="http://schemas.microsoft.com/office/drawing/2014/main" id="{C9F4F87B-D68B-3B4F-93BA-430616D4A608}"/>
              </a:ext>
            </a:extLst>
          </p:cNvPr>
          <p:cNvPicPr>
            <a:picLocks noChangeAspect="1"/>
          </p:cNvPicPr>
          <p:nvPr/>
        </p:nvPicPr>
        <p:blipFill>
          <a:blip r:embed="rId3"/>
          <a:stretch>
            <a:fillRect/>
          </a:stretch>
        </p:blipFill>
        <p:spPr>
          <a:xfrm>
            <a:off x="457200" y="2237835"/>
            <a:ext cx="8229600" cy="3250692"/>
          </a:xfrm>
          <a:prstGeom prst="rect">
            <a:avLst/>
          </a:prstGeom>
          <a:noFill/>
        </p:spPr>
      </p:pic>
      <p:sp>
        <p:nvSpPr>
          <p:cNvPr id="4" name="Footer Placeholder 3"/>
          <p:cNvSpPr>
            <a:spLocks noGrp="1"/>
          </p:cNvSpPr>
          <p:nvPr>
            <p:ph type="ftr" sz="quarter" idx="11"/>
          </p:nvPr>
        </p:nvSpPr>
        <p:spPr>
          <a:xfrm>
            <a:off x="3124200" y="6356350"/>
            <a:ext cx="2895600" cy="365125"/>
          </a:xfrm>
        </p:spPr>
        <p:txBody>
          <a:bodyPr anchor="ctr">
            <a:normAutofit/>
          </a:bodyPr>
          <a:lstStyle/>
          <a:p>
            <a:pPr>
              <a:lnSpc>
                <a:spcPct val="90000"/>
              </a:lnSpc>
              <a:spcAft>
                <a:spcPts val="600"/>
              </a:spcAft>
            </a:pPr>
            <a:r>
              <a:rPr lang="en-GB" sz="600" b="1"/>
              <a:t>Working visit to Nice for the Review of EU HEIs models of internationalization</a:t>
            </a:r>
            <a:r>
              <a:rPr lang="en-GB" sz="600"/>
              <a:t>, </a:t>
            </a:r>
          </a:p>
          <a:p>
            <a:pPr>
              <a:lnSpc>
                <a:spcPct val="90000"/>
              </a:lnSpc>
              <a:spcAft>
                <a:spcPts val="600"/>
              </a:spcAft>
            </a:pPr>
            <a:r>
              <a:rPr lang="en-GB" sz="600"/>
              <a:t>Nice, 3</a:t>
            </a:r>
            <a:r>
              <a:rPr lang="en-GB" sz="600" baseline="30000"/>
              <a:t>rd</a:t>
            </a:r>
            <a:r>
              <a:rPr lang="en-GB" sz="600"/>
              <a:t> June 2020</a:t>
            </a:r>
          </a:p>
        </p:txBody>
      </p:sp>
    </p:spTree>
    <p:extLst>
      <p:ext uri="{BB962C8B-B14F-4D97-AF65-F5344CB8AC3E}">
        <p14:creationId xmlns:p14="http://schemas.microsoft.com/office/powerpoint/2010/main" val="320168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8280920" cy="1092609"/>
          </a:xfrm>
        </p:spPr>
        <p:txBody>
          <a:bodyPr>
            <a:noAutofit/>
          </a:bodyPr>
          <a:lstStyle/>
          <a:p>
            <a:r>
              <a:rPr lang="en-GB" sz="4000" b="1" dirty="0"/>
              <a:t>Thank you for you attention! </a:t>
            </a:r>
            <a:r>
              <a:rPr lang="en-GB" sz="4000" b="1" dirty="0">
                <a:sym typeface="Wingdings" pitchFamily="2" charset="2"/>
              </a:rPr>
              <a:t> </a:t>
            </a:r>
            <a:endParaRPr lang="en-GB" sz="4000" b="1" dirty="0"/>
          </a:p>
        </p:txBody>
      </p:sp>
      <p:sp>
        <p:nvSpPr>
          <p:cNvPr id="3" name="Subtitle 2"/>
          <p:cNvSpPr>
            <a:spLocks noGrp="1"/>
          </p:cNvSpPr>
          <p:nvPr>
            <p:ph type="subTitle" idx="1"/>
          </p:nvPr>
        </p:nvSpPr>
        <p:spPr>
          <a:xfrm>
            <a:off x="683568" y="1700808"/>
            <a:ext cx="7772400" cy="3960440"/>
          </a:xfrm>
        </p:spPr>
        <p:txBody>
          <a:bodyPr>
            <a:normAutofit/>
          </a:bodyPr>
          <a:lstStyle/>
          <a:p>
            <a:r>
              <a:rPr lang="en-GB" sz="2400" dirty="0" smtClean="0">
                <a:solidFill>
                  <a:srgbClr val="002060"/>
                </a:solidFill>
              </a:rPr>
              <a:t>Clément Moreau: </a:t>
            </a:r>
            <a:r>
              <a:rPr lang="en-GB" sz="2400" dirty="0" smtClean="0">
                <a:solidFill>
                  <a:srgbClr val="002060"/>
                </a:solidFill>
                <a:hlinkClick r:id="rId4"/>
              </a:rPr>
              <a:t>clement.moreau@univ-cotedazur.fr</a:t>
            </a:r>
            <a:endParaRPr lang="en-GB" sz="2400" dirty="0">
              <a:solidFill>
                <a:srgbClr val="002060"/>
              </a:solidFill>
            </a:endParaRPr>
          </a:p>
          <a:p>
            <a:endParaRPr lang="en-GB" sz="2400" dirty="0">
              <a:solidFill>
                <a:srgbClr val="002060"/>
              </a:solidFill>
            </a:endParaRPr>
          </a:p>
          <a:p>
            <a:r>
              <a:rPr lang="en-GB" sz="2400" dirty="0" smtClean="0">
                <a:solidFill>
                  <a:srgbClr val="002060"/>
                </a:solidFill>
              </a:rPr>
              <a:t>Pauline </a:t>
            </a:r>
            <a:r>
              <a:rPr lang="en-GB" sz="2400" dirty="0" err="1" smtClean="0">
                <a:solidFill>
                  <a:srgbClr val="002060"/>
                </a:solidFill>
              </a:rPr>
              <a:t>Achard</a:t>
            </a:r>
            <a:r>
              <a:rPr lang="en-GB" sz="2400" dirty="0" smtClean="0">
                <a:solidFill>
                  <a:srgbClr val="002060"/>
                </a:solidFill>
              </a:rPr>
              <a:t>: </a:t>
            </a:r>
            <a:r>
              <a:rPr lang="en-GB" sz="2400" dirty="0" smtClean="0">
                <a:solidFill>
                  <a:srgbClr val="002060"/>
                </a:solidFill>
                <a:hlinkClick r:id="rId5"/>
              </a:rPr>
              <a:t>pauline.achard@univ-cotedazur.fr</a:t>
            </a:r>
            <a:endParaRPr lang="en-GB" sz="2400" dirty="0">
              <a:solidFill>
                <a:srgbClr val="002060"/>
              </a:solidFill>
            </a:endParaRPr>
          </a:p>
          <a:p>
            <a:r>
              <a:rPr lang="en-GB" sz="2400" dirty="0" smtClean="0">
                <a:solidFill>
                  <a:srgbClr val="002060"/>
                </a:solidFill>
              </a:rPr>
              <a:t> </a:t>
            </a:r>
            <a:endParaRPr lang="en-GB" sz="2400" dirty="0">
              <a:solidFill>
                <a:srgbClr val="002060"/>
              </a:solidFill>
            </a:endParaRPr>
          </a:p>
          <a:p>
            <a:endParaRPr lang="en-GB" sz="2400" dirty="0">
              <a:solidFill>
                <a:srgbClr val="002060"/>
              </a:solidFill>
            </a:endParaRPr>
          </a:p>
        </p:txBody>
      </p:sp>
      <p:sp>
        <p:nvSpPr>
          <p:cNvPr id="4" name="Footer Placeholder 3"/>
          <p:cNvSpPr>
            <a:spLocks noGrp="1"/>
          </p:cNvSpPr>
          <p:nvPr>
            <p:ph type="ftr" sz="quarter" idx="11"/>
          </p:nvPr>
        </p:nvSpPr>
        <p:spPr>
          <a:xfrm>
            <a:off x="2555776" y="6356350"/>
            <a:ext cx="3816424"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109140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800" b="1" dirty="0"/>
              <a:t>Overview</a:t>
            </a:r>
          </a:p>
        </p:txBody>
      </p:sp>
      <p:sp>
        <p:nvSpPr>
          <p:cNvPr id="3" name="Content Placeholder 2"/>
          <p:cNvSpPr>
            <a:spLocks noGrp="1"/>
          </p:cNvSpPr>
          <p:nvPr>
            <p:ph idx="1"/>
          </p:nvPr>
        </p:nvSpPr>
        <p:spPr>
          <a:xfrm>
            <a:off x="457347" y="1388586"/>
            <a:ext cx="8229600" cy="4525963"/>
          </a:xfrm>
        </p:spPr>
        <p:txBody>
          <a:bodyPr>
            <a:normAutofit fontScale="92500" lnSpcReduction="10000"/>
          </a:bodyPr>
          <a:lstStyle/>
          <a:p>
            <a:pPr marL="0" indent="0">
              <a:lnSpc>
                <a:spcPct val="120000"/>
              </a:lnSpc>
              <a:buNone/>
            </a:pPr>
            <a:r>
              <a:rPr lang="en-GB" sz="3000" dirty="0">
                <a:solidFill>
                  <a:srgbClr val="002060"/>
                </a:solidFill>
              </a:rPr>
              <a:t>1. Directorate of International Relations (DRI)</a:t>
            </a:r>
          </a:p>
          <a:p>
            <a:pPr marL="0" indent="0">
              <a:lnSpc>
                <a:spcPct val="120000"/>
              </a:lnSpc>
              <a:buNone/>
            </a:pPr>
            <a:r>
              <a:rPr lang="en-GB" sz="3000" dirty="0">
                <a:solidFill>
                  <a:srgbClr val="002060"/>
                </a:solidFill>
              </a:rPr>
              <a:t>2. Department of Research, Valorisation and Innovation (DRVI) </a:t>
            </a:r>
          </a:p>
          <a:p>
            <a:pPr marL="0" indent="0">
              <a:lnSpc>
                <a:spcPct val="120000"/>
              </a:lnSpc>
              <a:buNone/>
            </a:pPr>
            <a:r>
              <a:rPr lang="en-GB" sz="3000" dirty="0">
                <a:solidFill>
                  <a:srgbClr val="002060"/>
                </a:solidFill>
              </a:rPr>
              <a:t>3. House of European and National Grants (MSEN)</a:t>
            </a:r>
          </a:p>
          <a:p>
            <a:pPr marL="0" indent="0">
              <a:lnSpc>
                <a:spcPct val="120000"/>
              </a:lnSpc>
              <a:buNone/>
            </a:pPr>
            <a:r>
              <a:rPr lang="en-GB" sz="3000" dirty="0">
                <a:solidFill>
                  <a:srgbClr val="002060"/>
                </a:solidFill>
              </a:rPr>
              <a:t>4. International Scientific Visibility Office </a:t>
            </a:r>
          </a:p>
          <a:p>
            <a:pPr marL="0" indent="0">
              <a:lnSpc>
                <a:spcPct val="120000"/>
              </a:lnSpc>
              <a:buNone/>
            </a:pPr>
            <a:r>
              <a:rPr lang="en-GB" sz="3000" dirty="0">
                <a:solidFill>
                  <a:srgbClr val="002060"/>
                </a:solidFill>
              </a:rPr>
              <a:t>5. Tools of internationalisation  </a:t>
            </a:r>
          </a:p>
          <a:p>
            <a:pPr marL="0" indent="0">
              <a:lnSpc>
                <a:spcPct val="120000"/>
              </a:lnSpc>
              <a:buNone/>
            </a:pPr>
            <a:r>
              <a:rPr lang="en-GB" sz="3600" dirty="0">
                <a:solidFill>
                  <a:srgbClr val="002060"/>
                </a:solidFill>
              </a:rPr>
              <a:t>	</a:t>
            </a:r>
            <a:r>
              <a:rPr lang="en-GB" sz="2400" dirty="0">
                <a:solidFill>
                  <a:srgbClr val="002060"/>
                </a:solidFill>
              </a:rPr>
              <a:t>- Multilateral Cooperation </a:t>
            </a:r>
          </a:p>
          <a:p>
            <a:pPr marL="0" indent="0">
              <a:lnSpc>
                <a:spcPct val="120000"/>
              </a:lnSpc>
              <a:buNone/>
            </a:pPr>
            <a:r>
              <a:rPr lang="en-GB" sz="2400" dirty="0">
                <a:solidFill>
                  <a:srgbClr val="002060"/>
                </a:solidFill>
              </a:rPr>
              <a:t>	- Innovative pedagogies </a:t>
            </a:r>
          </a:p>
        </p:txBody>
      </p:sp>
      <p:sp>
        <p:nvSpPr>
          <p:cNvPr id="5" name="Footer Placeholder 3">
            <a:extLst>
              <a:ext uri="{FF2B5EF4-FFF2-40B4-BE49-F238E27FC236}">
                <a16:creationId xmlns="" xmlns:a16="http://schemas.microsoft.com/office/drawing/2014/main" id="{53112BE7-0C2C-4A46-B9D4-8ADB97D77076}"/>
              </a:ext>
            </a:extLst>
          </p:cNvPr>
          <p:cNvSpPr txBox="1">
            <a:spLocks/>
          </p:cNvSpPr>
          <p:nvPr/>
        </p:nvSpPr>
        <p:spPr>
          <a:xfrm>
            <a:off x="3124200" y="6356350"/>
            <a:ext cx="36800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7" name="Footer Placeholder 3">
            <a:extLst>
              <a:ext uri="{FF2B5EF4-FFF2-40B4-BE49-F238E27FC236}">
                <a16:creationId xmlns="" xmlns:a16="http://schemas.microsoft.com/office/drawing/2014/main" id="{AC4FC0FC-965A-F743-A70B-2E759DB4FDBF}"/>
              </a:ext>
            </a:extLst>
          </p:cNvPr>
          <p:cNvSpPr>
            <a:spLocks noGrp="1"/>
          </p:cNvSpPr>
          <p:nvPr>
            <p:ph type="ftr" sz="quarter" idx="11"/>
          </p:nvPr>
        </p:nvSpPr>
        <p:spPr>
          <a:xfrm>
            <a:off x="2627784" y="6327531"/>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a:p>
            <a:endParaRPr lang="en-GB" dirty="0"/>
          </a:p>
        </p:txBody>
      </p:sp>
    </p:spTree>
    <p:extLst>
      <p:ext uri="{BB962C8B-B14F-4D97-AF65-F5344CB8AC3E}">
        <p14:creationId xmlns:p14="http://schemas.microsoft.com/office/powerpoint/2010/main" val="87010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1">
            <a:extLst>
              <a:ext uri="{FF2B5EF4-FFF2-40B4-BE49-F238E27FC236}">
                <a16:creationId xmlns="" xmlns:a16="http://schemas.microsoft.com/office/drawing/2014/main" id="{261182E1-1891-2141-B0F7-0C0CC9373DD4}"/>
              </a:ext>
            </a:extLst>
          </p:cNvPr>
          <p:cNvPicPr>
            <a:picLocks noChangeAspect="1"/>
          </p:cNvPicPr>
          <p:nvPr/>
        </p:nvPicPr>
        <p:blipFill>
          <a:blip r:embed="rId3" cstate="print"/>
          <a:stretch>
            <a:fillRect/>
          </a:stretch>
        </p:blipFill>
        <p:spPr>
          <a:xfrm>
            <a:off x="599751" y="908720"/>
            <a:ext cx="7944497" cy="4727997"/>
          </a:xfrm>
          <a:prstGeom prst="rect">
            <a:avLst/>
          </a:prstGeom>
        </p:spPr>
        <p:style>
          <a:lnRef idx="3">
            <a:schemeClr val="lt1"/>
          </a:lnRef>
          <a:fillRef idx="1">
            <a:schemeClr val="accent3"/>
          </a:fillRef>
          <a:effectRef idx="1">
            <a:schemeClr val="accent3"/>
          </a:effectRef>
          <a:fontRef idx="minor">
            <a:schemeClr val="lt1"/>
          </a:fontRef>
        </p:style>
      </p:pic>
      <p:sp>
        <p:nvSpPr>
          <p:cNvPr id="5" name="Footer Placeholder 3">
            <a:extLst>
              <a:ext uri="{FF2B5EF4-FFF2-40B4-BE49-F238E27FC236}">
                <a16:creationId xmlns="" xmlns:a16="http://schemas.microsoft.com/office/drawing/2014/main" id="{00C3D8E5-4EE0-45CE-816A-6A71669EE310}"/>
              </a:ext>
            </a:extLst>
          </p:cNvPr>
          <p:cNvSpPr>
            <a:spLocks noGrp="1"/>
          </p:cNvSpPr>
          <p:nvPr>
            <p:ph type="ftr" sz="quarter" idx="11"/>
          </p:nvPr>
        </p:nvSpPr>
        <p:spPr>
          <a:xfrm>
            <a:off x="2555776" y="6354432"/>
            <a:ext cx="3816424"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88570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5"/>
            <a:ext cx="8208912" cy="1008112"/>
          </a:xfrm>
        </p:spPr>
        <p:txBody>
          <a:bodyPr>
            <a:noAutofit/>
          </a:bodyPr>
          <a:lstStyle/>
          <a:p>
            <a:r>
              <a:rPr lang="en-GB" sz="2800" dirty="0"/>
              <a:t>1. Directorate of International Relations (DRI)</a:t>
            </a:r>
            <a:endParaRPr lang="en-GB" sz="2800" b="1" dirty="0"/>
          </a:p>
        </p:txBody>
      </p:sp>
      <p:sp>
        <p:nvSpPr>
          <p:cNvPr id="3" name="Subtitle 2"/>
          <p:cNvSpPr>
            <a:spLocks noGrp="1"/>
          </p:cNvSpPr>
          <p:nvPr>
            <p:ph type="subTitle" idx="1"/>
          </p:nvPr>
        </p:nvSpPr>
        <p:spPr>
          <a:xfrm>
            <a:off x="683568" y="1700808"/>
            <a:ext cx="7772400" cy="3960440"/>
          </a:xfrm>
        </p:spPr>
        <p:txBody>
          <a:bodyPr>
            <a:normAutofit/>
          </a:bodyPr>
          <a:lstStyle/>
          <a:p>
            <a:pPr marL="285750" indent="-285750" algn="just">
              <a:buFont typeface="Arial" panose="020B0604020202020204" pitchFamily="34" charset="0"/>
              <a:buChar char="•"/>
            </a:pPr>
            <a:r>
              <a:rPr lang="en-US" sz="2000" dirty="0">
                <a:solidFill>
                  <a:schemeClr val="tx1"/>
                </a:solidFill>
              </a:rPr>
              <a:t>Coordinates the implementation of international cooperation policy and related actions</a:t>
            </a:r>
          </a:p>
          <a:p>
            <a:pPr marL="285750" indent="-285750" algn="just">
              <a:buFont typeface="Arial" panose="020B0604020202020204" pitchFamily="34" charset="0"/>
              <a:buChar char="•"/>
            </a:pPr>
            <a:r>
              <a:rPr lang="en-US" sz="2000" dirty="0">
                <a:solidFill>
                  <a:schemeClr val="tx1"/>
                </a:solidFill>
              </a:rPr>
              <a:t>Coordinates the various International Relations Offices </a:t>
            </a:r>
            <a:endParaRPr lang="fr-FR" sz="2000" dirty="0">
              <a:solidFill>
                <a:schemeClr val="tx1"/>
              </a:solidFill>
            </a:endParaRPr>
          </a:p>
          <a:p>
            <a:endParaRPr lang="en-GB" sz="2400" dirty="0">
              <a:solidFill>
                <a:srgbClr val="002060"/>
              </a:solidFill>
            </a:endParaRPr>
          </a:p>
        </p:txBody>
      </p:sp>
      <p:sp>
        <p:nvSpPr>
          <p:cNvPr id="4" name="Footer Placeholder 3"/>
          <p:cNvSpPr>
            <a:spLocks noGrp="1"/>
          </p:cNvSpPr>
          <p:nvPr>
            <p:ph type="ftr" sz="quarter" idx="11"/>
          </p:nvPr>
        </p:nvSpPr>
        <p:spPr>
          <a:xfrm>
            <a:off x="2555776" y="6354432"/>
            <a:ext cx="3816424"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pic>
        <p:nvPicPr>
          <p:cNvPr id="5" name="Image 4">
            <a:extLst>
              <a:ext uri="{FF2B5EF4-FFF2-40B4-BE49-F238E27FC236}">
                <a16:creationId xmlns="" xmlns:a16="http://schemas.microsoft.com/office/drawing/2014/main" id="{B7ED8E45-B0AF-D046-AF81-AEFC24262DC0}"/>
              </a:ext>
            </a:extLst>
          </p:cNvPr>
          <p:cNvPicPr>
            <a:picLocks noChangeAspect="1"/>
          </p:cNvPicPr>
          <p:nvPr/>
        </p:nvPicPr>
        <p:blipFill>
          <a:blip r:embed="rId4"/>
          <a:stretch>
            <a:fillRect/>
          </a:stretch>
        </p:blipFill>
        <p:spPr>
          <a:xfrm>
            <a:off x="1043608" y="2780928"/>
            <a:ext cx="7344370" cy="3006717"/>
          </a:xfrm>
          <a:prstGeom prst="rect">
            <a:avLst/>
          </a:prstGeom>
        </p:spPr>
      </p:pic>
    </p:spTree>
    <p:extLst>
      <p:ext uri="{BB962C8B-B14F-4D97-AF65-F5344CB8AC3E}">
        <p14:creationId xmlns:p14="http://schemas.microsoft.com/office/powerpoint/2010/main" val="399177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1338"/>
            <a:ext cx="8280920" cy="1273445"/>
          </a:xfrm>
        </p:spPr>
        <p:txBody>
          <a:bodyPr>
            <a:noAutofit/>
          </a:bodyPr>
          <a:lstStyle/>
          <a:p>
            <a:r>
              <a:rPr lang="en-GB" sz="2800" b="1" dirty="0"/>
              <a:t>2. Department of Research, Valorisation and Innovation (DRVI)</a:t>
            </a:r>
            <a:r>
              <a:rPr lang="en-GB" sz="2800" dirty="0">
                <a:solidFill>
                  <a:srgbClr val="002060"/>
                </a:solidFill>
              </a:rPr>
              <a:t/>
            </a:r>
            <a:br>
              <a:rPr lang="en-GB" sz="2800" dirty="0">
                <a:solidFill>
                  <a:srgbClr val="002060"/>
                </a:solidFill>
              </a:rPr>
            </a:br>
            <a:endParaRPr lang="en-GB" sz="2800" b="1" dirty="0"/>
          </a:p>
        </p:txBody>
      </p:sp>
      <p:sp>
        <p:nvSpPr>
          <p:cNvPr id="3" name="Subtitle 2"/>
          <p:cNvSpPr>
            <a:spLocks noGrp="1"/>
          </p:cNvSpPr>
          <p:nvPr>
            <p:ph type="subTitle" idx="1"/>
          </p:nvPr>
        </p:nvSpPr>
        <p:spPr>
          <a:xfrm>
            <a:off x="683568" y="1700808"/>
            <a:ext cx="7772400" cy="3960440"/>
          </a:xfrm>
        </p:spPr>
        <p:txBody>
          <a:bodyPr>
            <a:normAutofit/>
          </a:bodyPr>
          <a:lstStyle/>
          <a:p>
            <a:endParaRPr lang="en-GB" sz="2400" dirty="0">
              <a:solidFill>
                <a:srgbClr val="002060"/>
              </a:solidFill>
            </a:endParaRPr>
          </a:p>
        </p:txBody>
      </p:sp>
      <p:sp>
        <p:nvSpPr>
          <p:cNvPr id="4" name="Footer Placeholder 3"/>
          <p:cNvSpPr>
            <a:spLocks noGrp="1"/>
          </p:cNvSpPr>
          <p:nvPr>
            <p:ph type="ftr" sz="quarter" idx="11"/>
          </p:nvPr>
        </p:nvSpPr>
        <p:spPr>
          <a:xfrm>
            <a:off x="2555776" y="6356350"/>
            <a:ext cx="3816424"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pic>
        <p:nvPicPr>
          <p:cNvPr id="5" name="Image 4">
            <a:extLst>
              <a:ext uri="{FF2B5EF4-FFF2-40B4-BE49-F238E27FC236}">
                <a16:creationId xmlns="" xmlns:a16="http://schemas.microsoft.com/office/drawing/2014/main" id="{D568938F-4617-FF49-AB79-557379BDBE4D}"/>
              </a:ext>
            </a:extLst>
          </p:cNvPr>
          <p:cNvPicPr>
            <a:picLocks noChangeAspect="1"/>
          </p:cNvPicPr>
          <p:nvPr/>
        </p:nvPicPr>
        <p:blipFill>
          <a:blip r:embed="rId4"/>
          <a:stretch>
            <a:fillRect/>
          </a:stretch>
        </p:blipFill>
        <p:spPr>
          <a:xfrm>
            <a:off x="683568" y="1700808"/>
            <a:ext cx="7772400" cy="3960440"/>
          </a:xfrm>
          <a:prstGeom prst="rect">
            <a:avLst/>
          </a:prstGeom>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214543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296144"/>
          </a:xfrm>
        </p:spPr>
        <p:txBody>
          <a:bodyPr>
            <a:noAutofit/>
          </a:bodyPr>
          <a:lstStyle/>
          <a:p>
            <a:r>
              <a:rPr lang="en-GB" sz="3600" b="1" dirty="0"/>
              <a:t>3. House of European and National Grants (MSEN)</a:t>
            </a:r>
          </a:p>
        </p:txBody>
      </p:sp>
      <p:sp>
        <p:nvSpPr>
          <p:cNvPr id="4" name="Footer Placeholder 3"/>
          <p:cNvSpPr>
            <a:spLocks noGrp="1"/>
          </p:cNvSpPr>
          <p:nvPr>
            <p:ph type="ftr" sz="quarter" idx="11"/>
          </p:nvPr>
        </p:nvSpPr>
        <p:spPr>
          <a:xfrm>
            <a:off x="2555776" y="6356350"/>
            <a:ext cx="3816424"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pic>
        <p:nvPicPr>
          <p:cNvPr id="5" name="Image 4">
            <a:extLst>
              <a:ext uri="{FF2B5EF4-FFF2-40B4-BE49-F238E27FC236}">
                <a16:creationId xmlns="" xmlns:a16="http://schemas.microsoft.com/office/drawing/2014/main" id="{77FF784C-EFBD-9E49-A861-50A275F20BDA}"/>
              </a:ext>
            </a:extLst>
          </p:cNvPr>
          <p:cNvPicPr>
            <a:picLocks noChangeAspect="1"/>
          </p:cNvPicPr>
          <p:nvPr/>
        </p:nvPicPr>
        <p:blipFill>
          <a:blip r:embed="rId4"/>
          <a:stretch>
            <a:fillRect/>
          </a:stretch>
        </p:blipFill>
        <p:spPr>
          <a:xfrm>
            <a:off x="41060" y="1700808"/>
            <a:ext cx="9057416" cy="3843275"/>
          </a:xfrm>
          <a:prstGeom prst="rect">
            <a:avLst/>
          </a:prstGeom>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58927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080119"/>
          </a:xfrm>
        </p:spPr>
        <p:txBody>
          <a:bodyPr>
            <a:noAutofit/>
          </a:bodyPr>
          <a:lstStyle/>
          <a:p>
            <a:r>
              <a:rPr lang="en-GB" sz="3600" dirty="0"/>
              <a:t>3. House of European and National Grants (MSEN)</a:t>
            </a:r>
            <a:endParaRPr lang="en-GB" sz="3600" b="1" dirty="0"/>
          </a:p>
        </p:txBody>
      </p:sp>
      <p:sp>
        <p:nvSpPr>
          <p:cNvPr id="4" name="Footer Placeholder 3"/>
          <p:cNvSpPr>
            <a:spLocks noGrp="1"/>
          </p:cNvSpPr>
          <p:nvPr>
            <p:ph type="ftr" sz="quarter" idx="11"/>
          </p:nvPr>
        </p:nvSpPr>
        <p:spPr>
          <a:xfrm>
            <a:off x="2555776" y="6356350"/>
            <a:ext cx="3816424"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pic>
        <p:nvPicPr>
          <p:cNvPr id="6" name="Image 5">
            <a:extLst>
              <a:ext uri="{FF2B5EF4-FFF2-40B4-BE49-F238E27FC236}">
                <a16:creationId xmlns="" xmlns:a16="http://schemas.microsoft.com/office/drawing/2014/main" id="{528938AC-BE0F-A24D-B8D2-D4D8302A21E4}"/>
              </a:ext>
            </a:extLst>
          </p:cNvPr>
          <p:cNvPicPr>
            <a:picLocks noChangeAspect="1"/>
          </p:cNvPicPr>
          <p:nvPr/>
        </p:nvPicPr>
        <p:blipFill>
          <a:blip r:embed="rId4"/>
          <a:stretch>
            <a:fillRect/>
          </a:stretch>
        </p:blipFill>
        <p:spPr>
          <a:xfrm>
            <a:off x="51520" y="1700808"/>
            <a:ext cx="9036496" cy="3769895"/>
          </a:xfrm>
          <a:prstGeom prst="rect">
            <a:avLst/>
          </a:prstGeom>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164915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152129"/>
          </a:xfrm>
        </p:spPr>
        <p:txBody>
          <a:bodyPr>
            <a:noAutofit/>
          </a:bodyPr>
          <a:lstStyle/>
          <a:p>
            <a:r>
              <a:rPr lang="en-GB" sz="3600" dirty="0"/>
              <a:t>3. House of European and National Grants (MSEN)</a:t>
            </a:r>
            <a:endParaRPr lang="en-GB" sz="3600" b="1" dirty="0"/>
          </a:p>
        </p:txBody>
      </p:sp>
      <p:sp>
        <p:nvSpPr>
          <p:cNvPr id="4" name="Footer Placeholder 3"/>
          <p:cNvSpPr>
            <a:spLocks noGrp="1"/>
          </p:cNvSpPr>
          <p:nvPr>
            <p:ph type="ftr" sz="quarter" idx="11"/>
          </p:nvPr>
        </p:nvSpPr>
        <p:spPr>
          <a:xfrm>
            <a:off x="2555776" y="6356350"/>
            <a:ext cx="3816424" cy="365125"/>
          </a:xfrm>
        </p:spPr>
        <p:txBody>
          <a:bodyPr/>
          <a:lstStyle/>
          <a:p>
            <a:r>
              <a:rPr lang="en-GB" b="1"/>
              <a:t>Working visit to Nice for the Review of EU HEIs models of internationalization</a:t>
            </a:r>
            <a:r>
              <a:rPr lang="en-GB"/>
              <a:t>, </a:t>
            </a:r>
          </a:p>
          <a:p>
            <a:r>
              <a:rPr lang="en-GB"/>
              <a:t>Nice, 3</a:t>
            </a:r>
            <a:r>
              <a:rPr lang="en-GB" baseline="30000"/>
              <a:t>rd</a:t>
            </a:r>
            <a:r>
              <a:rPr lang="en-GB"/>
              <a:t> June 2020</a:t>
            </a:r>
            <a:endParaRPr lang="en-GB" dirty="0"/>
          </a:p>
        </p:txBody>
      </p:sp>
      <p:pic>
        <p:nvPicPr>
          <p:cNvPr id="6" name="Image 5">
            <a:extLst>
              <a:ext uri="{FF2B5EF4-FFF2-40B4-BE49-F238E27FC236}">
                <a16:creationId xmlns="" xmlns:a16="http://schemas.microsoft.com/office/drawing/2014/main" id="{293D7A30-DA57-584B-B394-77AC132F06E4}"/>
              </a:ext>
            </a:extLst>
          </p:cNvPr>
          <p:cNvPicPr>
            <a:picLocks noChangeAspect="1"/>
          </p:cNvPicPr>
          <p:nvPr/>
        </p:nvPicPr>
        <p:blipFill>
          <a:blip r:embed="rId4"/>
          <a:stretch>
            <a:fillRect/>
          </a:stretch>
        </p:blipFill>
        <p:spPr>
          <a:xfrm>
            <a:off x="1041400" y="1556792"/>
            <a:ext cx="6842968" cy="4248472"/>
          </a:xfrm>
          <a:prstGeom prst="rect">
            <a:avLst/>
          </a:prstGeom>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113216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152127"/>
          </a:xfrm>
        </p:spPr>
        <p:txBody>
          <a:bodyPr>
            <a:noAutofit/>
          </a:bodyPr>
          <a:lstStyle/>
          <a:p>
            <a:r>
              <a:rPr lang="en-GB" sz="3600" dirty="0"/>
              <a:t>3. House of European and National Grants (MSEN)</a:t>
            </a:r>
            <a:endParaRPr lang="en-GB" sz="3600" b="1" dirty="0"/>
          </a:p>
        </p:txBody>
      </p:sp>
      <p:sp>
        <p:nvSpPr>
          <p:cNvPr id="4" name="Footer Placeholder 3"/>
          <p:cNvSpPr>
            <a:spLocks noGrp="1"/>
          </p:cNvSpPr>
          <p:nvPr>
            <p:ph type="ftr" sz="quarter" idx="11"/>
          </p:nvPr>
        </p:nvSpPr>
        <p:spPr>
          <a:xfrm>
            <a:off x="2555776" y="6356350"/>
            <a:ext cx="3816424"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pic>
        <p:nvPicPr>
          <p:cNvPr id="5" name="Image 4">
            <a:extLst>
              <a:ext uri="{FF2B5EF4-FFF2-40B4-BE49-F238E27FC236}">
                <a16:creationId xmlns="" xmlns:a16="http://schemas.microsoft.com/office/drawing/2014/main" id="{0E03AD3D-8589-704B-ACD7-3D29D76C5F3C}"/>
              </a:ext>
            </a:extLst>
          </p:cNvPr>
          <p:cNvPicPr>
            <a:picLocks noChangeAspect="1"/>
          </p:cNvPicPr>
          <p:nvPr/>
        </p:nvPicPr>
        <p:blipFill>
          <a:blip r:embed="rId4"/>
          <a:stretch>
            <a:fillRect/>
          </a:stretch>
        </p:blipFill>
        <p:spPr>
          <a:xfrm>
            <a:off x="87524" y="1844824"/>
            <a:ext cx="8964488" cy="3417855"/>
          </a:xfrm>
          <a:prstGeom prst="rect">
            <a:avLst/>
          </a:prstGeom>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683858950"/>
      </p:ext>
    </p:extLst>
  </p:cSld>
  <p:clrMapOvr>
    <a:masterClrMapping/>
  </p:clrMapOvr>
</p:sld>
</file>

<file path=ppt/theme/theme1.xml><?xml version="1.0" encoding="utf-8"?>
<a:theme xmlns:a="http://schemas.openxmlformats.org/drawingml/2006/main" name="MARD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552</Words>
  <Application>Microsoft Office PowerPoint</Application>
  <PresentationFormat>On-screen Show (4:3)</PresentationFormat>
  <Paragraphs>78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MARDS Template</vt:lpstr>
      <vt:lpstr>Internationalisation of Université Côte d’Azur </vt:lpstr>
      <vt:lpstr>Overview</vt:lpstr>
      <vt:lpstr>PowerPoint Presentation</vt:lpstr>
      <vt:lpstr>1. Directorate of International Relations (DRI)</vt:lpstr>
      <vt:lpstr>2. Department of Research, Valorisation and Innovation (DRVI) </vt:lpstr>
      <vt:lpstr>3. House of European and National Grants (MSEN)</vt:lpstr>
      <vt:lpstr>3. House of European and National Grants (MSEN)</vt:lpstr>
      <vt:lpstr>3. House of European and National Grants (MSEN)</vt:lpstr>
      <vt:lpstr>3. House of European and National Grants (MSEN)</vt:lpstr>
      <vt:lpstr>4. International Scientific Visibility Office </vt:lpstr>
      <vt:lpstr>5. Tools of internationalisation – Multilateral Cooperation </vt:lpstr>
      <vt:lpstr>5. Tools of internationalisation – Innovative pedagogies </vt:lpstr>
      <vt:lpstr>Thank you for you attention!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Internationalisation of University of Côte d’Azur</dc:title>
  <dc:creator>Madonna Lamazian</dc:creator>
  <cp:lastModifiedBy>Windows User</cp:lastModifiedBy>
  <cp:revision>10</cp:revision>
  <dcterms:created xsi:type="dcterms:W3CDTF">2020-06-03T14:09:38Z</dcterms:created>
  <dcterms:modified xsi:type="dcterms:W3CDTF">2020-06-22T08:36:24Z</dcterms:modified>
</cp:coreProperties>
</file>