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83" r:id="rId4"/>
    <p:sldId id="287" r:id="rId5"/>
    <p:sldId id="288" r:id="rId6"/>
    <p:sldId id="284" r:id="rId7"/>
    <p:sldId id="261" r:id="rId8"/>
    <p:sldId id="262" r:id="rId9"/>
    <p:sldId id="264" r:id="rId10"/>
    <p:sldId id="285" r:id="rId11"/>
    <p:sldId id="266" r:id="rId12"/>
    <p:sldId id="267" r:id="rId13"/>
    <p:sldId id="286" r:id="rId14"/>
    <p:sldId id="268" r:id="rId15"/>
    <p:sldId id="269" r:id="rId16"/>
  </p:sldIdLst>
  <p:sldSz cx="9144000" cy="6858000" type="screen4x3"/>
  <p:notesSz cx="6797675" cy="9929813"/>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9900"/>
    <a:srgbClr val="FFCC66"/>
    <a:srgbClr val="0095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404" autoAdjust="0"/>
  </p:normalViewPr>
  <p:slideViewPr>
    <p:cSldViewPr>
      <p:cViewPr varScale="1">
        <p:scale>
          <a:sx n="95" d="100"/>
          <a:sy n="95" d="100"/>
        </p:scale>
        <p:origin x="125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9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p:cNvSpPr>
            <a:spLocks noGrp="1"/>
          </p:cNvSpPr>
          <p:nvPr>
            <p:ph type="dt" sz="quarter" idx="1"/>
          </p:nvPr>
        </p:nvSpPr>
        <p:spPr>
          <a:xfrm>
            <a:off x="3850444" y="1"/>
            <a:ext cx="2945659" cy="49649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6FC52DA-47EA-4E63-8497-2906A40DF940}" type="datetime1">
              <a:rPr lang="x-none"/>
              <a:pPr>
                <a:defRPr/>
              </a:pPr>
              <a:t>1.3.2021.</a:t>
            </a:fld>
            <a:endParaRPr lang="en-GB"/>
          </a:p>
        </p:txBody>
      </p:sp>
      <p:sp>
        <p:nvSpPr>
          <p:cNvPr id="4" name="Footer Placeholder 3"/>
          <p:cNvSpPr>
            <a:spLocks noGrp="1"/>
          </p:cNvSpPr>
          <p:nvPr>
            <p:ph type="ftr" sz="quarter" idx="2"/>
          </p:nvPr>
        </p:nvSpPr>
        <p:spPr>
          <a:xfrm>
            <a:off x="1" y="9431600"/>
            <a:ext cx="2945659" cy="49649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5" name="Slide Number Placeholder 4"/>
          <p:cNvSpPr>
            <a:spLocks noGrp="1"/>
          </p:cNvSpPr>
          <p:nvPr>
            <p:ph type="sldNum" sz="quarter" idx="3"/>
          </p:nvPr>
        </p:nvSpPr>
        <p:spPr>
          <a:xfrm>
            <a:off x="3850444" y="9431600"/>
            <a:ext cx="2945659" cy="49649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D747D90-772A-4FD9-BB3D-5B9BF47478F2}" type="slidenum">
              <a:rPr lang="en-GB"/>
              <a:pPr>
                <a:defRPr/>
              </a:pPr>
              <a:t>‹#›</a:t>
            </a:fld>
            <a:endParaRPr lang="en-GB"/>
          </a:p>
        </p:txBody>
      </p:sp>
    </p:spTree>
    <p:extLst>
      <p:ext uri="{BB962C8B-B14F-4D97-AF65-F5344CB8AC3E}">
        <p14:creationId xmlns:p14="http://schemas.microsoft.com/office/powerpoint/2010/main" val="2789193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9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50444" y="1"/>
            <a:ext cx="2945659" cy="49649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953594B-439F-421C-BF13-84EE3F4CBE18}" type="datetime1">
              <a:rPr lang="x-none"/>
              <a:pPr>
                <a:defRPr/>
              </a:pPr>
              <a:t>1.3.2021.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16662"/>
            <a:ext cx="5438140" cy="4468416"/>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1" y="9431600"/>
            <a:ext cx="2945659" cy="49649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50444" y="9431600"/>
            <a:ext cx="2945659" cy="49649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331F3AD2-624A-4459-B8DE-4A8C9EE7D91D}" type="slidenum">
              <a:rPr lang="en-GB"/>
              <a:pPr>
                <a:defRPr/>
              </a:pPr>
              <a:t>‹#›</a:t>
            </a:fld>
            <a:endParaRPr lang="en-GB"/>
          </a:p>
        </p:txBody>
      </p:sp>
    </p:spTree>
    <p:extLst>
      <p:ext uri="{BB962C8B-B14F-4D97-AF65-F5344CB8AC3E}">
        <p14:creationId xmlns:p14="http://schemas.microsoft.com/office/powerpoint/2010/main" val="223340676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CCE948C-F40F-4A58-B42A-0E00EAEB6944}" type="slidenum">
              <a:rPr lang="en-GB" altLang="en-US" smtClean="0"/>
              <a:pPr fontAlgn="base">
                <a:spcBef>
                  <a:spcPct val="0"/>
                </a:spcBef>
                <a:spcAft>
                  <a:spcPct val="0"/>
                </a:spcAft>
              </a:pPr>
              <a:t>1</a:t>
            </a:fld>
            <a:endParaRPr lang="en-GB" altLang="en-US" smtClean="0"/>
          </a:p>
        </p:txBody>
      </p:sp>
    </p:spTree>
    <p:extLst>
      <p:ext uri="{BB962C8B-B14F-4D97-AF65-F5344CB8AC3E}">
        <p14:creationId xmlns:p14="http://schemas.microsoft.com/office/powerpoint/2010/main" val="912527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1F3AD2-624A-4459-B8DE-4A8C9EE7D91D}" type="slidenum">
              <a:rPr lang="en-GB" smtClean="0"/>
              <a:pPr>
                <a:defRPr/>
              </a:pPr>
              <a:t>13</a:t>
            </a:fld>
            <a:endParaRPr lang="en-GB"/>
          </a:p>
        </p:txBody>
      </p:sp>
    </p:spTree>
    <p:extLst>
      <p:ext uri="{BB962C8B-B14F-4D97-AF65-F5344CB8AC3E}">
        <p14:creationId xmlns:p14="http://schemas.microsoft.com/office/powerpoint/2010/main" val="2913887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1F3AD2-624A-4459-B8DE-4A8C9EE7D91D}" type="slidenum">
              <a:rPr lang="en-GB" smtClean="0"/>
              <a:pPr>
                <a:defRPr/>
              </a:pPr>
              <a:t>15</a:t>
            </a:fld>
            <a:endParaRPr lang="en-GB"/>
          </a:p>
        </p:txBody>
      </p:sp>
    </p:spTree>
    <p:extLst>
      <p:ext uri="{BB962C8B-B14F-4D97-AF65-F5344CB8AC3E}">
        <p14:creationId xmlns:p14="http://schemas.microsoft.com/office/powerpoint/2010/main" val="848556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558C8BD-2E63-4AD6-A1E5-16A73E7FB87D}" type="slidenum">
              <a:rPr lang="en-GB" altLang="en-US" smtClean="0"/>
              <a:pPr fontAlgn="base">
                <a:spcBef>
                  <a:spcPct val="0"/>
                </a:spcBef>
                <a:spcAft>
                  <a:spcPct val="0"/>
                </a:spcAft>
              </a:pPr>
              <a:t>2</a:t>
            </a:fld>
            <a:endParaRPr lang="en-GB" altLang="en-US" smtClean="0"/>
          </a:p>
        </p:txBody>
      </p:sp>
    </p:spTree>
    <p:extLst>
      <p:ext uri="{BB962C8B-B14F-4D97-AF65-F5344CB8AC3E}">
        <p14:creationId xmlns:p14="http://schemas.microsoft.com/office/powerpoint/2010/main" val="581261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1F3AD2-624A-4459-B8DE-4A8C9EE7D91D}" type="slidenum">
              <a:rPr lang="en-GB" smtClean="0"/>
              <a:pPr>
                <a:defRPr/>
              </a:pPr>
              <a:t>4</a:t>
            </a:fld>
            <a:endParaRPr lang="en-GB"/>
          </a:p>
        </p:txBody>
      </p:sp>
    </p:spTree>
    <p:extLst>
      <p:ext uri="{BB962C8B-B14F-4D97-AF65-F5344CB8AC3E}">
        <p14:creationId xmlns:p14="http://schemas.microsoft.com/office/powerpoint/2010/main" val="3521721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1F3AD2-624A-4459-B8DE-4A8C9EE7D91D}" type="slidenum">
              <a:rPr lang="en-GB" smtClean="0"/>
              <a:pPr>
                <a:defRPr/>
              </a:pPr>
              <a:t>6</a:t>
            </a:fld>
            <a:endParaRPr lang="en-GB"/>
          </a:p>
        </p:txBody>
      </p:sp>
    </p:spTree>
    <p:extLst>
      <p:ext uri="{BB962C8B-B14F-4D97-AF65-F5344CB8AC3E}">
        <p14:creationId xmlns:p14="http://schemas.microsoft.com/office/powerpoint/2010/main" val="2329054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1F3AD2-624A-4459-B8DE-4A8C9EE7D91D}" type="slidenum">
              <a:rPr lang="en-GB" smtClean="0"/>
              <a:pPr>
                <a:defRPr/>
              </a:pPr>
              <a:t>7</a:t>
            </a:fld>
            <a:endParaRPr lang="en-GB"/>
          </a:p>
        </p:txBody>
      </p:sp>
    </p:spTree>
    <p:extLst>
      <p:ext uri="{BB962C8B-B14F-4D97-AF65-F5344CB8AC3E}">
        <p14:creationId xmlns:p14="http://schemas.microsoft.com/office/powerpoint/2010/main" val="1939679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1F3AD2-624A-4459-B8DE-4A8C9EE7D91D}" type="slidenum">
              <a:rPr lang="en-GB" smtClean="0"/>
              <a:pPr>
                <a:defRPr/>
              </a:pPr>
              <a:t>9</a:t>
            </a:fld>
            <a:endParaRPr lang="en-GB"/>
          </a:p>
        </p:txBody>
      </p:sp>
    </p:spTree>
    <p:extLst>
      <p:ext uri="{BB962C8B-B14F-4D97-AF65-F5344CB8AC3E}">
        <p14:creationId xmlns:p14="http://schemas.microsoft.com/office/powerpoint/2010/main" val="1082548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1F3AD2-624A-4459-B8DE-4A8C9EE7D91D}" type="slidenum">
              <a:rPr lang="en-GB" smtClean="0"/>
              <a:pPr>
                <a:defRPr/>
              </a:pPr>
              <a:t>10</a:t>
            </a:fld>
            <a:endParaRPr lang="en-GB"/>
          </a:p>
        </p:txBody>
      </p:sp>
    </p:spTree>
    <p:extLst>
      <p:ext uri="{BB962C8B-B14F-4D97-AF65-F5344CB8AC3E}">
        <p14:creationId xmlns:p14="http://schemas.microsoft.com/office/powerpoint/2010/main" val="1814126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1F3AD2-624A-4459-B8DE-4A8C9EE7D91D}" type="slidenum">
              <a:rPr lang="en-GB" smtClean="0"/>
              <a:pPr>
                <a:defRPr/>
              </a:pPr>
              <a:t>11</a:t>
            </a:fld>
            <a:endParaRPr lang="en-GB"/>
          </a:p>
        </p:txBody>
      </p:sp>
    </p:spTree>
    <p:extLst>
      <p:ext uri="{BB962C8B-B14F-4D97-AF65-F5344CB8AC3E}">
        <p14:creationId xmlns:p14="http://schemas.microsoft.com/office/powerpoint/2010/main" val="951161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1F3AD2-624A-4459-B8DE-4A8C9EE7D91D}" type="slidenum">
              <a:rPr lang="en-GB" smtClean="0"/>
              <a:pPr>
                <a:defRPr/>
              </a:pPr>
              <a:t>12</a:t>
            </a:fld>
            <a:endParaRPr lang="en-GB"/>
          </a:p>
        </p:txBody>
      </p:sp>
    </p:spTree>
    <p:extLst>
      <p:ext uri="{BB962C8B-B14F-4D97-AF65-F5344CB8AC3E}">
        <p14:creationId xmlns:p14="http://schemas.microsoft.com/office/powerpoint/2010/main" val="1572735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r-Latn-C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r-Latn-C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CFD197C-1406-42D2-AEB1-A4FC746016DB}" type="datetime1">
              <a:rPr lang="x-none"/>
              <a:pPr>
                <a:defRPr/>
              </a:pPr>
              <a:t>1.3.2021.</a:t>
            </a:fld>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6" name="Slide Number Placeholder 5"/>
          <p:cNvSpPr>
            <a:spLocks noGrp="1"/>
          </p:cNvSpPr>
          <p:nvPr>
            <p:ph type="sldNum" sz="quarter" idx="12"/>
          </p:nvPr>
        </p:nvSpPr>
        <p:spPr/>
        <p:txBody>
          <a:bodyPr/>
          <a:lstStyle>
            <a:lvl1pPr>
              <a:defRPr/>
            </a:lvl1pPr>
          </a:lstStyle>
          <a:p>
            <a:pPr>
              <a:defRPr/>
            </a:pPr>
            <a:fld id="{FAF800D2-9240-4CFF-B3F0-63AAC2680EA0}" type="slidenum">
              <a:rPr lang="en-GB"/>
              <a:pPr>
                <a:defRPr/>
              </a:pPr>
              <a:t>‹#›</a:t>
            </a:fld>
            <a:endParaRPr lang="en-GB" dirty="0"/>
          </a:p>
        </p:txBody>
      </p:sp>
    </p:spTree>
    <p:extLst>
      <p:ext uri="{BB962C8B-B14F-4D97-AF65-F5344CB8AC3E}">
        <p14:creationId xmlns:p14="http://schemas.microsoft.com/office/powerpoint/2010/main" val="3725022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083A8F3-A18A-4381-9D59-B6B9DE740531}" type="datetime1">
              <a:rPr lang="x-none"/>
              <a:pPr>
                <a:defRPr/>
              </a:pPr>
              <a:t>1.3.2021.</a:t>
            </a:fld>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6" name="Slide Number Placeholder 5"/>
          <p:cNvSpPr>
            <a:spLocks noGrp="1"/>
          </p:cNvSpPr>
          <p:nvPr>
            <p:ph type="sldNum" sz="quarter" idx="12"/>
          </p:nvPr>
        </p:nvSpPr>
        <p:spPr/>
        <p:txBody>
          <a:bodyPr/>
          <a:lstStyle>
            <a:lvl1pPr>
              <a:defRPr/>
            </a:lvl1pPr>
          </a:lstStyle>
          <a:p>
            <a:pPr>
              <a:defRPr/>
            </a:pPr>
            <a:fld id="{D18915E8-78E0-400D-BC04-5B8E78FFAFFD}" type="slidenum">
              <a:rPr lang="en-GB"/>
              <a:pPr>
                <a:defRPr/>
              </a:pPr>
              <a:t>‹#›</a:t>
            </a:fld>
            <a:endParaRPr lang="en-GB" dirty="0"/>
          </a:p>
        </p:txBody>
      </p:sp>
    </p:spTree>
    <p:extLst>
      <p:ext uri="{BB962C8B-B14F-4D97-AF65-F5344CB8AC3E}">
        <p14:creationId xmlns:p14="http://schemas.microsoft.com/office/powerpoint/2010/main" val="1986774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r-Latn-C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B4940AE-28B3-40C9-94C2-984A4C57C2A8}" type="datetime1">
              <a:rPr lang="x-none"/>
              <a:pPr>
                <a:defRPr/>
              </a:pPr>
              <a:t>1.3.2021.</a:t>
            </a:fld>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6" name="Slide Number Placeholder 5"/>
          <p:cNvSpPr>
            <a:spLocks noGrp="1"/>
          </p:cNvSpPr>
          <p:nvPr>
            <p:ph type="sldNum" sz="quarter" idx="12"/>
          </p:nvPr>
        </p:nvSpPr>
        <p:spPr/>
        <p:txBody>
          <a:bodyPr/>
          <a:lstStyle>
            <a:lvl1pPr>
              <a:defRPr/>
            </a:lvl1pPr>
          </a:lstStyle>
          <a:p>
            <a:pPr>
              <a:defRPr/>
            </a:pPr>
            <a:fld id="{ED7CBB74-F7DE-4DA4-B017-77C01BF7DB2F}" type="slidenum">
              <a:rPr lang="en-GB"/>
              <a:pPr>
                <a:defRPr/>
              </a:pPr>
              <a:t>‹#›</a:t>
            </a:fld>
            <a:endParaRPr lang="en-GB" dirty="0"/>
          </a:p>
        </p:txBody>
      </p:sp>
    </p:spTree>
    <p:extLst>
      <p:ext uri="{BB962C8B-B14F-4D97-AF65-F5344CB8AC3E}">
        <p14:creationId xmlns:p14="http://schemas.microsoft.com/office/powerpoint/2010/main" val="2656579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mtClean="0"/>
              <a:t>Click to edit Master title style</a:t>
            </a:r>
            <a:endParaRPr lang="en-GB"/>
          </a:p>
        </p:txBody>
      </p:sp>
      <p:sp>
        <p:nvSpPr>
          <p:cNvPr id="3" name="Content Placeholder 2"/>
          <p:cNvSpPr>
            <a:spLocks noGrp="1"/>
          </p:cNvSpPr>
          <p:nvPr>
            <p:ph idx="1"/>
          </p:nvPr>
        </p:nvSpPr>
        <p:spPr/>
        <p:txBody>
          <a:body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C1D66D2-FAEB-4637-9902-C40EC0C72333}" type="datetime1">
              <a:rPr lang="x-none"/>
              <a:pPr>
                <a:defRPr/>
              </a:pPr>
              <a:t>1.3.2021.</a:t>
            </a:fld>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6" name="Slide Number Placeholder 5"/>
          <p:cNvSpPr>
            <a:spLocks noGrp="1"/>
          </p:cNvSpPr>
          <p:nvPr>
            <p:ph type="sldNum" sz="quarter" idx="12"/>
          </p:nvPr>
        </p:nvSpPr>
        <p:spPr/>
        <p:txBody>
          <a:bodyPr/>
          <a:lstStyle>
            <a:lvl1pPr>
              <a:defRPr/>
            </a:lvl1pPr>
          </a:lstStyle>
          <a:p>
            <a:pPr>
              <a:defRPr/>
            </a:pPr>
            <a:fld id="{A2994082-C6D4-4102-AD4F-A981DD8BD5D3}" type="slidenum">
              <a:rPr lang="en-GB"/>
              <a:pPr>
                <a:defRPr/>
              </a:pPr>
              <a:t>‹#›</a:t>
            </a:fld>
            <a:endParaRPr lang="en-GB" dirty="0"/>
          </a:p>
        </p:txBody>
      </p:sp>
    </p:spTree>
    <p:extLst>
      <p:ext uri="{BB962C8B-B14F-4D97-AF65-F5344CB8AC3E}">
        <p14:creationId xmlns:p14="http://schemas.microsoft.com/office/powerpoint/2010/main" val="123025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r-Latn-C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C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BAB7FFA-00D5-4F0F-BA97-34C66985C626}" type="datetime1">
              <a:rPr lang="x-none"/>
              <a:pPr>
                <a:defRPr/>
              </a:pPr>
              <a:t>1.3.2021.</a:t>
            </a:fld>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6" name="Slide Number Placeholder 5"/>
          <p:cNvSpPr>
            <a:spLocks noGrp="1"/>
          </p:cNvSpPr>
          <p:nvPr>
            <p:ph type="sldNum" sz="quarter" idx="12"/>
          </p:nvPr>
        </p:nvSpPr>
        <p:spPr/>
        <p:txBody>
          <a:bodyPr/>
          <a:lstStyle>
            <a:lvl1pPr>
              <a:defRPr/>
            </a:lvl1pPr>
          </a:lstStyle>
          <a:p>
            <a:pPr>
              <a:defRPr/>
            </a:pPr>
            <a:fld id="{2F7BE62A-71E9-494B-A5AC-1EE38B770C7F}" type="slidenum">
              <a:rPr lang="en-GB"/>
              <a:pPr>
                <a:defRPr/>
              </a:pPr>
              <a:t>‹#›</a:t>
            </a:fld>
            <a:endParaRPr lang="en-GB" dirty="0"/>
          </a:p>
        </p:txBody>
      </p:sp>
    </p:spTree>
    <p:extLst>
      <p:ext uri="{BB962C8B-B14F-4D97-AF65-F5344CB8AC3E}">
        <p14:creationId xmlns:p14="http://schemas.microsoft.com/office/powerpoint/2010/main" val="2212645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E9F1F660-E7BF-493B-844A-185C7E599EE1}" type="datetime1">
              <a:rPr lang="x-none"/>
              <a:pPr>
                <a:defRPr/>
              </a:pPr>
              <a:t>1.3.2021.</a:t>
            </a:fld>
            <a:endParaRPr lang="en-GB" dirty="0"/>
          </a:p>
        </p:txBody>
      </p:sp>
      <p:sp>
        <p:nvSpPr>
          <p:cNvPr id="6"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7" name="Slide Number Placeholder 5"/>
          <p:cNvSpPr>
            <a:spLocks noGrp="1"/>
          </p:cNvSpPr>
          <p:nvPr>
            <p:ph type="sldNum" sz="quarter" idx="12"/>
          </p:nvPr>
        </p:nvSpPr>
        <p:spPr/>
        <p:txBody>
          <a:bodyPr/>
          <a:lstStyle>
            <a:lvl1pPr>
              <a:defRPr/>
            </a:lvl1pPr>
          </a:lstStyle>
          <a:p>
            <a:pPr>
              <a:defRPr/>
            </a:pPr>
            <a:fld id="{A9F637E7-7651-4A9A-8A7F-35B73EF9DD0B}" type="slidenum">
              <a:rPr lang="en-GB"/>
              <a:pPr>
                <a:defRPr/>
              </a:pPr>
              <a:t>‹#›</a:t>
            </a:fld>
            <a:endParaRPr lang="en-GB" dirty="0"/>
          </a:p>
        </p:txBody>
      </p:sp>
    </p:spTree>
    <p:extLst>
      <p:ext uri="{BB962C8B-B14F-4D97-AF65-F5344CB8AC3E}">
        <p14:creationId xmlns:p14="http://schemas.microsoft.com/office/powerpoint/2010/main" val="410184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r-Latn-C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5700B4A5-6055-45F5-BDD5-44C327BE88FB}" type="datetime1">
              <a:rPr lang="x-none"/>
              <a:pPr>
                <a:defRPr/>
              </a:pPr>
              <a:t>1.3.2021.</a:t>
            </a:fld>
            <a:endParaRPr lang="en-GB" dirty="0"/>
          </a:p>
        </p:txBody>
      </p:sp>
      <p:sp>
        <p:nvSpPr>
          <p:cNvPr id="8"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9" name="Slide Number Placeholder 5"/>
          <p:cNvSpPr>
            <a:spLocks noGrp="1"/>
          </p:cNvSpPr>
          <p:nvPr>
            <p:ph type="sldNum" sz="quarter" idx="12"/>
          </p:nvPr>
        </p:nvSpPr>
        <p:spPr/>
        <p:txBody>
          <a:bodyPr/>
          <a:lstStyle>
            <a:lvl1pPr>
              <a:defRPr/>
            </a:lvl1pPr>
          </a:lstStyle>
          <a:p>
            <a:pPr>
              <a:defRPr/>
            </a:pPr>
            <a:fld id="{6102DC3F-7FED-4ECC-B541-9CCFB54F6D1A}" type="slidenum">
              <a:rPr lang="en-GB"/>
              <a:pPr>
                <a:defRPr/>
              </a:pPr>
              <a:t>‹#›</a:t>
            </a:fld>
            <a:endParaRPr lang="en-GB" dirty="0"/>
          </a:p>
        </p:txBody>
      </p:sp>
    </p:spTree>
    <p:extLst>
      <p:ext uri="{BB962C8B-B14F-4D97-AF65-F5344CB8AC3E}">
        <p14:creationId xmlns:p14="http://schemas.microsoft.com/office/powerpoint/2010/main" val="628727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63AF604-5CAF-4D34-B90A-CEBC1D1D3247}" type="datetime1">
              <a:rPr lang="x-none"/>
              <a:pPr>
                <a:defRPr/>
              </a:pPr>
              <a:t>1.3.2021.</a:t>
            </a:fld>
            <a:endParaRPr lang="en-GB" dirty="0"/>
          </a:p>
        </p:txBody>
      </p:sp>
      <p:sp>
        <p:nvSpPr>
          <p:cNvPr id="4"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5" name="Slide Number Placeholder 5"/>
          <p:cNvSpPr>
            <a:spLocks noGrp="1"/>
          </p:cNvSpPr>
          <p:nvPr>
            <p:ph type="sldNum" sz="quarter" idx="12"/>
          </p:nvPr>
        </p:nvSpPr>
        <p:spPr/>
        <p:txBody>
          <a:bodyPr/>
          <a:lstStyle>
            <a:lvl1pPr>
              <a:defRPr/>
            </a:lvl1pPr>
          </a:lstStyle>
          <a:p>
            <a:pPr>
              <a:defRPr/>
            </a:pPr>
            <a:fld id="{BF268ADA-7D64-4FF8-84F5-D05946A269D7}" type="slidenum">
              <a:rPr lang="en-GB"/>
              <a:pPr>
                <a:defRPr/>
              </a:pPr>
              <a:t>‹#›</a:t>
            </a:fld>
            <a:endParaRPr lang="en-GB" dirty="0"/>
          </a:p>
        </p:txBody>
      </p:sp>
    </p:spTree>
    <p:extLst>
      <p:ext uri="{BB962C8B-B14F-4D97-AF65-F5344CB8AC3E}">
        <p14:creationId xmlns:p14="http://schemas.microsoft.com/office/powerpoint/2010/main" val="2902439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D98A009-768F-4D83-9CC3-A42551970246}" type="datetime1">
              <a:rPr lang="x-none"/>
              <a:pPr>
                <a:defRPr/>
              </a:pPr>
              <a:t>1.3.2021.</a:t>
            </a:fld>
            <a:endParaRPr lang="en-GB" dirty="0"/>
          </a:p>
        </p:txBody>
      </p:sp>
      <p:sp>
        <p:nvSpPr>
          <p:cNvPr id="3"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4" name="Slide Number Placeholder 5"/>
          <p:cNvSpPr>
            <a:spLocks noGrp="1"/>
          </p:cNvSpPr>
          <p:nvPr>
            <p:ph type="sldNum" sz="quarter" idx="12"/>
          </p:nvPr>
        </p:nvSpPr>
        <p:spPr/>
        <p:txBody>
          <a:bodyPr/>
          <a:lstStyle>
            <a:lvl1pPr>
              <a:defRPr/>
            </a:lvl1pPr>
          </a:lstStyle>
          <a:p>
            <a:pPr>
              <a:defRPr/>
            </a:pPr>
            <a:fld id="{046B33AD-A28C-49EE-A6FE-8A30B8A2E930}" type="slidenum">
              <a:rPr lang="en-GB"/>
              <a:pPr>
                <a:defRPr/>
              </a:pPr>
              <a:t>‹#›</a:t>
            </a:fld>
            <a:endParaRPr lang="en-GB" dirty="0"/>
          </a:p>
        </p:txBody>
      </p:sp>
    </p:spTree>
    <p:extLst>
      <p:ext uri="{BB962C8B-B14F-4D97-AF65-F5344CB8AC3E}">
        <p14:creationId xmlns:p14="http://schemas.microsoft.com/office/powerpoint/2010/main" val="3976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r-Latn-C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26C3E0-97D8-4154-B4B6-136F5868181A}" type="datetime1">
              <a:rPr lang="x-none"/>
              <a:pPr>
                <a:defRPr/>
              </a:pPr>
              <a:t>1.3.2021.</a:t>
            </a:fld>
            <a:endParaRPr lang="en-GB" dirty="0"/>
          </a:p>
        </p:txBody>
      </p:sp>
      <p:sp>
        <p:nvSpPr>
          <p:cNvPr id="6"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7" name="Slide Number Placeholder 5"/>
          <p:cNvSpPr>
            <a:spLocks noGrp="1"/>
          </p:cNvSpPr>
          <p:nvPr>
            <p:ph type="sldNum" sz="quarter" idx="12"/>
          </p:nvPr>
        </p:nvSpPr>
        <p:spPr/>
        <p:txBody>
          <a:bodyPr/>
          <a:lstStyle>
            <a:lvl1pPr>
              <a:defRPr/>
            </a:lvl1pPr>
          </a:lstStyle>
          <a:p>
            <a:pPr>
              <a:defRPr/>
            </a:pPr>
            <a:fld id="{CC750E6C-DDB0-4CF1-9867-9234C38F37F5}" type="slidenum">
              <a:rPr lang="en-GB"/>
              <a:pPr>
                <a:defRPr/>
              </a:pPr>
              <a:t>‹#›</a:t>
            </a:fld>
            <a:endParaRPr lang="en-GB" dirty="0"/>
          </a:p>
        </p:txBody>
      </p:sp>
    </p:spTree>
    <p:extLst>
      <p:ext uri="{BB962C8B-B14F-4D97-AF65-F5344CB8AC3E}">
        <p14:creationId xmlns:p14="http://schemas.microsoft.com/office/powerpoint/2010/main" val="110036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r-Latn-C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r-Latn-CS" noProof="0" smtClean="0"/>
              <a:t>Drag picture to placeholder or click icon to add</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317E09-EF77-480E-9A05-99DE14E39582}" type="datetime1">
              <a:rPr lang="x-none"/>
              <a:pPr>
                <a:defRPr/>
              </a:pPr>
              <a:t>1.3.2021.</a:t>
            </a:fld>
            <a:endParaRPr lang="en-GB" dirty="0"/>
          </a:p>
        </p:txBody>
      </p:sp>
      <p:sp>
        <p:nvSpPr>
          <p:cNvPr id="6"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7" name="Slide Number Placeholder 5"/>
          <p:cNvSpPr>
            <a:spLocks noGrp="1"/>
          </p:cNvSpPr>
          <p:nvPr>
            <p:ph type="sldNum" sz="quarter" idx="12"/>
          </p:nvPr>
        </p:nvSpPr>
        <p:spPr/>
        <p:txBody>
          <a:bodyPr/>
          <a:lstStyle>
            <a:lvl1pPr>
              <a:defRPr/>
            </a:lvl1pPr>
          </a:lstStyle>
          <a:p>
            <a:pPr>
              <a:defRPr/>
            </a:pPr>
            <a:fld id="{3458F611-A881-44BB-AADC-0E7314668E60}" type="slidenum">
              <a:rPr lang="en-GB"/>
              <a:pPr>
                <a:defRPr/>
              </a:pPr>
              <a:t>‹#›</a:t>
            </a:fld>
            <a:endParaRPr lang="en-GB" dirty="0"/>
          </a:p>
        </p:txBody>
      </p:sp>
    </p:spTree>
    <p:extLst>
      <p:ext uri="{BB962C8B-B14F-4D97-AF65-F5344CB8AC3E}">
        <p14:creationId xmlns:p14="http://schemas.microsoft.com/office/powerpoint/2010/main" val="395642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r-Latn-C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r-Latn-CS" altLang="en-US" smtClean="0"/>
              <a:t>Click to edit Master text styles</a:t>
            </a:r>
          </a:p>
          <a:p>
            <a:pPr lvl="1"/>
            <a:r>
              <a:rPr lang="sr-Latn-CS" altLang="en-US" smtClean="0"/>
              <a:t>Second level</a:t>
            </a:r>
          </a:p>
          <a:p>
            <a:pPr lvl="2"/>
            <a:r>
              <a:rPr lang="sr-Latn-CS" altLang="en-US" smtClean="0"/>
              <a:t>Third level</a:t>
            </a:r>
          </a:p>
          <a:p>
            <a:pPr lvl="3"/>
            <a:r>
              <a:rPr lang="sr-Latn-CS" altLang="en-US" smtClean="0"/>
              <a:t>Fourth level</a:t>
            </a:r>
          </a:p>
          <a:p>
            <a:pPr lvl="4"/>
            <a:r>
              <a:rPr lang="sr-Latn-CS" altLang="en-US" smtClean="0"/>
              <a:t>Fifth level</a:t>
            </a:r>
            <a:endParaRPr lang="en-GB" altLang="en-US" smtClean="0"/>
          </a:p>
        </p:txBody>
      </p:sp>
      <p:sp>
        <p:nvSpPr>
          <p:cNvPr id="4" name="Date Placeholder 3"/>
          <p:cNvSpPr>
            <a:spLocks noGrp="1"/>
          </p:cNvSpPr>
          <p:nvPr>
            <p:ph type="dt" sz="half" idx="2"/>
          </p:nvPr>
        </p:nvSpPr>
        <p:spPr>
          <a:xfrm>
            <a:off x="457200" y="6356350"/>
            <a:ext cx="1377950" cy="365125"/>
          </a:xfrm>
          <a:prstGeom prst="rect">
            <a:avLst/>
          </a:prstGeom>
        </p:spPr>
        <p:txBody>
          <a:bodyPr vert="horz" lIns="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6A05DEC4-AAC1-47D8-95DE-038E91614F10}" type="datetime1">
              <a:rPr lang="x-none"/>
              <a:pPr>
                <a:defRPr/>
              </a:pPr>
              <a:t>1.3.2021.</a:t>
            </a:fld>
            <a:endParaRPr lang="en-GB" dirty="0"/>
          </a:p>
        </p:txBody>
      </p:sp>
      <p:sp>
        <p:nvSpPr>
          <p:cNvPr id="5" name="Footer Placeholder 4"/>
          <p:cNvSpPr>
            <a:spLocks noGrp="1"/>
          </p:cNvSpPr>
          <p:nvPr>
            <p:ph type="ftr" sz="quarter" idx="3"/>
          </p:nvPr>
        </p:nvSpPr>
        <p:spPr>
          <a:xfrm>
            <a:off x="1908175" y="6356350"/>
            <a:ext cx="5327650" cy="365125"/>
          </a:xfrm>
          <a:prstGeom prst="rect">
            <a:avLst/>
          </a:prstGeom>
        </p:spPr>
        <p:txBody>
          <a:bodyPr vert="horz" lIns="0" tIns="45720" rIns="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en-GB"/>
              <a:t>Session Title, Place and Date</a:t>
            </a:r>
          </a:p>
        </p:txBody>
      </p:sp>
      <p:sp>
        <p:nvSpPr>
          <p:cNvPr id="6" name="Slide Number Placeholder 5"/>
          <p:cNvSpPr>
            <a:spLocks noGrp="1"/>
          </p:cNvSpPr>
          <p:nvPr>
            <p:ph type="sldNum" sz="quarter" idx="4"/>
          </p:nvPr>
        </p:nvSpPr>
        <p:spPr>
          <a:xfrm>
            <a:off x="7308850" y="6356350"/>
            <a:ext cx="1377950" cy="365125"/>
          </a:xfrm>
          <a:prstGeom prst="rect">
            <a:avLst/>
          </a:prstGeom>
        </p:spPr>
        <p:txBody>
          <a:bodyPr vert="horz" lIns="91440" tIns="45720" rIns="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C9EA19D5-1D8F-4563-88FA-E7F70152053D}"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b="1" kern="1200">
          <a:solidFill>
            <a:srgbClr val="009578"/>
          </a:solidFill>
          <a:latin typeface="Arial"/>
          <a:ea typeface="+mj-ea"/>
          <a:cs typeface="Arial"/>
        </a:defRPr>
      </a:lvl1pPr>
      <a:lvl2pPr algn="ctr" rtl="0" eaLnBrk="0" fontAlgn="base" hangingPunct="0">
        <a:spcBef>
          <a:spcPct val="0"/>
        </a:spcBef>
        <a:spcAft>
          <a:spcPct val="0"/>
        </a:spcAft>
        <a:defRPr sz="4400" b="1">
          <a:solidFill>
            <a:srgbClr val="009578"/>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b="1">
          <a:solidFill>
            <a:srgbClr val="009578"/>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b="1">
          <a:solidFill>
            <a:srgbClr val="009578"/>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b="1">
          <a:solidFill>
            <a:srgbClr val="009578"/>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b="1">
          <a:solidFill>
            <a:srgbClr val="009578"/>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b="1">
          <a:solidFill>
            <a:srgbClr val="009578"/>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b="1">
          <a:solidFill>
            <a:srgbClr val="009578"/>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b="1">
          <a:solidFill>
            <a:srgbClr val="009578"/>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ctrTitle"/>
          </p:nvPr>
        </p:nvSpPr>
        <p:spPr>
          <a:xfrm>
            <a:off x="684213" y="476673"/>
            <a:ext cx="7772400" cy="2190328"/>
          </a:xfrm>
        </p:spPr>
        <p:txBody>
          <a:bodyPr/>
          <a:lstStyle/>
          <a:p>
            <a:pPr eaLnBrk="1" hangingPunct="1"/>
            <a:r>
              <a:rPr lang="en-US" altLang="en-US" sz="2800" dirty="0" smtClean="0">
                <a:solidFill>
                  <a:srgbClr val="002060"/>
                </a:solidFill>
                <a:latin typeface="Arial" panose="020B0604020202020204" pitchFamily="34" charset="0"/>
                <a:cs typeface="Arial" panose="020B0604020202020204" pitchFamily="34" charset="0"/>
              </a:rPr>
              <a:t/>
            </a:r>
            <a:br>
              <a:rPr lang="en-US" altLang="en-US" sz="2800" dirty="0" smtClean="0">
                <a:solidFill>
                  <a:srgbClr val="002060"/>
                </a:solidFill>
                <a:latin typeface="Arial" panose="020B0604020202020204" pitchFamily="34" charset="0"/>
                <a:cs typeface="Arial" panose="020B0604020202020204" pitchFamily="34" charset="0"/>
              </a:rPr>
            </a:br>
            <a:r>
              <a:rPr lang="en-US" altLang="en-US" sz="2800" dirty="0">
                <a:solidFill>
                  <a:srgbClr val="002060"/>
                </a:solidFill>
                <a:latin typeface="Arial" panose="020B0604020202020204" pitchFamily="34" charset="0"/>
                <a:cs typeface="Arial" panose="020B0604020202020204" pitchFamily="34" charset="0"/>
              </a:rPr>
              <a:t/>
            </a:r>
            <a:br>
              <a:rPr lang="en-US" altLang="en-US" sz="2800" dirty="0">
                <a:solidFill>
                  <a:srgbClr val="002060"/>
                </a:solidFill>
                <a:latin typeface="Arial" panose="020B0604020202020204" pitchFamily="34" charset="0"/>
                <a:cs typeface="Arial" panose="020B0604020202020204" pitchFamily="34" charset="0"/>
              </a:rPr>
            </a:br>
            <a:r>
              <a:rPr lang="en-US" altLang="en-US" sz="2800" dirty="0" smtClean="0">
                <a:solidFill>
                  <a:srgbClr val="002060"/>
                </a:solidFill>
                <a:latin typeface="Arial" panose="020B0604020202020204" pitchFamily="34" charset="0"/>
                <a:cs typeface="Arial" panose="020B0604020202020204" pitchFamily="34" charset="0"/>
              </a:rPr>
              <a:t>IESP PMB meeting</a:t>
            </a:r>
            <a:br>
              <a:rPr lang="en-US" altLang="en-US" sz="2800" dirty="0" smtClean="0">
                <a:solidFill>
                  <a:srgbClr val="002060"/>
                </a:solidFill>
                <a:latin typeface="Arial" panose="020B0604020202020204" pitchFamily="34" charset="0"/>
                <a:cs typeface="Arial" panose="020B0604020202020204" pitchFamily="34" charset="0"/>
              </a:rPr>
            </a:br>
            <a:r>
              <a:rPr lang="en-US" altLang="en-US" sz="2800" dirty="0" smtClean="0">
                <a:solidFill>
                  <a:srgbClr val="002060"/>
                </a:solidFill>
                <a:latin typeface="Arial" panose="020B0604020202020204" pitchFamily="34" charset="0"/>
                <a:cs typeface="Arial" panose="020B0604020202020204" pitchFamily="34" charset="0"/>
              </a:rPr>
              <a:t>Planning of project activities – II project year</a:t>
            </a:r>
            <a:endParaRPr lang="en-US" altLang="en-US" sz="2000" dirty="0" smtClean="0">
              <a:solidFill>
                <a:srgbClr val="002060"/>
              </a:solidFill>
              <a:latin typeface="Arial" panose="020B0604020202020204" pitchFamily="34" charset="0"/>
              <a:cs typeface="Arial" panose="020B0604020202020204" pitchFamily="34" charset="0"/>
            </a:endParaRPr>
          </a:p>
        </p:txBody>
      </p:sp>
      <p:sp>
        <p:nvSpPr>
          <p:cNvPr id="4099" name="Subtitle 2"/>
          <p:cNvSpPr>
            <a:spLocks noGrp="1"/>
          </p:cNvSpPr>
          <p:nvPr>
            <p:ph type="subTitle" idx="1"/>
          </p:nvPr>
        </p:nvSpPr>
        <p:spPr>
          <a:xfrm>
            <a:off x="1299369" y="3356992"/>
            <a:ext cx="6400800" cy="841698"/>
          </a:xfrm>
        </p:spPr>
        <p:txBody>
          <a:bodyPr/>
          <a:lstStyle/>
          <a:p>
            <a:pPr eaLnBrk="1" hangingPunct="1"/>
            <a:r>
              <a:rPr lang="en-GB" altLang="en-US" sz="2000" dirty="0" smtClean="0">
                <a:solidFill>
                  <a:srgbClr val="002060"/>
                </a:solidFill>
              </a:rPr>
              <a:t>University of Montenegro</a:t>
            </a:r>
          </a:p>
          <a:p>
            <a:pPr eaLnBrk="1" hangingPunct="1"/>
            <a:r>
              <a:rPr lang="en-GB" altLang="en-US" sz="2000" dirty="0" smtClean="0">
                <a:solidFill>
                  <a:srgbClr val="002060"/>
                </a:solidFill>
              </a:rPr>
              <a:t>Ana Dragutinović</a:t>
            </a:r>
          </a:p>
        </p:txBody>
      </p:sp>
      <p:sp>
        <p:nvSpPr>
          <p:cNvPr id="4101" name="TextBox 7"/>
          <p:cNvSpPr txBox="1">
            <a:spLocks noChangeArrowheads="1"/>
          </p:cNvSpPr>
          <p:nvPr/>
        </p:nvSpPr>
        <p:spPr bwMode="auto">
          <a:xfrm>
            <a:off x="1935163" y="5373688"/>
            <a:ext cx="5278437"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900" i="1" dirty="0">
                <a:latin typeface="Cambria" panose="02040503050406030204" pitchFamily="18" charset="0"/>
                <a:ea typeface="Cambria" panose="02040503050406030204" pitchFamily="18" charset="0"/>
                <a:cs typeface="Cambria" panose="02040503050406030204" pitchFamily="18" charset="0"/>
              </a:rPr>
              <a:t>This project has been funded with support from the European Commission. This presentation reflects the views only of the author, and the Commission cannot be held responsible for any use which may be made of the information contained therein.</a:t>
            </a:r>
          </a:p>
        </p:txBody>
      </p:sp>
      <p:sp>
        <p:nvSpPr>
          <p:cNvPr id="9" name="Footer Placeholder 8"/>
          <p:cNvSpPr>
            <a:spLocks noGrp="1"/>
          </p:cNvSpPr>
          <p:nvPr>
            <p:ph type="ftr" sz="quarter" idx="11"/>
          </p:nvPr>
        </p:nvSpPr>
        <p:spPr/>
        <p:txBody>
          <a:bodyPr/>
          <a:lstStyle/>
          <a:p>
            <a:pPr>
              <a:defRPr/>
            </a:pPr>
            <a:r>
              <a:rPr lang="en-US" dirty="0" smtClean="0"/>
              <a:t>PMB online </a:t>
            </a:r>
            <a:r>
              <a:rPr lang="en-US" dirty="0"/>
              <a:t>meeting</a:t>
            </a:r>
          </a:p>
          <a:p>
            <a:pPr>
              <a:defRPr/>
            </a:pPr>
            <a:r>
              <a:rPr lang="en-US" dirty="0" smtClean="0"/>
              <a:t>February 25</a:t>
            </a:r>
            <a:r>
              <a:rPr lang="en-US" baseline="30000" dirty="0" smtClean="0"/>
              <a:t>th</a:t>
            </a:r>
            <a:r>
              <a:rPr lang="en-US" dirty="0" smtClean="0"/>
              <a:t> 2021</a:t>
            </a:r>
            <a:endParaRPr lang="en-US" dirty="0"/>
          </a:p>
        </p:txBody>
      </p:sp>
      <p:sp>
        <p:nvSpPr>
          <p:cNvPr id="10" name="Slide Number Placeholder 9"/>
          <p:cNvSpPr>
            <a:spLocks noGrp="1"/>
          </p:cNvSpPr>
          <p:nvPr>
            <p:ph type="sldNum" sz="quarter" idx="12"/>
          </p:nvPr>
        </p:nvSpPr>
        <p:spPr/>
        <p:txBody>
          <a:bodyPr/>
          <a:lstStyle/>
          <a:p>
            <a:pPr>
              <a:defRPr/>
            </a:pPr>
            <a:fld id="{72C6E17D-77BD-4607-81A9-DF91E43B3A8E}" type="slidenum">
              <a:rPr lang="en-GB"/>
              <a:pPr>
                <a:defRPr/>
              </a:pPr>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a:t>PMB online meeting</a:t>
            </a:r>
          </a:p>
          <a:p>
            <a:pPr>
              <a:defRPr/>
            </a:pPr>
            <a:r>
              <a:rPr lang="en-US" dirty="0"/>
              <a:t>February 25</a:t>
            </a:r>
            <a:r>
              <a:rPr lang="en-US" baseline="30000" dirty="0"/>
              <a:t>th</a:t>
            </a:r>
            <a:r>
              <a:rPr lang="en-US" dirty="0"/>
              <a:t> 2021</a:t>
            </a:r>
            <a:endParaRPr lang="en-US" dirty="0"/>
          </a:p>
        </p:txBody>
      </p:sp>
      <p:sp>
        <p:nvSpPr>
          <p:cNvPr id="3" name="Slide Number Placeholder 2"/>
          <p:cNvSpPr>
            <a:spLocks noGrp="1"/>
          </p:cNvSpPr>
          <p:nvPr>
            <p:ph type="sldNum" sz="quarter" idx="12"/>
          </p:nvPr>
        </p:nvSpPr>
        <p:spPr/>
        <p:txBody>
          <a:bodyPr/>
          <a:lstStyle/>
          <a:p>
            <a:pPr>
              <a:defRPr/>
            </a:pPr>
            <a:fld id="{046B33AD-A28C-49EE-A6FE-8A30B8A2E930}" type="slidenum">
              <a:rPr lang="en-GB" smtClean="0"/>
              <a:pPr>
                <a:defRPr/>
              </a:pPr>
              <a:t>10</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551456155"/>
              </p:ext>
            </p:extLst>
          </p:nvPr>
        </p:nvGraphicFramePr>
        <p:xfrm>
          <a:off x="457200" y="476672"/>
          <a:ext cx="8229600" cy="5289001"/>
        </p:xfrm>
        <a:graphic>
          <a:graphicData uri="http://schemas.openxmlformats.org/drawingml/2006/table">
            <a:tbl>
              <a:tblPr firstRow="1" firstCol="1" lastRow="1" lastCol="1" bandRow="1" bandCol="1">
                <a:tableStyleId>{5C22544A-7EE6-4342-B048-85BDC9FD1C3A}</a:tableStyleId>
              </a:tblPr>
              <a:tblGrid>
                <a:gridCol w="588182"/>
                <a:gridCol w="1468601"/>
                <a:gridCol w="520837"/>
                <a:gridCol w="494270"/>
                <a:gridCol w="750673"/>
                <a:gridCol w="4407037"/>
              </a:tblGrid>
              <a:tr h="3777783">
                <a:tc>
                  <a:txBody>
                    <a:bodyPr/>
                    <a:lstStyle/>
                    <a:p>
                      <a:pPr>
                        <a:lnSpc>
                          <a:spcPct val="107000"/>
                        </a:lnSpc>
                        <a:spcAft>
                          <a:spcPts val="0"/>
                        </a:spcAft>
                      </a:pPr>
                      <a:r>
                        <a:rPr lang="en-US" sz="1400" dirty="0">
                          <a:solidFill>
                            <a:schemeClr val="tx1"/>
                          </a:solidFill>
                          <a:effectLst/>
                        </a:rPr>
                        <a:t>5.3</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726" marR="66726" marT="0" marB="0">
                    <a:solidFill>
                      <a:schemeClr val="tx2">
                        <a:lumMod val="20000"/>
                        <a:lumOff val="80000"/>
                      </a:schemeClr>
                    </a:solidFill>
                  </a:tcPr>
                </a:tc>
                <a:tc>
                  <a:txBody>
                    <a:bodyPr/>
                    <a:lstStyle/>
                    <a:p>
                      <a:pPr>
                        <a:lnSpc>
                          <a:spcPct val="107000"/>
                        </a:lnSpc>
                        <a:spcAft>
                          <a:spcPts val="0"/>
                        </a:spcAft>
                      </a:pPr>
                      <a:r>
                        <a:rPr lang="en-GB" sz="1400" dirty="0">
                          <a:solidFill>
                            <a:schemeClr val="tx1"/>
                          </a:solidFill>
                          <a:effectLst/>
                        </a:rPr>
                        <a:t>External Quality Control and Evaluation</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726" marR="66726" marT="0" marB="0">
                    <a:solidFill>
                      <a:schemeClr val="tx2">
                        <a:lumMod val="20000"/>
                        <a:lumOff val="80000"/>
                      </a:schemeClr>
                    </a:solidFill>
                  </a:tcPr>
                </a:tc>
                <a:tc>
                  <a:txBody>
                    <a:bodyPr/>
                    <a:lstStyle/>
                    <a:p>
                      <a:pPr>
                        <a:lnSpc>
                          <a:spcPct val="107000"/>
                        </a:lnSpc>
                        <a:spcAft>
                          <a:spcPts val="0"/>
                        </a:spcAft>
                      </a:pPr>
                      <a:r>
                        <a:rPr lang="en-US" sz="1400">
                          <a:solidFill>
                            <a:schemeClr val="tx1"/>
                          </a:solidFill>
                          <a:effectLst/>
                        </a:rPr>
                        <a:t>Nov. 2020</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726" marR="66726" marT="0" marB="0">
                    <a:solidFill>
                      <a:schemeClr val="tx2">
                        <a:lumMod val="20000"/>
                        <a:lumOff val="80000"/>
                      </a:schemeClr>
                    </a:solidFill>
                  </a:tcPr>
                </a:tc>
                <a:tc>
                  <a:txBody>
                    <a:bodyPr/>
                    <a:lstStyle/>
                    <a:p>
                      <a:pPr>
                        <a:lnSpc>
                          <a:spcPct val="107000"/>
                        </a:lnSpc>
                        <a:spcAft>
                          <a:spcPts val="0"/>
                        </a:spcAft>
                      </a:pPr>
                      <a:r>
                        <a:rPr lang="en-US" sz="1400">
                          <a:solidFill>
                            <a:schemeClr val="tx1"/>
                          </a:solidFill>
                          <a:effectLst/>
                        </a:rPr>
                        <a:t>Dec. 2021</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726" marR="66726" marT="0" marB="0">
                    <a:solidFill>
                      <a:schemeClr val="tx2">
                        <a:lumMod val="20000"/>
                        <a:lumOff val="80000"/>
                      </a:schemeClr>
                    </a:solidFill>
                  </a:tcPr>
                </a:tc>
                <a:tc>
                  <a:txBody>
                    <a:bodyPr/>
                    <a:lstStyle/>
                    <a:p>
                      <a:pPr>
                        <a:lnSpc>
                          <a:spcPct val="107000"/>
                        </a:lnSpc>
                        <a:spcAft>
                          <a:spcPts val="0"/>
                        </a:spcAft>
                      </a:pPr>
                      <a:r>
                        <a:rPr lang="en-US" sz="1400">
                          <a:solidFill>
                            <a:schemeClr val="tx1"/>
                          </a:solidFill>
                          <a:effectLst/>
                        </a:rPr>
                        <a:t>All partners</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726" marR="66726" marT="0" marB="0">
                    <a:solidFill>
                      <a:schemeClr val="tx2">
                        <a:lumMod val="20000"/>
                        <a:lumOff val="80000"/>
                      </a:schemeClr>
                    </a:solidFill>
                  </a:tcPr>
                </a:tc>
                <a:tc>
                  <a:txBody>
                    <a:bodyPr/>
                    <a:lstStyle/>
                    <a:p>
                      <a:pPr algn="just">
                        <a:lnSpc>
                          <a:spcPct val="107000"/>
                        </a:lnSpc>
                        <a:spcAft>
                          <a:spcPts val="0"/>
                        </a:spcAft>
                      </a:pPr>
                      <a:r>
                        <a:rPr lang="en-GB" sz="1400" dirty="0">
                          <a:solidFill>
                            <a:schemeClr val="tx1"/>
                          </a:solidFill>
                          <a:effectLst/>
                        </a:rPr>
                        <a:t>External quality control and evaluation of the project will be carried out two times during the project lifetime, by experts engaged through an open call.</a:t>
                      </a:r>
                    </a:p>
                    <a:p>
                      <a:pPr algn="just">
                        <a:lnSpc>
                          <a:spcPct val="107000"/>
                        </a:lnSpc>
                        <a:spcAft>
                          <a:spcPts val="0"/>
                        </a:spcAft>
                      </a:pPr>
                      <a:r>
                        <a:rPr lang="en-GB" sz="1400" dirty="0">
                          <a:solidFill>
                            <a:schemeClr val="tx1"/>
                          </a:solidFill>
                          <a:effectLst/>
                        </a:rPr>
                        <a:t> </a:t>
                      </a:r>
                    </a:p>
                    <a:p>
                      <a:pPr algn="just">
                        <a:lnSpc>
                          <a:spcPct val="107000"/>
                        </a:lnSpc>
                        <a:spcAft>
                          <a:spcPts val="0"/>
                        </a:spcAft>
                      </a:pPr>
                      <a:r>
                        <a:rPr lang="en-GB" sz="1400" dirty="0">
                          <a:solidFill>
                            <a:schemeClr val="tx1"/>
                          </a:solidFill>
                          <a:effectLst/>
                        </a:rPr>
                        <a:t>The call for selection of evaluators is expected being published in December 2020 and the first evaluation is supposed to take place in January 2021, performing quality assessment of the first year of the project, while the second evaluation process will be completed at the end of the project.</a:t>
                      </a:r>
                    </a:p>
                    <a:p>
                      <a:pPr algn="just">
                        <a:lnSpc>
                          <a:spcPct val="107000"/>
                        </a:lnSpc>
                        <a:spcAft>
                          <a:spcPts val="0"/>
                        </a:spcAft>
                      </a:pPr>
                      <a:r>
                        <a:rPr lang="en-GB" sz="1400" dirty="0">
                          <a:solidFill>
                            <a:schemeClr val="tx1"/>
                          </a:solidFill>
                          <a:effectLst/>
                        </a:rPr>
                        <a:t> </a:t>
                      </a:r>
                    </a:p>
                    <a:p>
                      <a:pPr algn="just">
                        <a:lnSpc>
                          <a:spcPct val="107000"/>
                        </a:lnSpc>
                        <a:spcAft>
                          <a:spcPts val="0"/>
                        </a:spcAft>
                      </a:pPr>
                      <a:r>
                        <a:rPr lang="en-GB" sz="1400" dirty="0">
                          <a:solidFill>
                            <a:schemeClr val="tx1"/>
                          </a:solidFill>
                          <a:effectLst/>
                        </a:rPr>
                        <a:t>The evaluator will prepare evaluation reports, which will provide inputs for improving overall quality of the implementation, and for final report to be submitted to EACEA, and can also serve as background material for project exploitation plan.</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726" marR="66726" marT="0" marB="0">
                    <a:solidFill>
                      <a:schemeClr val="tx2">
                        <a:lumMod val="20000"/>
                        <a:lumOff val="80000"/>
                      </a:schemeClr>
                    </a:solidFill>
                  </a:tcPr>
                </a:tc>
              </a:tr>
              <a:tr h="1511218">
                <a:tc>
                  <a:txBody>
                    <a:bodyPr/>
                    <a:lstStyle/>
                    <a:p>
                      <a:pPr>
                        <a:lnSpc>
                          <a:spcPct val="107000"/>
                        </a:lnSpc>
                        <a:spcAft>
                          <a:spcPts val="0"/>
                        </a:spcAft>
                      </a:pPr>
                      <a:r>
                        <a:rPr lang="en-US" sz="1400">
                          <a:solidFill>
                            <a:schemeClr val="tx1"/>
                          </a:solidFill>
                          <a:effectLst/>
                        </a:rPr>
                        <a:t>5.4</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726" marR="66726" marT="0" marB="0">
                    <a:solidFill>
                      <a:schemeClr val="tx2">
                        <a:lumMod val="20000"/>
                        <a:lumOff val="80000"/>
                      </a:schemeClr>
                    </a:solidFill>
                  </a:tcPr>
                </a:tc>
                <a:tc>
                  <a:txBody>
                    <a:bodyPr/>
                    <a:lstStyle/>
                    <a:p>
                      <a:pPr>
                        <a:lnSpc>
                          <a:spcPct val="107000"/>
                        </a:lnSpc>
                        <a:spcAft>
                          <a:spcPts val="0"/>
                        </a:spcAft>
                      </a:pPr>
                      <a:r>
                        <a:rPr lang="en-GB" sz="1400">
                          <a:solidFill>
                            <a:schemeClr val="tx1"/>
                          </a:solidFill>
                          <a:effectLst/>
                        </a:rPr>
                        <a:t>Impact Analysis</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726" marR="66726" marT="0" marB="0">
                    <a:solidFill>
                      <a:schemeClr val="tx2">
                        <a:lumMod val="20000"/>
                        <a:lumOff val="80000"/>
                      </a:schemeClr>
                    </a:solidFill>
                  </a:tcPr>
                </a:tc>
                <a:tc>
                  <a:txBody>
                    <a:bodyPr/>
                    <a:lstStyle/>
                    <a:p>
                      <a:pPr>
                        <a:lnSpc>
                          <a:spcPct val="107000"/>
                        </a:lnSpc>
                        <a:spcAft>
                          <a:spcPts val="0"/>
                        </a:spcAft>
                      </a:pPr>
                      <a:r>
                        <a:rPr lang="en-US" sz="1400">
                          <a:solidFill>
                            <a:schemeClr val="tx1"/>
                          </a:solidFill>
                          <a:effectLst/>
                        </a:rPr>
                        <a:t>March 2021</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726" marR="66726" marT="0" marB="0">
                    <a:solidFill>
                      <a:schemeClr val="tx2">
                        <a:lumMod val="20000"/>
                        <a:lumOff val="80000"/>
                      </a:schemeClr>
                    </a:solidFill>
                  </a:tcPr>
                </a:tc>
                <a:tc>
                  <a:txBody>
                    <a:bodyPr/>
                    <a:lstStyle/>
                    <a:p>
                      <a:pPr>
                        <a:lnSpc>
                          <a:spcPct val="107000"/>
                        </a:lnSpc>
                        <a:spcAft>
                          <a:spcPts val="0"/>
                        </a:spcAft>
                      </a:pPr>
                      <a:r>
                        <a:rPr lang="en-US" sz="1400">
                          <a:solidFill>
                            <a:schemeClr val="tx1"/>
                          </a:solidFill>
                          <a:effectLst/>
                        </a:rPr>
                        <a:t>Oct. 2021</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726" marR="66726" marT="0" marB="0">
                    <a:solidFill>
                      <a:schemeClr val="tx2">
                        <a:lumMod val="20000"/>
                        <a:lumOff val="80000"/>
                      </a:schemeClr>
                    </a:solidFill>
                  </a:tcPr>
                </a:tc>
                <a:tc>
                  <a:txBody>
                    <a:bodyPr/>
                    <a:lstStyle/>
                    <a:p>
                      <a:pPr>
                        <a:lnSpc>
                          <a:spcPct val="107000"/>
                        </a:lnSpc>
                        <a:spcAft>
                          <a:spcPts val="0"/>
                        </a:spcAft>
                      </a:pPr>
                      <a:r>
                        <a:rPr lang="en-US" sz="1400">
                          <a:solidFill>
                            <a:schemeClr val="tx1"/>
                          </a:solidFill>
                          <a:effectLst/>
                        </a:rPr>
                        <a:t>All partners</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726" marR="66726" marT="0" marB="0">
                    <a:solidFill>
                      <a:schemeClr val="tx2">
                        <a:lumMod val="20000"/>
                        <a:lumOff val="80000"/>
                      </a:schemeClr>
                    </a:solidFill>
                  </a:tcPr>
                </a:tc>
                <a:tc>
                  <a:txBody>
                    <a:bodyPr/>
                    <a:lstStyle/>
                    <a:p>
                      <a:pPr algn="just">
                        <a:lnSpc>
                          <a:spcPct val="107000"/>
                        </a:lnSpc>
                        <a:spcAft>
                          <a:spcPts val="800"/>
                        </a:spcAft>
                      </a:pPr>
                      <a:r>
                        <a:rPr lang="en-GB" sz="1400" dirty="0">
                          <a:solidFill>
                            <a:schemeClr val="tx1"/>
                          </a:solidFill>
                          <a:effectLst/>
                        </a:rPr>
                        <a:t>Detailed impact analysis will be conducted towards the end of the project and completed by October 2021.</a:t>
                      </a:r>
                    </a:p>
                    <a:p>
                      <a:pPr algn="just">
                        <a:lnSpc>
                          <a:spcPct val="107000"/>
                        </a:lnSpc>
                        <a:spcAft>
                          <a:spcPts val="800"/>
                        </a:spcAft>
                      </a:pPr>
                      <a:r>
                        <a:rPr lang="en-GB" sz="1400" dirty="0">
                          <a:solidFill>
                            <a:schemeClr val="tx1"/>
                          </a:solidFill>
                          <a:effectLst/>
                        </a:rPr>
                        <a:t> </a:t>
                      </a:r>
                      <a:r>
                        <a:rPr lang="en-GB" sz="1400" dirty="0" smtClean="0">
                          <a:solidFill>
                            <a:schemeClr val="tx1"/>
                          </a:solidFill>
                          <a:effectLst/>
                        </a:rPr>
                        <a:t>The </a:t>
                      </a:r>
                      <a:r>
                        <a:rPr lang="en-GB" sz="1400" dirty="0">
                          <a:solidFill>
                            <a:schemeClr val="tx1"/>
                          </a:solidFill>
                          <a:effectLst/>
                        </a:rPr>
                        <a:t>analysis will be used for the development of the Exploitation Roadmap and project final report.</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26" marR="66726"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370325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a:t>PMB online meeting</a:t>
            </a:r>
          </a:p>
          <a:p>
            <a:pPr lvl="0">
              <a:defRPr/>
            </a:pPr>
            <a:r>
              <a:rPr lang="en-US" dirty="0">
                <a:solidFill>
                  <a:prstClr val="black">
                    <a:tint val="75000"/>
                  </a:prstClr>
                </a:solidFill>
              </a:rPr>
              <a:t>February 25</a:t>
            </a:r>
            <a:r>
              <a:rPr lang="en-US" baseline="30000" dirty="0">
                <a:solidFill>
                  <a:prstClr val="black">
                    <a:tint val="75000"/>
                  </a:prstClr>
                </a:solidFill>
              </a:rPr>
              <a:t>th</a:t>
            </a:r>
            <a:r>
              <a:rPr lang="en-US" dirty="0">
                <a:solidFill>
                  <a:prstClr val="black">
                    <a:tint val="75000"/>
                  </a:prstClr>
                </a:solidFill>
              </a:rPr>
              <a:t> 2021</a:t>
            </a:r>
            <a:endParaRPr lang="en-US" dirty="0">
              <a:solidFill>
                <a:prstClr val="black">
                  <a:tint val="75000"/>
                </a:prstClr>
              </a:solidFill>
            </a:endParaRPr>
          </a:p>
        </p:txBody>
      </p:sp>
      <p:sp>
        <p:nvSpPr>
          <p:cNvPr id="3" name="Slide Number Placeholder 2"/>
          <p:cNvSpPr>
            <a:spLocks noGrp="1"/>
          </p:cNvSpPr>
          <p:nvPr>
            <p:ph type="sldNum" sz="quarter" idx="12"/>
          </p:nvPr>
        </p:nvSpPr>
        <p:spPr/>
        <p:txBody>
          <a:bodyPr/>
          <a:lstStyle/>
          <a:p>
            <a:pPr>
              <a:defRPr/>
            </a:pPr>
            <a:fld id="{046B33AD-A28C-49EE-A6FE-8A30B8A2E930}" type="slidenum">
              <a:rPr lang="en-GB" smtClean="0"/>
              <a:pPr>
                <a:defRPr/>
              </a:pPr>
              <a:t>11</a:t>
            </a:fld>
            <a:endParaRPr lang="en-GB" dirty="0"/>
          </a:p>
        </p:txBody>
      </p:sp>
      <p:sp>
        <p:nvSpPr>
          <p:cNvPr id="4" name="Rectangle 3"/>
          <p:cNvSpPr/>
          <p:nvPr/>
        </p:nvSpPr>
        <p:spPr>
          <a:xfrm>
            <a:off x="395536" y="260648"/>
            <a:ext cx="8291264" cy="792088"/>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ln w="0"/>
                <a:solidFill>
                  <a:schemeClr val="tx1"/>
                </a:solidFill>
                <a:effectLst>
                  <a:outerShdw blurRad="38100" dist="19050" dir="2700000" algn="tl" rotWithShape="0">
                    <a:schemeClr val="dk1">
                      <a:alpha val="40000"/>
                    </a:schemeClr>
                  </a:outerShdw>
                </a:effectLst>
              </a:rPr>
              <a:t>WP6 - </a:t>
            </a:r>
            <a:r>
              <a:rPr lang="en-GB" b="1" i="1" dirty="0"/>
              <a:t>Dissemination and Exploitation of Project Results</a:t>
            </a:r>
            <a:endParaRPr lang="en-GB" i="1"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657265189"/>
              </p:ext>
            </p:extLst>
          </p:nvPr>
        </p:nvGraphicFramePr>
        <p:xfrm>
          <a:off x="395536" y="1268761"/>
          <a:ext cx="8291264" cy="4515587"/>
        </p:xfrm>
        <a:graphic>
          <a:graphicData uri="http://schemas.openxmlformats.org/drawingml/2006/table">
            <a:tbl>
              <a:tblPr firstRow="1" firstCol="1" lastRow="1" lastCol="1" bandRow="1" bandCol="1">
                <a:tableStyleId>{5C22544A-7EE6-4342-B048-85BDC9FD1C3A}</a:tableStyleId>
              </a:tblPr>
              <a:tblGrid>
                <a:gridCol w="688019"/>
                <a:gridCol w="1715039"/>
                <a:gridCol w="517087"/>
                <a:gridCol w="573587"/>
                <a:gridCol w="871823"/>
                <a:gridCol w="3925709"/>
              </a:tblGrid>
              <a:tr h="1656183">
                <a:tc>
                  <a:txBody>
                    <a:bodyPr/>
                    <a:lstStyle/>
                    <a:p>
                      <a:pPr>
                        <a:lnSpc>
                          <a:spcPct val="107000"/>
                        </a:lnSpc>
                        <a:spcAft>
                          <a:spcPts val="0"/>
                        </a:spcAft>
                      </a:pPr>
                      <a:r>
                        <a:rPr lang="en-US" sz="1400" dirty="0">
                          <a:solidFill>
                            <a:schemeClr val="tx1"/>
                          </a:solidFill>
                          <a:effectLst/>
                        </a:rPr>
                        <a:t>6.1</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GB" sz="1400" dirty="0">
                          <a:solidFill>
                            <a:schemeClr val="tx1"/>
                          </a:solidFill>
                          <a:effectLst/>
                        </a:rPr>
                        <a:t>Development and implementation of dissemination and exploitation plans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en-US" sz="1400">
                          <a:solidFill>
                            <a:schemeClr val="tx1"/>
                          </a:solidFill>
                          <a:effectLst/>
                        </a:rPr>
                        <a:t>–</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US" sz="1400">
                          <a:solidFill>
                            <a:schemeClr val="tx1"/>
                          </a:solidFill>
                          <a:effectLst/>
                        </a:rPr>
                        <a:t>Nov. 2021</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US" sz="1400" dirty="0">
                          <a:solidFill>
                            <a:schemeClr val="tx1"/>
                          </a:solidFill>
                          <a:effectLst/>
                        </a:rPr>
                        <a:t>All partners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just">
                        <a:lnSpc>
                          <a:spcPct val="107000"/>
                        </a:lnSpc>
                        <a:spcAft>
                          <a:spcPts val="0"/>
                        </a:spcAft>
                      </a:pPr>
                      <a:r>
                        <a:rPr lang="en-US" sz="1400" dirty="0">
                          <a:solidFill>
                            <a:schemeClr val="tx1"/>
                          </a:solidFill>
                          <a:effectLst/>
                        </a:rPr>
                        <a:t>Dissemination activities will continue throughout the project period.</a:t>
                      </a:r>
                      <a:endParaRPr lang="en-GB" sz="1400" dirty="0">
                        <a:solidFill>
                          <a:schemeClr val="tx1"/>
                        </a:solidFill>
                        <a:effectLst/>
                      </a:endParaRPr>
                    </a:p>
                    <a:p>
                      <a:pPr algn="just">
                        <a:lnSpc>
                          <a:spcPct val="107000"/>
                        </a:lnSpc>
                        <a:spcAft>
                          <a:spcPts val="0"/>
                        </a:spcAft>
                      </a:pPr>
                      <a:r>
                        <a:rPr lang="en-GB" sz="1400" dirty="0" smtClean="0">
                          <a:solidFill>
                            <a:schemeClr val="tx1"/>
                          </a:solidFill>
                          <a:effectLst/>
                        </a:rPr>
                        <a:t>Dissemination </a:t>
                      </a:r>
                      <a:r>
                        <a:rPr lang="en-GB" sz="1400" dirty="0">
                          <a:solidFill>
                            <a:schemeClr val="tx1"/>
                          </a:solidFill>
                          <a:effectLst/>
                        </a:rPr>
                        <a:t>and exploitation plan will be updated in the second year of the project implementation, due to the specific situation with COVID-19 pandemic and related restriction measures.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r>
              <a:tr h="682428">
                <a:tc>
                  <a:txBody>
                    <a:bodyPr/>
                    <a:lstStyle/>
                    <a:p>
                      <a:pPr>
                        <a:lnSpc>
                          <a:spcPct val="107000"/>
                        </a:lnSpc>
                        <a:spcAft>
                          <a:spcPts val="0"/>
                        </a:spcAft>
                      </a:pPr>
                      <a:r>
                        <a:rPr lang="en-US" sz="1400" dirty="0">
                          <a:solidFill>
                            <a:schemeClr val="tx1"/>
                          </a:solidFill>
                          <a:effectLst/>
                        </a:rPr>
                        <a:t>6.2</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GB" sz="1400" b="1" dirty="0">
                          <a:solidFill>
                            <a:schemeClr val="tx1"/>
                          </a:solidFill>
                          <a:effectLst/>
                        </a:rPr>
                        <a:t>Website of the project and social media accounts</a:t>
                      </a:r>
                      <a:endParaRPr lang="en-GB"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en-US" sz="1400">
                          <a:solidFill>
                            <a:schemeClr val="tx1"/>
                          </a:solidFill>
                          <a:effectLst/>
                        </a:rPr>
                        <a:t>–</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US" sz="1400">
                          <a:solidFill>
                            <a:schemeClr val="tx1"/>
                          </a:solidFill>
                          <a:effectLst/>
                        </a:rPr>
                        <a:t>Nov. 2021</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US" sz="1400">
                          <a:solidFill>
                            <a:schemeClr val="tx1"/>
                          </a:solidFill>
                          <a:effectLst/>
                        </a:rPr>
                        <a:t>web network</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just">
                        <a:lnSpc>
                          <a:spcPct val="107000"/>
                        </a:lnSpc>
                        <a:spcAft>
                          <a:spcPts val="0"/>
                        </a:spcAft>
                      </a:pPr>
                      <a:r>
                        <a:rPr lang="en-GB" sz="1400" dirty="0">
                          <a:solidFill>
                            <a:schemeClr val="tx1"/>
                          </a:solidFill>
                          <a:effectLst/>
                        </a:rPr>
                        <a:t>Website of the project and social media accounts will be updated </a:t>
                      </a:r>
                      <a:r>
                        <a:rPr lang="en-GB" sz="1400" dirty="0" smtClean="0">
                          <a:solidFill>
                            <a:schemeClr val="tx1"/>
                          </a:solidFill>
                          <a:effectLst/>
                        </a:rPr>
                        <a:t>regularly.</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r>
              <a:tr h="2174556">
                <a:tc>
                  <a:txBody>
                    <a:bodyPr/>
                    <a:lstStyle/>
                    <a:p>
                      <a:pPr>
                        <a:lnSpc>
                          <a:spcPct val="107000"/>
                        </a:lnSpc>
                        <a:spcAft>
                          <a:spcPts val="0"/>
                        </a:spcAft>
                      </a:pPr>
                      <a:r>
                        <a:rPr lang="en-US" sz="1400">
                          <a:solidFill>
                            <a:schemeClr val="tx1"/>
                          </a:solidFill>
                          <a:effectLst/>
                        </a:rPr>
                        <a:t>6.3</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GB" sz="1400" dirty="0">
                          <a:solidFill>
                            <a:schemeClr val="tx1"/>
                          </a:solidFill>
                          <a:effectLst/>
                        </a:rPr>
                        <a:t>Dissemination products and materials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en-US" sz="1400" dirty="0">
                          <a:solidFill>
                            <a:schemeClr val="tx1"/>
                          </a:solidFill>
                          <a:effectLst/>
                        </a:rPr>
                        <a:t>–</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US" sz="1400" dirty="0">
                          <a:solidFill>
                            <a:schemeClr val="tx1"/>
                          </a:solidFill>
                          <a:effectLst/>
                        </a:rPr>
                        <a:t>Nov. 2021</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US" sz="1400" dirty="0">
                          <a:solidFill>
                            <a:schemeClr val="tx1"/>
                          </a:solidFill>
                          <a:effectLst/>
                        </a:rPr>
                        <a:t> </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just">
                        <a:lnSpc>
                          <a:spcPct val="107000"/>
                        </a:lnSpc>
                        <a:spcAft>
                          <a:spcPts val="0"/>
                        </a:spcAft>
                      </a:pPr>
                      <a:r>
                        <a:rPr lang="en-US" sz="1400" dirty="0">
                          <a:solidFill>
                            <a:schemeClr val="tx1"/>
                          </a:solidFill>
                          <a:effectLst/>
                        </a:rPr>
                        <a:t>New editions of the Newsletter will be published semi-annually, in accordance with the project plan.</a:t>
                      </a:r>
                      <a:endParaRPr lang="en-GB" sz="1400" dirty="0">
                        <a:solidFill>
                          <a:schemeClr val="tx1"/>
                        </a:solidFill>
                        <a:effectLst/>
                      </a:endParaRPr>
                    </a:p>
                    <a:p>
                      <a:pPr algn="just">
                        <a:lnSpc>
                          <a:spcPct val="107000"/>
                        </a:lnSpc>
                        <a:spcAft>
                          <a:spcPts val="0"/>
                        </a:spcAft>
                      </a:pPr>
                      <a:r>
                        <a:rPr lang="en-US" sz="1400" dirty="0">
                          <a:solidFill>
                            <a:schemeClr val="tx1"/>
                          </a:solidFill>
                          <a:effectLst/>
                        </a:rPr>
                        <a:t> </a:t>
                      </a:r>
                      <a:r>
                        <a:rPr lang="en-US" sz="1400" dirty="0" smtClean="0">
                          <a:solidFill>
                            <a:schemeClr val="tx1"/>
                          </a:solidFill>
                          <a:effectLst/>
                        </a:rPr>
                        <a:t>First </a:t>
                      </a:r>
                      <a:r>
                        <a:rPr lang="en-US" sz="1400" dirty="0">
                          <a:solidFill>
                            <a:schemeClr val="tx1"/>
                          </a:solidFill>
                          <a:effectLst/>
                        </a:rPr>
                        <a:t>procurement of promotional material should be launched soon and finalized until the end of December 2020.</a:t>
                      </a:r>
                      <a:endParaRPr lang="en-GB" sz="1400" dirty="0">
                        <a:solidFill>
                          <a:schemeClr val="tx1"/>
                        </a:solidFill>
                        <a:effectLst/>
                      </a:endParaRPr>
                    </a:p>
                    <a:p>
                      <a:pPr algn="just">
                        <a:lnSpc>
                          <a:spcPct val="107000"/>
                        </a:lnSpc>
                        <a:spcAft>
                          <a:spcPts val="0"/>
                        </a:spcAft>
                      </a:pPr>
                      <a:r>
                        <a:rPr lang="sr-Latn-ME" sz="1400" dirty="0">
                          <a:solidFill>
                            <a:schemeClr val="tx1"/>
                          </a:solidFill>
                          <a:effectLst/>
                        </a:rPr>
                        <a:t> </a:t>
                      </a:r>
                      <a:r>
                        <a:rPr lang="sr-Latn-ME" sz="1400" dirty="0" smtClean="0">
                          <a:solidFill>
                            <a:schemeClr val="tx1"/>
                          </a:solidFill>
                          <a:effectLst/>
                        </a:rPr>
                        <a:t>In </a:t>
                      </a:r>
                      <a:r>
                        <a:rPr lang="sr-Latn-ME" sz="1400" dirty="0">
                          <a:solidFill>
                            <a:schemeClr val="tx1"/>
                          </a:solidFill>
                          <a:effectLst/>
                        </a:rPr>
                        <a:t>addition to project promotional material, two types of institutional guides in English will be updated/developed: </a:t>
                      </a:r>
                      <a:r>
                        <a:rPr lang="sr-Latn-ME" sz="1400" i="1" dirty="0">
                          <a:solidFill>
                            <a:schemeClr val="tx1"/>
                          </a:solidFill>
                          <a:effectLst/>
                        </a:rPr>
                        <a:t>Guides for Incoming Students and Guides for Incoming Researchers</a:t>
                      </a:r>
                      <a:r>
                        <a:rPr lang="sr-Latn-ME" sz="1400" dirty="0">
                          <a:solidFill>
                            <a:schemeClr val="tx1"/>
                          </a:solidFill>
                          <a:effectLst/>
                        </a:rPr>
                        <a:t>.</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1526960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GB" dirty="0"/>
              <a:t>PMB online meeting</a:t>
            </a:r>
          </a:p>
          <a:p>
            <a:pPr>
              <a:defRPr/>
            </a:pPr>
            <a:r>
              <a:rPr lang="en-US" dirty="0"/>
              <a:t>February 25</a:t>
            </a:r>
            <a:r>
              <a:rPr lang="en-US" baseline="30000" dirty="0"/>
              <a:t>th</a:t>
            </a:r>
            <a:r>
              <a:rPr lang="en-US" dirty="0"/>
              <a:t> 2021</a:t>
            </a:r>
            <a:endParaRPr lang="en-US" dirty="0"/>
          </a:p>
        </p:txBody>
      </p:sp>
      <p:sp>
        <p:nvSpPr>
          <p:cNvPr id="3" name="Slide Number Placeholder 2"/>
          <p:cNvSpPr>
            <a:spLocks noGrp="1"/>
          </p:cNvSpPr>
          <p:nvPr>
            <p:ph type="sldNum" sz="quarter" idx="12"/>
          </p:nvPr>
        </p:nvSpPr>
        <p:spPr/>
        <p:txBody>
          <a:bodyPr/>
          <a:lstStyle/>
          <a:p>
            <a:pPr>
              <a:defRPr/>
            </a:pPr>
            <a:fld id="{046B33AD-A28C-49EE-A6FE-8A30B8A2E930}" type="slidenum">
              <a:rPr lang="en-GB" smtClean="0"/>
              <a:pPr>
                <a:defRPr/>
              </a:pPr>
              <a:t>12</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65706412"/>
              </p:ext>
            </p:extLst>
          </p:nvPr>
        </p:nvGraphicFramePr>
        <p:xfrm>
          <a:off x="188258" y="476673"/>
          <a:ext cx="8704221" cy="5256583"/>
        </p:xfrm>
        <a:graphic>
          <a:graphicData uri="http://schemas.openxmlformats.org/drawingml/2006/table">
            <a:tbl>
              <a:tblPr firstRow="1" firstCol="1" lastRow="1" lastCol="1" bandRow="1" bandCol="1">
                <a:tableStyleId>{5C22544A-7EE6-4342-B048-85BDC9FD1C3A}</a:tableStyleId>
              </a:tblPr>
              <a:tblGrid>
                <a:gridCol w="602970"/>
                <a:gridCol w="1503041"/>
                <a:gridCol w="453169"/>
                <a:gridCol w="502685"/>
                <a:gridCol w="764057"/>
                <a:gridCol w="4878299"/>
              </a:tblGrid>
              <a:tr h="5256583">
                <a:tc>
                  <a:txBody>
                    <a:bodyPr/>
                    <a:lstStyle/>
                    <a:p>
                      <a:pPr>
                        <a:lnSpc>
                          <a:spcPct val="115000"/>
                        </a:lnSpc>
                        <a:spcAft>
                          <a:spcPts val="0"/>
                        </a:spcAft>
                      </a:pPr>
                      <a:r>
                        <a:rPr lang="en-US" sz="1400" dirty="0">
                          <a:solidFill>
                            <a:schemeClr val="tx1"/>
                          </a:solidFill>
                          <a:effectLst/>
                        </a:rPr>
                        <a:t>6.4</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709" marR="52709" marT="0" marB="0">
                    <a:solidFill>
                      <a:schemeClr val="tx2">
                        <a:lumMod val="20000"/>
                        <a:lumOff val="80000"/>
                      </a:schemeClr>
                    </a:solidFill>
                  </a:tcPr>
                </a:tc>
                <a:tc>
                  <a:txBody>
                    <a:bodyPr/>
                    <a:lstStyle/>
                    <a:p>
                      <a:pPr>
                        <a:lnSpc>
                          <a:spcPct val="115000"/>
                        </a:lnSpc>
                        <a:spcAft>
                          <a:spcPts val="0"/>
                        </a:spcAft>
                      </a:pPr>
                      <a:r>
                        <a:rPr lang="en-GB" sz="1400" dirty="0">
                          <a:solidFill>
                            <a:schemeClr val="tx1"/>
                          </a:solidFill>
                          <a:effectLst/>
                        </a:rPr>
                        <a:t>Dissemination and exploitation events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709" marR="52709" marT="0" marB="0">
                    <a:solidFill>
                      <a:schemeClr val="tx2">
                        <a:lumMod val="20000"/>
                        <a:lumOff val="80000"/>
                      </a:schemeClr>
                    </a:solidFill>
                  </a:tcPr>
                </a:tc>
                <a:tc>
                  <a:txBody>
                    <a:bodyPr/>
                    <a:lstStyle/>
                    <a:p>
                      <a:pPr algn="ctr">
                        <a:lnSpc>
                          <a:spcPct val="115000"/>
                        </a:lnSpc>
                        <a:spcAft>
                          <a:spcPts val="0"/>
                        </a:spcAft>
                      </a:pPr>
                      <a:r>
                        <a:rPr lang="en-US" sz="1400" dirty="0">
                          <a:solidFill>
                            <a:schemeClr val="tx1"/>
                          </a:solidFill>
                          <a:effectLst/>
                        </a:rPr>
                        <a:t>–</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709" marR="52709" marT="0" marB="0">
                    <a:solidFill>
                      <a:schemeClr val="tx2">
                        <a:lumMod val="20000"/>
                        <a:lumOff val="80000"/>
                      </a:schemeClr>
                    </a:solidFill>
                  </a:tcPr>
                </a:tc>
                <a:tc>
                  <a:txBody>
                    <a:bodyPr/>
                    <a:lstStyle/>
                    <a:p>
                      <a:pPr>
                        <a:lnSpc>
                          <a:spcPct val="115000"/>
                        </a:lnSpc>
                        <a:spcAft>
                          <a:spcPts val="0"/>
                        </a:spcAft>
                      </a:pPr>
                      <a:r>
                        <a:rPr lang="en-US" sz="1400" dirty="0">
                          <a:solidFill>
                            <a:schemeClr val="tx1"/>
                          </a:solidFill>
                          <a:effectLst/>
                        </a:rPr>
                        <a:t>Nov. 2021</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709" marR="52709" marT="0" marB="0">
                    <a:solidFill>
                      <a:schemeClr val="tx2">
                        <a:lumMod val="20000"/>
                        <a:lumOff val="80000"/>
                      </a:schemeClr>
                    </a:solidFill>
                  </a:tcPr>
                </a:tc>
                <a:tc>
                  <a:txBody>
                    <a:bodyPr/>
                    <a:lstStyle/>
                    <a:p>
                      <a:pPr>
                        <a:lnSpc>
                          <a:spcPct val="115000"/>
                        </a:lnSpc>
                        <a:spcAft>
                          <a:spcPts val="0"/>
                        </a:spcAft>
                      </a:pPr>
                      <a:r>
                        <a:rPr lang="en-US" sz="1400" dirty="0">
                          <a:solidFill>
                            <a:schemeClr val="tx1"/>
                          </a:solidFill>
                          <a:effectLst/>
                        </a:rPr>
                        <a:t> </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709" marR="52709" marT="0" marB="0">
                    <a:solidFill>
                      <a:schemeClr val="tx2">
                        <a:lumMod val="20000"/>
                        <a:lumOff val="80000"/>
                      </a:schemeClr>
                    </a:solidFill>
                  </a:tcPr>
                </a:tc>
                <a:tc>
                  <a:txBody>
                    <a:bodyPr/>
                    <a:lstStyle/>
                    <a:p>
                      <a:pPr>
                        <a:lnSpc>
                          <a:spcPct val="115000"/>
                        </a:lnSpc>
                        <a:spcAft>
                          <a:spcPts val="0"/>
                        </a:spcAft>
                      </a:pPr>
                      <a:r>
                        <a:rPr lang="en-GB" sz="1400" dirty="0">
                          <a:solidFill>
                            <a:schemeClr val="tx1"/>
                          </a:solidFill>
                          <a:effectLst/>
                        </a:rPr>
                        <a:t>The situation with the COVID-19 pandemic makes it impossible to predict will there be live events organised, where the project could be presented.</a:t>
                      </a:r>
                    </a:p>
                    <a:p>
                      <a:pPr>
                        <a:lnSpc>
                          <a:spcPct val="115000"/>
                        </a:lnSpc>
                        <a:spcAft>
                          <a:spcPts val="0"/>
                        </a:spcAft>
                      </a:pPr>
                      <a:r>
                        <a:rPr lang="en-GB" sz="1400" dirty="0">
                          <a:solidFill>
                            <a:schemeClr val="tx1"/>
                          </a:solidFill>
                          <a:effectLst/>
                        </a:rPr>
                        <a:t>According to the project proposal, the following was foreseen:</a:t>
                      </a:r>
                    </a:p>
                    <a:p>
                      <a:pPr>
                        <a:lnSpc>
                          <a:spcPct val="115000"/>
                        </a:lnSpc>
                        <a:spcAft>
                          <a:spcPts val="0"/>
                        </a:spcAft>
                      </a:pPr>
                      <a:r>
                        <a:rPr lang="en-GB" sz="1400" dirty="0">
                          <a:solidFill>
                            <a:schemeClr val="tx1"/>
                          </a:solidFill>
                          <a:effectLst/>
                        </a:rPr>
                        <a:t>Events such as open days for students and wider public (M17, 1 day) and staff week for EU partner universities (M22, 2day) </a:t>
                      </a:r>
                      <a:r>
                        <a:rPr lang="en-GB" sz="1400" dirty="0" smtClean="0">
                          <a:solidFill>
                            <a:schemeClr val="tx1"/>
                          </a:solidFill>
                          <a:effectLst/>
                        </a:rPr>
                        <a:t>at </a:t>
                      </a:r>
                      <a:r>
                        <a:rPr lang="en-GB" sz="1400" dirty="0">
                          <a:solidFill>
                            <a:schemeClr val="tx1"/>
                          </a:solidFill>
                          <a:effectLst/>
                        </a:rPr>
                        <a:t>each Montenegrin </a:t>
                      </a:r>
                      <a:r>
                        <a:rPr lang="en-GB" sz="1400" dirty="0" smtClean="0">
                          <a:solidFill>
                            <a:schemeClr val="tx1"/>
                          </a:solidFill>
                          <a:effectLst/>
                        </a:rPr>
                        <a:t>HEI</a:t>
                      </a:r>
                      <a:r>
                        <a:rPr lang="en-GB" sz="1400" baseline="0" dirty="0" smtClean="0">
                          <a:solidFill>
                            <a:schemeClr val="tx1"/>
                          </a:solidFill>
                          <a:effectLst/>
                        </a:rPr>
                        <a:t> (</a:t>
                      </a:r>
                      <a:r>
                        <a:rPr lang="en-GB" sz="1400" dirty="0" smtClean="0">
                          <a:solidFill>
                            <a:schemeClr val="tx1"/>
                          </a:solidFill>
                          <a:effectLst/>
                        </a:rPr>
                        <a:t>opportunity </a:t>
                      </a:r>
                      <a:r>
                        <a:rPr lang="en-GB" sz="1400" dirty="0">
                          <a:solidFill>
                            <a:schemeClr val="tx1"/>
                          </a:solidFill>
                          <a:effectLst/>
                        </a:rPr>
                        <a:t>for networking and ensuring sustainability of project outcomes through new projects or possible establishment of double or joint degrees with EU partner HEIs.  Round tables involving Montenegrin HEIs teaching staff, student parliament, scientific diaspora and wider public audience will be organized during these events.</a:t>
                      </a:r>
                    </a:p>
                    <a:p>
                      <a:pPr>
                        <a:lnSpc>
                          <a:spcPct val="115000"/>
                        </a:lnSpc>
                        <a:spcAft>
                          <a:spcPts val="0"/>
                        </a:spcAft>
                      </a:pPr>
                      <a:r>
                        <a:rPr lang="en-GB" sz="1400" dirty="0">
                          <a:solidFill>
                            <a:schemeClr val="tx1"/>
                          </a:solidFill>
                          <a:effectLst/>
                        </a:rPr>
                        <a:t>Consortium will also ensure that project benefits from different events organised by national stakeholders – ministries, agency and National Erasmus+ office as well (traditional Erasmus +Info Day at </a:t>
                      </a:r>
                      <a:r>
                        <a:rPr lang="en-GB" sz="1400" dirty="0" err="1">
                          <a:solidFill>
                            <a:schemeClr val="tx1"/>
                          </a:solidFill>
                          <a:effectLst/>
                        </a:rPr>
                        <a:t>UoM</a:t>
                      </a:r>
                      <a:r>
                        <a:rPr lang="en-GB" sz="1400" dirty="0">
                          <a:solidFill>
                            <a:schemeClr val="tx1"/>
                          </a:solidFill>
                          <a:effectLst/>
                        </a:rPr>
                        <a:t>, M12, M23). In particular, participation in annual Science Days (M11, M22) is envisaged as a place for promotion of IESP and HEIs, as well as continuation of participation in national and institutional events for promotion of educational offer (e.g. educational fairs).</a:t>
                      </a:r>
                    </a:p>
                    <a:p>
                      <a:pPr>
                        <a:lnSpc>
                          <a:spcPct val="115000"/>
                        </a:lnSpc>
                        <a:spcAft>
                          <a:spcPts val="0"/>
                        </a:spcAft>
                      </a:pPr>
                      <a:r>
                        <a:rPr lang="en-GB" sz="1400" dirty="0">
                          <a:solidFill>
                            <a:schemeClr val="tx1"/>
                          </a:solidFill>
                          <a:effectLst/>
                        </a:rPr>
                        <a:t>Most of these activities will be held online.</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709" marR="52709"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39713978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GB" dirty="0"/>
              <a:t>PMB online meeting</a:t>
            </a:r>
          </a:p>
          <a:p>
            <a:pPr>
              <a:defRPr/>
            </a:pPr>
            <a:r>
              <a:rPr lang="en-US" dirty="0"/>
              <a:t>February 25</a:t>
            </a:r>
            <a:r>
              <a:rPr lang="en-US" baseline="30000" dirty="0"/>
              <a:t>th</a:t>
            </a:r>
            <a:r>
              <a:rPr lang="en-US" dirty="0"/>
              <a:t> 2021</a:t>
            </a:r>
            <a:endParaRPr lang="en-US" dirty="0"/>
          </a:p>
        </p:txBody>
      </p:sp>
      <p:sp>
        <p:nvSpPr>
          <p:cNvPr id="3" name="Slide Number Placeholder 2"/>
          <p:cNvSpPr>
            <a:spLocks noGrp="1"/>
          </p:cNvSpPr>
          <p:nvPr>
            <p:ph type="sldNum" sz="quarter" idx="12"/>
          </p:nvPr>
        </p:nvSpPr>
        <p:spPr/>
        <p:txBody>
          <a:bodyPr/>
          <a:lstStyle/>
          <a:p>
            <a:pPr>
              <a:defRPr/>
            </a:pPr>
            <a:fld id="{046B33AD-A28C-49EE-A6FE-8A30B8A2E930}" type="slidenum">
              <a:rPr lang="en-GB" smtClean="0"/>
              <a:pPr>
                <a:defRPr/>
              </a:pPr>
              <a:t>13</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664850531"/>
              </p:ext>
            </p:extLst>
          </p:nvPr>
        </p:nvGraphicFramePr>
        <p:xfrm>
          <a:off x="457200" y="1600200"/>
          <a:ext cx="8704221" cy="2699004"/>
        </p:xfrm>
        <a:graphic>
          <a:graphicData uri="http://schemas.openxmlformats.org/drawingml/2006/table">
            <a:tbl>
              <a:tblPr firstRow="1" firstCol="1" lastRow="1" lastCol="1" bandRow="1" bandCol="1">
                <a:tableStyleId>{5C22544A-7EE6-4342-B048-85BDC9FD1C3A}</a:tableStyleId>
              </a:tblPr>
              <a:tblGrid>
                <a:gridCol w="602970"/>
                <a:gridCol w="1503041"/>
                <a:gridCol w="453169"/>
                <a:gridCol w="502685"/>
                <a:gridCol w="764057"/>
                <a:gridCol w="4878299"/>
              </a:tblGrid>
              <a:tr h="836392">
                <a:tc>
                  <a:txBody>
                    <a:bodyPr/>
                    <a:lstStyle/>
                    <a:p>
                      <a:pPr>
                        <a:lnSpc>
                          <a:spcPct val="115000"/>
                        </a:lnSpc>
                        <a:spcAft>
                          <a:spcPts val="0"/>
                        </a:spcAft>
                      </a:pPr>
                      <a:r>
                        <a:rPr lang="en-US" sz="1400" dirty="0">
                          <a:solidFill>
                            <a:schemeClr val="tx1"/>
                          </a:solidFill>
                          <a:effectLst/>
                        </a:rPr>
                        <a:t>6.5</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709" marR="52709" marT="0" marB="0">
                    <a:solidFill>
                      <a:schemeClr val="tx2">
                        <a:lumMod val="20000"/>
                        <a:lumOff val="80000"/>
                      </a:schemeClr>
                    </a:solidFill>
                  </a:tcPr>
                </a:tc>
                <a:tc>
                  <a:txBody>
                    <a:bodyPr/>
                    <a:lstStyle/>
                    <a:p>
                      <a:pPr>
                        <a:lnSpc>
                          <a:spcPct val="115000"/>
                        </a:lnSpc>
                        <a:spcAft>
                          <a:spcPts val="0"/>
                        </a:spcAft>
                      </a:pPr>
                      <a:r>
                        <a:rPr lang="en-GB" sz="1400">
                          <a:solidFill>
                            <a:schemeClr val="tx1"/>
                          </a:solidFill>
                          <a:effectLst/>
                        </a:rPr>
                        <a:t>Development of exploitation roadmap</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709" marR="52709" marT="0" marB="0">
                    <a:solidFill>
                      <a:schemeClr val="tx2">
                        <a:lumMod val="20000"/>
                        <a:lumOff val="80000"/>
                      </a:schemeClr>
                    </a:solidFill>
                  </a:tcPr>
                </a:tc>
                <a:tc>
                  <a:txBody>
                    <a:bodyPr/>
                    <a:lstStyle/>
                    <a:p>
                      <a:pPr>
                        <a:lnSpc>
                          <a:spcPct val="115000"/>
                        </a:lnSpc>
                        <a:spcAft>
                          <a:spcPts val="0"/>
                        </a:spcAft>
                      </a:pPr>
                      <a:r>
                        <a:rPr lang="en-US" sz="1400">
                          <a:solidFill>
                            <a:schemeClr val="tx1"/>
                          </a:solidFill>
                          <a:effectLst/>
                        </a:rPr>
                        <a:t>April 2021</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709" marR="52709" marT="0" marB="0">
                    <a:solidFill>
                      <a:schemeClr val="tx2">
                        <a:lumMod val="20000"/>
                        <a:lumOff val="80000"/>
                      </a:schemeClr>
                    </a:solidFill>
                  </a:tcPr>
                </a:tc>
                <a:tc>
                  <a:txBody>
                    <a:bodyPr/>
                    <a:lstStyle/>
                    <a:p>
                      <a:pPr>
                        <a:lnSpc>
                          <a:spcPct val="115000"/>
                        </a:lnSpc>
                        <a:spcAft>
                          <a:spcPts val="0"/>
                        </a:spcAft>
                      </a:pPr>
                      <a:r>
                        <a:rPr lang="en-US" sz="1400">
                          <a:solidFill>
                            <a:schemeClr val="tx1"/>
                          </a:solidFill>
                          <a:effectLst/>
                        </a:rPr>
                        <a:t>Nov. 2021</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709" marR="52709" marT="0" marB="0">
                    <a:solidFill>
                      <a:schemeClr val="tx2">
                        <a:lumMod val="20000"/>
                        <a:lumOff val="80000"/>
                      </a:schemeClr>
                    </a:solidFill>
                  </a:tcPr>
                </a:tc>
                <a:tc>
                  <a:txBody>
                    <a:bodyPr/>
                    <a:lstStyle/>
                    <a:p>
                      <a:pPr>
                        <a:lnSpc>
                          <a:spcPct val="115000"/>
                        </a:lnSpc>
                        <a:spcAft>
                          <a:spcPts val="0"/>
                        </a:spcAft>
                      </a:pPr>
                      <a:r>
                        <a:rPr lang="en-US" sz="1400">
                          <a:solidFill>
                            <a:schemeClr val="tx1"/>
                          </a:solidFill>
                          <a:effectLst/>
                        </a:rPr>
                        <a:t> </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709" marR="52709" marT="0" marB="0">
                    <a:solidFill>
                      <a:schemeClr val="tx2">
                        <a:lumMod val="20000"/>
                        <a:lumOff val="80000"/>
                      </a:schemeClr>
                    </a:solidFill>
                  </a:tcPr>
                </a:tc>
                <a:tc>
                  <a:txBody>
                    <a:bodyPr/>
                    <a:lstStyle/>
                    <a:p>
                      <a:pPr>
                        <a:lnSpc>
                          <a:spcPct val="115000"/>
                        </a:lnSpc>
                        <a:spcAft>
                          <a:spcPts val="0"/>
                        </a:spcAft>
                      </a:pPr>
                      <a:r>
                        <a:rPr lang="en-GB" sz="1400" dirty="0">
                          <a:solidFill>
                            <a:schemeClr val="tx1"/>
                          </a:solidFill>
                          <a:effectLst/>
                        </a:rPr>
                        <a:t>Exploitation roadmap will be developed, providing a basis for the continuation of the project results after its completion. It will be developed during the project lifetime, based on the outcomes of the Impact Analysis.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709" marR="52709" marT="0" marB="0">
                    <a:solidFill>
                      <a:schemeClr val="tx2">
                        <a:lumMod val="20000"/>
                        <a:lumOff val="80000"/>
                      </a:schemeClr>
                    </a:solidFill>
                  </a:tcPr>
                </a:tc>
              </a:tr>
              <a:tr h="1473740">
                <a:tc>
                  <a:txBody>
                    <a:bodyPr/>
                    <a:lstStyle/>
                    <a:p>
                      <a:pPr>
                        <a:lnSpc>
                          <a:spcPct val="115000"/>
                        </a:lnSpc>
                        <a:spcAft>
                          <a:spcPts val="0"/>
                        </a:spcAft>
                      </a:pPr>
                      <a:r>
                        <a:rPr lang="en-US" sz="1400">
                          <a:solidFill>
                            <a:schemeClr val="tx1"/>
                          </a:solidFill>
                          <a:effectLst/>
                        </a:rPr>
                        <a:t>6.6</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709" marR="52709" marT="0" marB="0">
                    <a:solidFill>
                      <a:schemeClr val="tx2">
                        <a:lumMod val="20000"/>
                        <a:lumOff val="80000"/>
                      </a:schemeClr>
                    </a:solidFill>
                  </a:tcPr>
                </a:tc>
                <a:tc>
                  <a:txBody>
                    <a:bodyPr/>
                    <a:lstStyle/>
                    <a:p>
                      <a:pPr>
                        <a:lnSpc>
                          <a:spcPct val="115000"/>
                        </a:lnSpc>
                        <a:spcAft>
                          <a:spcPts val="0"/>
                        </a:spcAft>
                      </a:pPr>
                      <a:r>
                        <a:rPr lang="en-GB" sz="1400" dirty="0">
                          <a:solidFill>
                            <a:schemeClr val="tx1"/>
                          </a:solidFill>
                          <a:effectLst/>
                        </a:rPr>
                        <a:t>Exploring possibilities for continuation of the cooperation with the EU partners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709" marR="52709" marT="0" marB="0">
                    <a:solidFill>
                      <a:schemeClr val="tx2">
                        <a:lumMod val="20000"/>
                        <a:lumOff val="80000"/>
                      </a:schemeClr>
                    </a:solidFill>
                  </a:tcPr>
                </a:tc>
                <a:tc>
                  <a:txBody>
                    <a:bodyPr/>
                    <a:lstStyle/>
                    <a:p>
                      <a:pPr algn="ctr">
                        <a:lnSpc>
                          <a:spcPct val="115000"/>
                        </a:lnSpc>
                        <a:spcAft>
                          <a:spcPts val="0"/>
                        </a:spcAft>
                      </a:pPr>
                      <a:r>
                        <a:rPr lang="en-US" sz="1400">
                          <a:solidFill>
                            <a:schemeClr val="tx1"/>
                          </a:solidFill>
                          <a:effectLst/>
                        </a:rPr>
                        <a:t>–</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709" marR="52709" marT="0" marB="0">
                    <a:solidFill>
                      <a:schemeClr val="tx2">
                        <a:lumMod val="20000"/>
                        <a:lumOff val="80000"/>
                      </a:schemeClr>
                    </a:solidFill>
                  </a:tcPr>
                </a:tc>
                <a:tc>
                  <a:txBody>
                    <a:bodyPr/>
                    <a:lstStyle/>
                    <a:p>
                      <a:pPr>
                        <a:lnSpc>
                          <a:spcPct val="115000"/>
                        </a:lnSpc>
                        <a:spcAft>
                          <a:spcPts val="0"/>
                        </a:spcAft>
                      </a:pPr>
                      <a:r>
                        <a:rPr lang="en-US" sz="1400">
                          <a:solidFill>
                            <a:schemeClr val="tx1"/>
                          </a:solidFill>
                          <a:effectLst/>
                        </a:rPr>
                        <a:t>Nov. 2021</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709" marR="52709" marT="0" marB="0">
                    <a:solidFill>
                      <a:schemeClr val="tx2">
                        <a:lumMod val="20000"/>
                        <a:lumOff val="80000"/>
                      </a:schemeClr>
                    </a:solidFill>
                  </a:tcPr>
                </a:tc>
                <a:tc>
                  <a:txBody>
                    <a:bodyPr/>
                    <a:lstStyle/>
                    <a:p>
                      <a:pPr>
                        <a:lnSpc>
                          <a:spcPct val="115000"/>
                        </a:lnSpc>
                        <a:spcAft>
                          <a:spcPts val="0"/>
                        </a:spcAft>
                      </a:pPr>
                      <a:r>
                        <a:rPr lang="en-US" sz="1400">
                          <a:solidFill>
                            <a:schemeClr val="tx1"/>
                          </a:solidFill>
                          <a:effectLst/>
                        </a:rPr>
                        <a:t> </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709" marR="52709" marT="0" marB="0">
                    <a:solidFill>
                      <a:schemeClr val="tx2">
                        <a:lumMod val="20000"/>
                        <a:lumOff val="80000"/>
                      </a:schemeClr>
                    </a:solidFill>
                  </a:tcPr>
                </a:tc>
                <a:tc>
                  <a:txBody>
                    <a:bodyPr/>
                    <a:lstStyle/>
                    <a:p>
                      <a:pPr>
                        <a:lnSpc>
                          <a:spcPct val="115000"/>
                        </a:lnSpc>
                        <a:spcAft>
                          <a:spcPts val="0"/>
                        </a:spcAft>
                      </a:pPr>
                      <a:r>
                        <a:rPr lang="en-GB" sz="1400" dirty="0">
                          <a:solidFill>
                            <a:schemeClr val="tx1"/>
                          </a:solidFill>
                          <a:effectLst/>
                        </a:rPr>
                        <a:t>Back-to-back </a:t>
                      </a:r>
                      <a:r>
                        <a:rPr lang="en-GB" sz="1400" dirty="0" smtClean="0">
                          <a:solidFill>
                            <a:schemeClr val="tx1"/>
                          </a:solidFill>
                          <a:effectLst/>
                        </a:rPr>
                        <a:t>with the </a:t>
                      </a:r>
                      <a:r>
                        <a:rPr lang="en-GB" sz="1400" dirty="0">
                          <a:solidFill>
                            <a:schemeClr val="tx1"/>
                          </a:solidFill>
                          <a:effectLst/>
                        </a:rPr>
                        <a:t>final project meeting, 4-hour session will be held, where conclusions on the future steps for the purpose of ensuring project sustainability will be drawn and incorporated into the final project report.</a:t>
                      </a:r>
                    </a:p>
                    <a:p>
                      <a:pPr>
                        <a:lnSpc>
                          <a:spcPct val="115000"/>
                        </a:lnSpc>
                        <a:spcAft>
                          <a:spcPts val="0"/>
                        </a:spcAft>
                      </a:pPr>
                      <a:r>
                        <a:rPr lang="en-GB" sz="1400" dirty="0">
                          <a:solidFill>
                            <a:schemeClr val="tx1"/>
                          </a:solidFill>
                          <a:effectLst/>
                        </a:rPr>
                        <a:t>In addition to these consultations, provided that there is interest in joint research and innovation activities, additional meetings can be organized during regular WP meetings.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709" marR="52709"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261607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GB" dirty="0"/>
              <a:t>PMB online meeting</a:t>
            </a:r>
          </a:p>
          <a:p>
            <a:pPr>
              <a:defRPr/>
            </a:pPr>
            <a:r>
              <a:rPr lang="en-US" dirty="0"/>
              <a:t>February 25</a:t>
            </a:r>
            <a:r>
              <a:rPr lang="en-US" baseline="30000" dirty="0"/>
              <a:t>th</a:t>
            </a:r>
            <a:r>
              <a:rPr lang="en-US" dirty="0"/>
              <a:t> 2021</a:t>
            </a:r>
            <a:endParaRPr lang="en-US" dirty="0"/>
          </a:p>
        </p:txBody>
      </p:sp>
      <p:sp>
        <p:nvSpPr>
          <p:cNvPr id="3" name="Slide Number Placeholder 2"/>
          <p:cNvSpPr>
            <a:spLocks noGrp="1"/>
          </p:cNvSpPr>
          <p:nvPr>
            <p:ph type="sldNum" sz="quarter" idx="12"/>
          </p:nvPr>
        </p:nvSpPr>
        <p:spPr/>
        <p:txBody>
          <a:bodyPr/>
          <a:lstStyle/>
          <a:p>
            <a:pPr>
              <a:defRPr/>
            </a:pPr>
            <a:fld id="{046B33AD-A28C-49EE-A6FE-8A30B8A2E930}" type="slidenum">
              <a:rPr lang="en-GB" smtClean="0"/>
              <a:pPr>
                <a:defRPr/>
              </a:pPr>
              <a:t>14</a:t>
            </a:fld>
            <a:endParaRPr lang="en-GB" dirty="0"/>
          </a:p>
        </p:txBody>
      </p:sp>
      <p:sp>
        <p:nvSpPr>
          <p:cNvPr id="4" name="Rectangle 3"/>
          <p:cNvSpPr/>
          <p:nvPr/>
        </p:nvSpPr>
        <p:spPr>
          <a:xfrm>
            <a:off x="323527" y="332656"/>
            <a:ext cx="8286093" cy="792088"/>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ln w="0"/>
                <a:solidFill>
                  <a:schemeClr val="tx1"/>
                </a:solidFill>
                <a:effectLst>
                  <a:outerShdw blurRad="38100" dist="19050" dir="2700000" algn="tl" rotWithShape="0">
                    <a:schemeClr val="dk1">
                      <a:alpha val="40000"/>
                    </a:schemeClr>
                  </a:outerShdw>
                </a:effectLst>
              </a:rPr>
              <a:t>WP7 - </a:t>
            </a:r>
            <a:r>
              <a:rPr lang="en-GB" b="1" dirty="0"/>
              <a:t>Project Management</a:t>
            </a:r>
            <a:endParaRPr lang="en-GB" i="1"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178847125"/>
              </p:ext>
            </p:extLst>
          </p:nvPr>
        </p:nvGraphicFramePr>
        <p:xfrm>
          <a:off x="323527" y="2013302"/>
          <a:ext cx="8286092" cy="2944368"/>
        </p:xfrm>
        <a:graphic>
          <a:graphicData uri="http://schemas.openxmlformats.org/drawingml/2006/table">
            <a:tbl>
              <a:tblPr firstRow="1" firstCol="1" lastRow="1" lastCol="1" bandRow="1" bandCol="1">
                <a:tableStyleId>{5C22544A-7EE6-4342-B048-85BDC9FD1C3A}</a:tableStyleId>
              </a:tblPr>
              <a:tblGrid>
                <a:gridCol w="687886"/>
                <a:gridCol w="1716139"/>
                <a:gridCol w="501971"/>
                <a:gridCol w="573476"/>
                <a:gridCol w="872371"/>
                <a:gridCol w="3934249"/>
              </a:tblGrid>
              <a:tr h="745114">
                <a:tc>
                  <a:txBody>
                    <a:bodyPr/>
                    <a:lstStyle/>
                    <a:p>
                      <a:pPr>
                        <a:lnSpc>
                          <a:spcPct val="115000"/>
                        </a:lnSpc>
                        <a:spcAft>
                          <a:spcPts val="0"/>
                        </a:spcAft>
                      </a:pPr>
                      <a:r>
                        <a:rPr lang="en-US" sz="1400" dirty="0">
                          <a:solidFill>
                            <a:schemeClr val="tx1"/>
                          </a:solidFill>
                          <a:effectLst/>
                        </a:rPr>
                        <a:t>7.2</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GB" sz="1400">
                          <a:solidFill>
                            <a:schemeClr val="tx1"/>
                          </a:solidFill>
                          <a:effectLst/>
                        </a:rPr>
                        <a:t>Project meetings</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gn="ctr">
                        <a:lnSpc>
                          <a:spcPct val="115000"/>
                        </a:lnSpc>
                        <a:spcAft>
                          <a:spcPts val="0"/>
                        </a:spcAft>
                      </a:pPr>
                      <a:r>
                        <a:rPr lang="en-US" sz="1400">
                          <a:solidFill>
                            <a:schemeClr val="tx1"/>
                          </a:solidFill>
                          <a:effectLst/>
                        </a:rPr>
                        <a:t>–</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US" sz="1400">
                          <a:solidFill>
                            <a:schemeClr val="tx1"/>
                          </a:solidFill>
                          <a:effectLst/>
                        </a:rPr>
                        <a:t>Nov. 2021</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US" sz="1400">
                          <a:solidFill>
                            <a:schemeClr val="tx1"/>
                          </a:solidFill>
                          <a:effectLst/>
                        </a:rPr>
                        <a:t>In Podgorica or on-line</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gn="just">
                        <a:lnSpc>
                          <a:spcPct val="115000"/>
                        </a:lnSpc>
                        <a:spcAft>
                          <a:spcPts val="0"/>
                        </a:spcAft>
                      </a:pPr>
                      <a:r>
                        <a:rPr lang="en-US" sz="1400" dirty="0">
                          <a:solidFill>
                            <a:schemeClr val="tx1"/>
                          </a:solidFill>
                          <a:effectLst/>
                        </a:rPr>
                        <a:t>By the project proposal, in the forthcoming period there should be one PMB meeting, at the end of the project. If necessary, the partners will organize other meetings.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r>
              <a:tr h="1691507">
                <a:tc>
                  <a:txBody>
                    <a:bodyPr/>
                    <a:lstStyle/>
                    <a:p>
                      <a:pPr>
                        <a:lnSpc>
                          <a:spcPct val="115000"/>
                        </a:lnSpc>
                        <a:spcAft>
                          <a:spcPts val="0"/>
                        </a:spcAft>
                      </a:pPr>
                      <a:r>
                        <a:rPr lang="en-US" sz="1400">
                          <a:solidFill>
                            <a:schemeClr val="tx1"/>
                          </a:solidFill>
                          <a:effectLst/>
                        </a:rPr>
                        <a:t>7.3</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GB" sz="1400">
                          <a:solidFill>
                            <a:schemeClr val="tx1"/>
                          </a:solidFill>
                          <a:effectLst/>
                        </a:rPr>
                        <a:t>Day-to-day management of the project activities</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gn="ctr">
                        <a:lnSpc>
                          <a:spcPct val="115000"/>
                        </a:lnSpc>
                        <a:spcAft>
                          <a:spcPts val="0"/>
                        </a:spcAft>
                      </a:pPr>
                      <a:r>
                        <a:rPr lang="en-US" sz="1400">
                          <a:solidFill>
                            <a:schemeClr val="tx1"/>
                          </a:solidFill>
                          <a:effectLst/>
                        </a:rPr>
                        <a:t>–</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US" sz="1400">
                          <a:solidFill>
                            <a:schemeClr val="tx1"/>
                          </a:solidFill>
                          <a:effectLst/>
                        </a:rPr>
                        <a:t>Nov. 2021</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US" sz="1400">
                          <a:solidFill>
                            <a:schemeClr val="tx1"/>
                          </a:solidFill>
                          <a:effectLst/>
                        </a:rPr>
                        <a:t>All partners</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gn="just">
                        <a:lnSpc>
                          <a:spcPct val="115000"/>
                        </a:lnSpc>
                        <a:spcAft>
                          <a:spcPts val="0"/>
                        </a:spcAft>
                      </a:pPr>
                      <a:r>
                        <a:rPr lang="en-US" sz="1400" dirty="0">
                          <a:solidFill>
                            <a:schemeClr val="tx1"/>
                          </a:solidFill>
                          <a:effectLst/>
                        </a:rPr>
                        <a:t>This activity will continue throughout the project period, in accordance with the plan and already established mechanisms and practice, which have shown to be efficient with regard to communication, administration and management.</a:t>
                      </a:r>
                      <a:endParaRPr lang="en-GB" sz="1400" dirty="0">
                        <a:solidFill>
                          <a:schemeClr val="tx1"/>
                        </a:solidFill>
                        <a:effectLst/>
                      </a:endParaRPr>
                    </a:p>
                    <a:p>
                      <a:pPr algn="just">
                        <a:lnSpc>
                          <a:spcPct val="115000"/>
                        </a:lnSpc>
                        <a:spcAft>
                          <a:spcPts val="0"/>
                        </a:spcAft>
                      </a:pPr>
                      <a:r>
                        <a:rPr lang="en-US" sz="1400" dirty="0">
                          <a:solidFill>
                            <a:schemeClr val="tx1"/>
                          </a:solidFill>
                          <a:effectLst/>
                        </a:rPr>
                        <a:t> </a:t>
                      </a:r>
                      <a:endParaRPr lang="en-GB" sz="1400" dirty="0">
                        <a:solidFill>
                          <a:schemeClr val="tx1"/>
                        </a:solidFill>
                        <a:effectLst/>
                      </a:endParaRPr>
                    </a:p>
                    <a:p>
                      <a:pPr algn="just">
                        <a:lnSpc>
                          <a:spcPct val="115000"/>
                        </a:lnSpc>
                        <a:spcAft>
                          <a:spcPts val="0"/>
                        </a:spcAft>
                      </a:pPr>
                      <a:r>
                        <a:rPr lang="en-US" sz="1400" dirty="0">
                          <a:solidFill>
                            <a:schemeClr val="tx1"/>
                          </a:solidFill>
                          <a:effectLst/>
                        </a:rPr>
                        <a:t>The project partners will submit to the PC semi-annual technical and financial reports.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1501447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GB" dirty="0"/>
              <a:t>PMB online meeting</a:t>
            </a:r>
          </a:p>
          <a:p>
            <a:pPr>
              <a:defRPr/>
            </a:pPr>
            <a:r>
              <a:rPr lang="en-US" dirty="0"/>
              <a:t>February 25</a:t>
            </a:r>
            <a:r>
              <a:rPr lang="en-US" baseline="30000" dirty="0"/>
              <a:t>th</a:t>
            </a:r>
            <a:r>
              <a:rPr lang="en-US" dirty="0"/>
              <a:t> 2021</a:t>
            </a:r>
            <a:endParaRPr lang="en-US" dirty="0"/>
          </a:p>
        </p:txBody>
      </p:sp>
      <p:sp>
        <p:nvSpPr>
          <p:cNvPr id="3" name="Slide Number Placeholder 2"/>
          <p:cNvSpPr>
            <a:spLocks noGrp="1"/>
          </p:cNvSpPr>
          <p:nvPr>
            <p:ph type="sldNum" sz="quarter" idx="12"/>
          </p:nvPr>
        </p:nvSpPr>
        <p:spPr/>
        <p:txBody>
          <a:bodyPr/>
          <a:lstStyle/>
          <a:p>
            <a:pPr>
              <a:defRPr/>
            </a:pPr>
            <a:fld id="{046B33AD-A28C-49EE-A6FE-8A30B8A2E930}" type="slidenum">
              <a:rPr lang="en-GB" smtClean="0"/>
              <a:pPr>
                <a:defRPr/>
              </a:pPr>
              <a:t>15</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470687713"/>
              </p:ext>
            </p:extLst>
          </p:nvPr>
        </p:nvGraphicFramePr>
        <p:xfrm>
          <a:off x="457200" y="1600200"/>
          <a:ext cx="8286092" cy="3649346"/>
        </p:xfrm>
        <a:graphic>
          <a:graphicData uri="http://schemas.openxmlformats.org/drawingml/2006/table">
            <a:tbl>
              <a:tblPr firstRow="1" firstCol="1" lastRow="1" lastCol="1" bandRow="1" bandCol="1">
                <a:tableStyleId>{5C22544A-7EE6-4342-B048-85BDC9FD1C3A}</a:tableStyleId>
              </a:tblPr>
              <a:tblGrid>
                <a:gridCol w="687886"/>
                <a:gridCol w="1716139"/>
                <a:gridCol w="501971"/>
                <a:gridCol w="573476"/>
                <a:gridCol w="872371"/>
                <a:gridCol w="3934249"/>
              </a:tblGrid>
              <a:tr h="2259343">
                <a:tc>
                  <a:txBody>
                    <a:bodyPr/>
                    <a:lstStyle/>
                    <a:p>
                      <a:pPr>
                        <a:lnSpc>
                          <a:spcPct val="115000"/>
                        </a:lnSpc>
                        <a:spcAft>
                          <a:spcPts val="0"/>
                        </a:spcAft>
                      </a:pPr>
                      <a:r>
                        <a:rPr lang="en-US" sz="1400" dirty="0">
                          <a:solidFill>
                            <a:schemeClr val="tx1"/>
                          </a:solidFill>
                          <a:effectLst/>
                        </a:rPr>
                        <a:t>7.4</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GB" sz="1400">
                          <a:solidFill>
                            <a:schemeClr val="tx1"/>
                          </a:solidFill>
                          <a:effectLst/>
                        </a:rPr>
                        <a:t>Periodic and final reports to EACEA</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gn="ctr">
                        <a:lnSpc>
                          <a:spcPct val="115000"/>
                        </a:lnSpc>
                        <a:spcAft>
                          <a:spcPts val="0"/>
                        </a:spcAft>
                      </a:pPr>
                      <a:r>
                        <a:rPr lang="en-US" sz="1400">
                          <a:solidFill>
                            <a:schemeClr val="tx1"/>
                          </a:solidFill>
                          <a:effectLst/>
                        </a:rPr>
                        <a:t>Nov. 2020</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US" sz="1400">
                          <a:solidFill>
                            <a:schemeClr val="tx1"/>
                          </a:solidFill>
                          <a:effectLst/>
                        </a:rPr>
                        <a:t>Jan. 2022</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US" sz="1400" dirty="0" err="1">
                          <a:solidFill>
                            <a:schemeClr val="tx1"/>
                          </a:solidFill>
                          <a:effectLst/>
                        </a:rPr>
                        <a:t>UoM</a:t>
                      </a:r>
                      <a:endParaRPr lang="en-GB" sz="1400" dirty="0">
                        <a:solidFill>
                          <a:schemeClr val="tx1"/>
                        </a:solidFill>
                        <a:effectLst/>
                      </a:endParaRPr>
                    </a:p>
                    <a:p>
                      <a:pPr>
                        <a:lnSpc>
                          <a:spcPct val="115000"/>
                        </a:lnSpc>
                        <a:spcAft>
                          <a:spcPts val="0"/>
                        </a:spcAft>
                      </a:pPr>
                      <a:r>
                        <a:rPr lang="en-US" sz="1400" dirty="0">
                          <a:solidFill>
                            <a:schemeClr val="tx1"/>
                          </a:solidFill>
                          <a:effectLst/>
                        </a:rPr>
                        <a:t>(on behalf of all partners)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gn="just">
                        <a:lnSpc>
                          <a:spcPct val="115000"/>
                        </a:lnSpc>
                        <a:spcAft>
                          <a:spcPts val="0"/>
                        </a:spcAft>
                      </a:pPr>
                      <a:r>
                        <a:rPr lang="en-US" sz="1400" dirty="0">
                          <a:solidFill>
                            <a:schemeClr val="tx1"/>
                          </a:solidFill>
                          <a:effectLst/>
                        </a:rPr>
                        <a:t>The reports will be prepared according to </a:t>
                      </a:r>
                      <a:r>
                        <a:rPr lang="en-US" sz="1400" dirty="0" smtClean="0">
                          <a:solidFill>
                            <a:schemeClr val="tx1"/>
                          </a:solidFill>
                          <a:effectLst/>
                        </a:rPr>
                        <a:t>the provisions of the </a:t>
                      </a:r>
                      <a:r>
                        <a:rPr lang="en-US" sz="1400" dirty="0">
                          <a:solidFill>
                            <a:schemeClr val="tx1"/>
                          </a:solidFill>
                          <a:effectLst/>
                        </a:rPr>
                        <a:t>Grant Agreement. The partners will provide all necessary information and reports to the PC in order to compile adequate reports to be sent to EACEA. External evaluation report (to be developed under the activity 5.3) and Impact Analysis (to be developed under the activity 5.4) will contribute to preparation of the final technical report. External audit report (to be developed under the activity 7.5) will contribute to preparation and will be a part of the final financial report.</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r>
              <a:tr h="555835">
                <a:tc>
                  <a:txBody>
                    <a:bodyPr/>
                    <a:lstStyle/>
                    <a:p>
                      <a:pPr>
                        <a:lnSpc>
                          <a:spcPct val="115000"/>
                        </a:lnSpc>
                        <a:spcAft>
                          <a:spcPts val="0"/>
                        </a:spcAft>
                      </a:pPr>
                      <a:r>
                        <a:rPr lang="en-US" sz="1400">
                          <a:solidFill>
                            <a:schemeClr val="tx1"/>
                          </a:solidFill>
                          <a:effectLst/>
                        </a:rPr>
                        <a:t>7.5</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GB" sz="1400">
                          <a:solidFill>
                            <a:schemeClr val="tx1"/>
                          </a:solidFill>
                          <a:effectLst/>
                        </a:rPr>
                        <a:t>External financial control</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US" sz="1400">
                          <a:solidFill>
                            <a:schemeClr val="tx1"/>
                          </a:solidFill>
                          <a:effectLst/>
                        </a:rPr>
                        <a:t>Sept. 2021</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US" sz="1400">
                          <a:solidFill>
                            <a:schemeClr val="tx1"/>
                          </a:solidFill>
                          <a:effectLst/>
                        </a:rPr>
                        <a:t>Dec. 2021</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US" sz="1400" dirty="0">
                          <a:solidFill>
                            <a:schemeClr val="tx1"/>
                          </a:solidFill>
                          <a:effectLst/>
                        </a:rPr>
                        <a:t>All partners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gn="just">
                        <a:lnSpc>
                          <a:spcPct val="115000"/>
                        </a:lnSpc>
                        <a:spcAft>
                          <a:spcPts val="0"/>
                        </a:spcAft>
                      </a:pPr>
                      <a:r>
                        <a:rPr lang="en-US" sz="1400" dirty="0">
                          <a:solidFill>
                            <a:schemeClr val="tx1"/>
                          </a:solidFill>
                          <a:effectLst/>
                        </a:rPr>
                        <a:t>In accordance with the EACEA rules, the PC will engage an external auditor who will conduct a financial audit of the project.</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2163437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a:t>PMB online meeting</a:t>
            </a:r>
          </a:p>
          <a:p>
            <a:pPr>
              <a:defRPr/>
            </a:pPr>
            <a:r>
              <a:rPr lang="en-US" dirty="0"/>
              <a:t>February 25</a:t>
            </a:r>
            <a:r>
              <a:rPr lang="en-US" baseline="30000" dirty="0"/>
              <a:t>th</a:t>
            </a:r>
            <a:r>
              <a:rPr lang="en-US" dirty="0"/>
              <a:t> </a:t>
            </a:r>
            <a:r>
              <a:rPr lang="en-US" dirty="0" smtClean="0"/>
              <a:t>2021</a:t>
            </a:r>
            <a:endParaRPr lang="en-US" dirty="0"/>
          </a:p>
        </p:txBody>
      </p:sp>
      <p:sp>
        <p:nvSpPr>
          <p:cNvPr id="6" name="Slide Number Placeholder 5"/>
          <p:cNvSpPr>
            <a:spLocks noGrp="1"/>
          </p:cNvSpPr>
          <p:nvPr>
            <p:ph type="sldNum" sz="quarter" idx="12"/>
          </p:nvPr>
        </p:nvSpPr>
        <p:spPr/>
        <p:txBody>
          <a:bodyPr/>
          <a:lstStyle/>
          <a:p>
            <a:pPr>
              <a:defRPr/>
            </a:pPr>
            <a:fld id="{C2B8CE35-7787-4DF4-B306-D1A556FFC8E0}" type="slidenum">
              <a:rPr lang="en-GB"/>
              <a:pPr>
                <a:defRPr/>
              </a:pPr>
              <a:t>2</a:t>
            </a:fld>
            <a:endParaRPr lang="en-GB"/>
          </a:p>
        </p:txBody>
      </p:sp>
      <p:sp>
        <p:nvSpPr>
          <p:cNvPr id="8" name="Rectangle 7"/>
          <p:cNvSpPr/>
          <p:nvPr/>
        </p:nvSpPr>
        <p:spPr>
          <a:xfrm>
            <a:off x="395536" y="764704"/>
            <a:ext cx="8208912" cy="914400"/>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ln w="0"/>
                <a:solidFill>
                  <a:schemeClr val="tx1"/>
                </a:solidFill>
                <a:effectLst>
                  <a:outerShdw blurRad="38100" dist="19050" dir="2700000" algn="tl" rotWithShape="0">
                    <a:schemeClr val="dk1">
                      <a:alpha val="40000"/>
                    </a:schemeClr>
                  </a:outerShdw>
                </a:effectLst>
              </a:rPr>
              <a:t>WP2 - </a:t>
            </a:r>
            <a:r>
              <a:rPr lang="en-GB" b="1" i="1" dirty="0"/>
              <a:t>Capacity Building for Internationalization through staff training and </a:t>
            </a:r>
            <a:r>
              <a:rPr lang="en-GB" b="1" i="1" dirty="0" smtClean="0"/>
              <a:t>equipment upgrade</a:t>
            </a:r>
            <a:r>
              <a:rPr lang="en-GB" dirty="0" smtClean="0">
                <a:ln w="0"/>
                <a:solidFill>
                  <a:schemeClr val="tx1"/>
                </a:solidFill>
                <a:effectLst>
                  <a:outerShdw blurRad="38100" dist="19050" dir="2700000" algn="tl" rotWithShape="0">
                    <a:schemeClr val="dk1">
                      <a:alpha val="40000"/>
                    </a:schemeClr>
                  </a:outerShdw>
                </a:effectLst>
              </a:rPr>
              <a:t> </a:t>
            </a:r>
            <a:endParaRPr lang="en-GB"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78321313"/>
              </p:ext>
            </p:extLst>
          </p:nvPr>
        </p:nvGraphicFramePr>
        <p:xfrm>
          <a:off x="395536" y="2060849"/>
          <a:ext cx="8208912" cy="1728191"/>
        </p:xfrm>
        <a:graphic>
          <a:graphicData uri="http://schemas.openxmlformats.org/drawingml/2006/table">
            <a:tbl>
              <a:tblPr firstRow="1" firstCol="1" lastRow="1" lastCol="1" bandRow="1" bandCol="1">
                <a:tableStyleId>{5C22544A-7EE6-4342-B048-85BDC9FD1C3A}</a:tableStyleId>
              </a:tblPr>
              <a:tblGrid>
                <a:gridCol w="672098"/>
                <a:gridCol w="1858339"/>
                <a:gridCol w="484131"/>
                <a:gridCol w="567058"/>
                <a:gridCol w="882870"/>
                <a:gridCol w="3744416"/>
              </a:tblGrid>
              <a:tr h="1728191">
                <a:tc>
                  <a:txBody>
                    <a:bodyPr/>
                    <a:lstStyle/>
                    <a:p>
                      <a:pPr>
                        <a:lnSpc>
                          <a:spcPct val="107000"/>
                        </a:lnSpc>
                        <a:spcAft>
                          <a:spcPts val="800"/>
                        </a:spcAft>
                      </a:pPr>
                      <a:r>
                        <a:rPr lang="en-US" sz="1400" dirty="0">
                          <a:solidFill>
                            <a:schemeClr val="tx1"/>
                          </a:solidFill>
                          <a:effectLst/>
                        </a:rPr>
                        <a:t>2.2</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c>
                  <a:txBody>
                    <a:bodyPr/>
                    <a:lstStyle/>
                    <a:p>
                      <a:pPr>
                        <a:lnSpc>
                          <a:spcPct val="107000"/>
                        </a:lnSpc>
                        <a:spcAft>
                          <a:spcPts val="800"/>
                        </a:spcAft>
                      </a:pPr>
                      <a:r>
                        <a:rPr lang="en-GB" sz="1400" dirty="0" smtClean="0">
                          <a:solidFill>
                            <a:schemeClr val="tx1"/>
                          </a:solidFill>
                          <a:effectLst/>
                        </a:rPr>
                        <a:t>Development/redesign </a:t>
                      </a:r>
                      <a:r>
                        <a:rPr lang="en-GB" sz="1400" dirty="0">
                          <a:solidFill>
                            <a:schemeClr val="tx1"/>
                          </a:solidFill>
                          <a:effectLst/>
                        </a:rPr>
                        <a:t>of English web sites of Montenegrin HEIs</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c>
                  <a:txBody>
                    <a:bodyPr/>
                    <a:lstStyle/>
                    <a:p>
                      <a:pPr>
                        <a:lnSpc>
                          <a:spcPct val="107000"/>
                        </a:lnSpc>
                        <a:spcAft>
                          <a:spcPts val="800"/>
                        </a:spcAft>
                      </a:pPr>
                      <a:r>
                        <a:rPr lang="en-US" sz="1400">
                          <a:solidFill>
                            <a:schemeClr val="tx1"/>
                          </a:solidFill>
                          <a:effectLst/>
                        </a:rPr>
                        <a:t>–</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c>
                  <a:txBody>
                    <a:bodyPr/>
                    <a:lstStyle/>
                    <a:p>
                      <a:pPr>
                        <a:lnSpc>
                          <a:spcPct val="107000"/>
                        </a:lnSpc>
                        <a:spcAft>
                          <a:spcPts val="800"/>
                        </a:spcAft>
                      </a:pPr>
                      <a:r>
                        <a:rPr lang="en-US" sz="1400">
                          <a:solidFill>
                            <a:schemeClr val="tx1"/>
                          </a:solidFill>
                          <a:effectLst/>
                        </a:rPr>
                        <a:t>Feb. 2021</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c>
                  <a:txBody>
                    <a:bodyPr/>
                    <a:lstStyle/>
                    <a:p>
                      <a:pPr>
                        <a:lnSpc>
                          <a:spcPct val="107000"/>
                        </a:lnSpc>
                        <a:spcAft>
                          <a:spcPts val="800"/>
                        </a:spcAft>
                      </a:pPr>
                      <a:r>
                        <a:rPr lang="en-US" sz="1400" dirty="0" err="1">
                          <a:solidFill>
                            <a:schemeClr val="tx1"/>
                          </a:solidFill>
                          <a:effectLst/>
                        </a:rPr>
                        <a:t>UoM</a:t>
                      </a:r>
                      <a:r>
                        <a:rPr lang="en-US" sz="1400" dirty="0">
                          <a:solidFill>
                            <a:schemeClr val="tx1"/>
                          </a:solidFill>
                          <a:effectLst/>
                        </a:rPr>
                        <a:t>, </a:t>
                      </a:r>
                      <a:endParaRPr lang="en-GB" sz="1400" dirty="0">
                        <a:solidFill>
                          <a:schemeClr val="tx1"/>
                        </a:solidFill>
                        <a:effectLst/>
                      </a:endParaRPr>
                    </a:p>
                    <a:p>
                      <a:pPr>
                        <a:lnSpc>
                          <a:spcPct val="107000"/>
                        </a:lnSpc>
                        <a:spcAft>
                          <a:spcPts val="800"/>
                        </a:spcAft>
                      </a:pPr>
                      <a:r>
                        <a:rPr lang="en-US" sz="1400" dirty="0">
                          <a:solidFill>
                            <a:schemeClr val="tx1"/>
                          </a:solidFill>
                          <a:effectLst/>
                        </a:rPr>
                        <a:t>UNIM</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c>
                  <a:txBody>
                    <a:bodyPr/>
                    <a:lstStyle/>
                    <a:p>
                      <a:pPr>
                        <a:lnSpc>
                          <a:spcPct val="107000"/>
                        </a:lnSpc>
                        <a:spcAft>
                          <a:spcPts val="800"/>
                        </a:spcAft>
                      </a:pPr>
                      <a:r>
                        <a:rPr lang="en-US" sz="1400" dirty="0">
                          <a:solidFill>
                            <a:schemeClr val="tx1"/>
                          </a:solidFill>
                          <a:effectLst/>
                        </a:rPr>
                        <a:t>For the </a:t>
                      </a:r>
                      <a:r>
                        <a:rPr lang="en-US" sz="1400" dirty="0" err="1">
                          <a:solidFill>
                            <a:schemeClr val="tx1"/>
                          </a:solidFill>
                          <a:effectLst/>
                        </a:rPr>
                        <a:t>UoM</a:t>
                      </a:r>
                      <a:r>
                        <a:rPr lang="en-US" sz="1400" dirty="0">
                          <a:solidFill>
                            <a:schemeClr val="tx1"/>
                          </a:solidFill>
                          <a:effectLst/>
                        </a:rPr>
                        <a:t> the selected service provider will continue and complete the development of web site. For the </a:t>
                      </a:r>
                      <a:r>
                        <a:rPr lang="sl-SI" sz="1400" dirty="0">
                          <a:solidFill>
                            <a:schemeClr val="tx1"/>
                          </a:solidFill>
                          <a:effectLst/>
                        </a:rPr>
                        <a:t>University Mediterranean the </a:t>
                      </a:r>
                      <a:r>
                        <a:rPr lang="en-GB" sz="1400" dirty="0">
                          <a:solidFill>
                            <a:schemeClr val="tx1"/>
                          </a:solidFill>
                          <a:effectLst/>
                        </a:rPr>
                        <a:t>procurement of service provider</a:t>
                      </a:r>
                      <a:r>
                        <a:rPr lang="sl-SI" sz="1400" dirty="0">
                          <a:solidFill>
                            <a:schemeClr val="tx1"/>
                          </a:solidFill>
                          <a:effectLst/>
                        </a:rPr>
                        <a:t> will be finalised and then the new version of the web site developed.</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251950978"/>
              </p:ext>
            </p:extLst>
          </p:nvPr>
        </p:nvGraphicFramePr>
        <p:xfrm>
          <a:off x="395536" y="3724823"/>
          <a:ext cx="8208913" cy="2054543"/>
        </p:xfrm>
        <a:graphic>
          <a:graphicData uri="http://schemas.openxmlformats.org/drawingml/2006/table">
            <a:tbl>
              <a:tblPr firstRow="1" firstCol="1" lastRow="1" lastCol="1" bandRow="1" bandCol="1">
                <a:tableStyleId>{5C22544A-7EE6-4342-B048-85BDC9FD1C3A}</a:tableStyleId>
              </a:tblPr>
              <a:tblGrid>
                <a:gridCol w="657549"/>
                <a:gridCol w="1899585"/>
                <a:gridCol w="511427"/>
                <a:gridCol w="584488"/>
                <a:gridCol w="876732"/>
                <a:gridCol w="3679132"/>
              </a:tblGrid>
              <a:tr h="1720401">
                <a:tc>
                  <a:txBody>
                    <a:bodyPr/>
                    <a:lstStyle/>
                    <a:p>
                      <a:pPr>
                        <a:lnSpc>
                          <a:spcPct val="107000"/>
                        </a:lnSpc>
                        <a:spcAft>
                          <a:spcPts val="0"/>
                        </a:spcAft>
                      </a:pPr>
                      <a:r>
                        <a:rPr lang="en-US" sz="1400" dirty="0">
                          <a:solidFill>
                            <a:schemeClr val="tx1"/>
                          </a:solidFill>
                          <a:effectLst/>
                        </a:rPr>
                        <a:t>2.3</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GB" sz="1400" dirty="0">
                          <a:solidFill>
                            <a:schemeClr val="tx1"/>
                          </a:solidFill>
                          <a:effectLst/>
                        </a:rPr>
                        <a:t>Know-how transfer to teaching staff related to the internationalization</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en-US" sz="1400" dirty="0">
                          <a:solidFill>
                            <a:schemeClr val="tx1"/>
                          </a:solidFill>
                          <a:effectLst/>
                        </a:rPr>
                        <a:t>–</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US" sz="1400" dirty="0">
                          <a:solidFill>
                            <a:schemeClr val="tx1"/>
                          </a:solidFill>
                          <a:effectLst/>
                        </a:rPr>
                        <a:t>Feb. 2021</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US" sz="1400" dirty="0" err="1">
                          <a:solidFill>
                            <a:schemeClr val="tx1"/>
                          </a:solidFill>
                          <a:effectLst/>
                        </a:rPr>
                        <a:t>UoM</a:t>
                      </a:r>
                      <a:r>
                        <a:rPr lang="en-US" sz="1400" dirty="0">
                          <a:solidFill>
                            <a:schemeClr val="tx1"/>
                          </a:solidFill>
                          <a:effectLst/>
                        </a:rPr>
                        <a:t>, UDG, UNIM</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just">
                        <a:lnSpc>
                          <a:spcPct val="107000"/>
                        </a:lnSpc>
                        <a:spcAft>
                          <a:spcPts val="0"/>
                        </a:spcAft>
                      </a:pPr>
                      <a:r>
                        <a:rPr lang="en-GB" sz="1400" u="sng" dirty="0">
                          <a:solidFill>
                            <a:schemeClr val="tx1"/>
                          </a:solidFill>
                          <a:effectLst/>
                        </a:rPr>
                        <a:t>A2.3.3</a:t>
                      </a:r>
                      <a:r>
                        <a:rPr lang="en-GB" sz="1400" dirty="0">
                          <a:solidFill>
                            <a:schemeClr val="tx1"/>
                          </a:solidFill>
                          <a:effectLst/>
                        </a:rPr>
                        <a:t> – Know-how transfer related to improving English skills of teaching staff for delivering courses in English.</a:t>
                      </a:r>
                    </a:p>
                    <a:p>
                      <a:pPr>
                        <a:lnSpc>
                          <a:spcPct val="107000"/>
                        </a:lnSpc>
                        <a:spcAft>
                          <a:spcPts val="0"/>
                        </a:spcAft>
                      </a:pPr>
                      <a:r>
                        <a:rPr lang="en-US" sz="1400" dirty="0">
                          <a:solidFill>
                            <a:schemeClr val="tx1"/>
                          </a:solidFill>
                          <a:effectLst/>
                        </a:rPr>
                        <a:t> </a:t>
                      </a:r>
                      <a:endParaRPr lang="en-GB" sz="1400" dirty="0">
                        <a:solidFill>
                          <a:schemeClr val="tx1"/>
                        </a:solidFill>
                        <a:effectLst/>
                      </a:endParaRPr>
                    </a:p>
                    <a:p>
                      <a:pPr>
                        <a:lnSpc>
                          <a:spcPct val="107000"/>
                        </a:lnSpc>
                        <a:spcAft>
                          <a:spcPts val="0"/>
                        </a:spcAft>
                      </a:pPr>
                      <a:r>
                        <a:rPr lang="en-US" sz="1400" dirty="0">
                          <a:solidFill>
                            <a:schemeClr val="tx1"/>
                          </a:solidFill>
                          <a:effectLst/>
                        </a:rPr>
                        <a:t>For the staff of </a:t>
                      </a:r>
                      <a:r>
                        <a:rPr lang="en-US" sz="1400" dirty="0" err="1">
                          <a:solidFill>
                            <a:schemeClr val="tx1"/>
                          </a:solidFill>
                          <a:effectLst/>
                        </a:rPr>
                        <a:t>UoM</a:t>
                      </a:r>
                      <a:r>
                        <a:rPr lang="en-US" sz="1400" dirty="0">
                          <a:solidFill>
                            <a:schemeClr val="tx1"/>
                          </a:solidFill>
                          <a:effectLst/>
                        </a:rPr>
                        <a:t> the remaining part of the English language training (course) has to be conducted, while for the staff of two other Montenegrin universities the trainings are supposed to start in January 2021.</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a:t>PMB online </a:t>
            </a:r>
            <a:r>
              <a:rPr lang="en-US" dirty="0" smtClean="0"/>
              <a:t>meeting</a:t>
            </a:r>
          </a:p>
          <a:p>
            <a:pPr>
              <a:defRPr/>
            </a:pPr>
            <a:r>
              <a:rPr lang="en-US" dirty="0"/>
              <a:t>February 25</a:t>
            </a:r>
            <a:r>
              <a:rPr lang="en-US" baseline="30000" dirty="0"/>
              <a:t>th</a:t>
            </a:r>
            <a:r>
              <a:rPr lang="en-US" dirty="0"/>
              <a:t> 2021</a:t>
            </a:r>
          </a:p>
          <a:p>
            <a:pPr>
              <a:defRPr/>
            </a:pPr>
            <a:endParaRPr lang="en-US" dirty="0"/>
          </a:p>
        </p:txBody>
      </p:sp>
      <p:sp>
        <p:nvSpPr>
          <p:cNvPr id="3" name="Slide Number Placeholder 2"/>
          <p:cNvSpPr>
            <a:spLocks noGrp="1"/>
          </p:cNvSpPr>
          <p:nvPr>
            <p:ph type="sldNum" sz="quarter" idx="12"/>
          </p:nvPr>
        </p:nvSpPr>
        <p:spPr/>
        <p:txBody>
          <a:bodyPr/>
          <a:lstStyle/>
          <a:p>
            <a:pPr>
              <a:defRPr/>
            </a:pPr>
            <a:fld id="{046B33AD-A28C-49EE-A6FE-8A30B8A2E930}" type="slidenum">
              <a:rPr lang="en-GB" smtClean="0"/>
              <a:pPr>
                <a:defRPr/>
              </a:pPr>
              <a:t>3</a:t>
            </a:fld>
            <a:endParaRPr lang="en-GB" dirty="0"/>
          </a:p>
        </p:txBody>
      </p:sp>
      <p:sp>
        <p:nvSpPr>
          <p:cNvPr id="5" name="Rectangle 4"/>
          <p:cNvSpPr/>
          <p:nvPr/>
        </p:nvSpPr>
        <p:spPr>
          <a:xfrm>
            <a:off x="785772" y="785510"/>
            <a:ext cx="7818676" cy="711763"/>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b="1" dirty="0" smtClean="0">
                <a:ln w="0"/>
                <a:solidFill>
                  <a:schemeClr val="tx1"/>
                </a:solidFill>
                <a:effectLst>
                  <a:outerShdw blurRad="38100" dist="19050" dir="2700000" algn="tl" rotWithShape="0">
                    <a:schemeClr val="dk1">
                      <a:alpha val="40000"/>
                    </a:schemeClr>
                  </a:outerShdw>
                </a:effectLst>
              </a:rPr>
              <a:t>WP 3 - </a:t>
            </a:r>
            <a:r>
              <a:rPr lang="en-GB" b="1" i="1" dirty="0"/>
              <a:t>Development of Tools for Enhanced Internationalization</a:t>
            </a:r>
            <a:r>
              <a:rPr lang="en-GB" dirty="0" smtClean="0">
                <a:ln w="0"/>
                <a:solidFill>
                  <a:schemeClr val="tx1"/>
                </a:solidFill>
                <a:effectLst>
                  <a:outerShdw blurRad="38100" dist="19050" dir="2700000" algn="tl" rotWithShape="0">
                    <a:schemeClr val="dk1">
                      <a:alpha val="40000"/>
                    </a:schemeClr>
                  </a:outerShdw>
                </a:effectLst>
              </a:rPr>
              <a:t> </a:t>
            </a:r>
            <a:endParaRPr lang="en-GB" dirty="0">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274735450"/>
              </p:ext>
            </p:extLst>
          </p:nvPr>
        </p:nvGraphicFramePr>
        <p:xfrm>
          <a:off x="785772" y="1772816"/>
          <a:ext cx="7818676" cy="4032449"/>
        </p:xfrm>
        <a:graphic>
          <a:graphicData uri="http://schemas.openxmlformats.org/drawingml/2006/table">
            <a:tbl>
              <a:tblPr firstRow="1" firstCol="1" lastRow="1" lastCol="1" bandRow="1" bandCol="1">
                <a:tableStyleId>{5C22544A-7EE6-4342-B048-85BDC9FD1C3A}</a:tableStyleId>
              </a:tblPr>
              <a:tblGrid>
                <a:gridCol w="648098"/>
                <a:gridCol w="1599498"/>
                <a:gridCol w="571896"/>
                <a:gridCol w="572650"/>
                <a:gridCol w="814084"/>
                <a:gridCol w="3612450"/>
              </a:tblGrid>
              <a:tr h="1897452">
                <a:tc>
                  <a:txBody>
                    <a:bodyPr/>
                    <a:lstStyle/>
                    <a:p>
                      <a:pPr>
                        <a:lnSpc>
                          <a:spcPct val="107000"/>
                        </a:lnSpc>
                        <a:spcAft>
                          <a:spcPts val="800"/>
                        </a:spcAft>
                        <a:tabLst>
                          <a:tab pos="1430020" algn="l"/>
                        </a:tabLst>
                      </a:pPr>
                      <a:r>
                        <a:rPr lang="en-US" sz="1400" dirty="0">
                          <a:solidFill>
                            <a:schemeClr val="tx1"/>
                          </a:solidFill>
                          <a:effectLst/>
                        </a:rPr>
                        <a:t>3.1</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c>
                  <a:txBody>
                    <a:bodyPr/>
                    <a:lstStyle/>
                    <a:p>
                      <a:pPr>
                        <a:lnSpc>
                          <a:spcPct val="107000"/>
                        </a:lnSpc>
                        <a:spcAft>
                          <a:spcPts val="800"/>
                        </a:spcAft>
                        <a:tabLst>
                          <a:tab pos="1430020" algn="l"/>
                        </a:tabLst>
                      </a:pPr>
                      <a:r>
                        <a:rPr lang="en-GB" sz="1400" dirty="0">
                          <a:solidFill>
                            <a:schemeClr val="tx1"/>
                          </a:solidFill>
                          <a:effectLst/>
                        </a:rPr>
                        <a:t>Development of internationalization strategies and action plans</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c>
                  <a:txBody>
                    <a:bodyPr/>
                    <a:lstStyle/>
                    <a:p>
                      <a:pPr>
                        <a:lnSpc>
                          <a:spcPct val="107000"/>
                        </a:lnSpc>
                        <a:spcAft>
                          <a:spcPts val="800"/>
                        </a:spcAft>
                        <a:tabLst>
                          <a:tab pos="1430020" algn="l"/>
                        </a:tabLst>
                      </a:pPr>
                      <a:r>
                        <a:rPr lang="en-US" sz="1400">
                          <a:solidFill>
                            <a:schemeClr val="tx1"/>
                          </a:solidFill>
                          <a:effectLst/>
                        </a:rPr>
                        <a:t>–</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c>
                  <a:txBody>
                    <a:bodyPr/>
                    <a:lstStyle/>
                    <a:p>
                      <a:pPr>
                        <a:lnSpc>
                          <a:spcPct val="107000"/>
                        </a:lnSpc>
                        <a:spcAft>
                          <a:spcPts val="800"/>
                        </a:spcAft>
                        <a:tabLst>
                          <a:tab pos="1430020" algn="l"/>
                        </a:tabLst>
                      </a:pPr>
                      <a:r>
                        <a:rPr lang="en-US" sz="1400">
                          <a:solidFill>
                            <a:schemeClr val="tx1"/>
                          </a:solidFill>
                          <a:effectLst/>
                        </a:rPr>
                        <a:t>Feb. 2021</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c>
                  <a:txBody>
                    <a:bodyPr/>
                    <a:lstStyle/>
                    <a:p>
                      <a:pPr>
                        <a:lnSpc>
                          <a:spcPct val="107000"/>
                        </a:lnSpc>
                        <a:spcAft>
                          <a:spcPts val="800"/>
                        </a:spcAft>
                        <a:tabLst>
                          <a:tab pos="1430020" algn="l"/>
                        </a:tabLst>
                      </a:pPr>
                      <a:r>
                        <a:rPr lang="en-US" sz="1400" dirty="0" err="1">
                          <a:solidFill>
                            <a:schemeClr val="tx1"/>
                          </a:solidFill>
                          <a:effectLst/>
                        </a:rPr>
                        <a:t>UoM</a:t>
                      </a:r>
                      <a:r>
                        <a:rPr lang="en-US" sz="1400" dirty="0">
                          <a:solidFill>
                            <a:schemeClr val="tx1"/>
                          </a:solidFill>
                          <a:effectLst/>
                        </a:rPr>
                        <a:t>, UDG, UNIM, UL</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c>
                  <a:txBody>
                    <a:bodyPr/>
                    <a:lstStyle/>
                    <a:p>
                      <a:pPr>
                        <a:lnSpc>
                          <a:spcPct val="107000"/>
                        </a:lnSpc>
                        <a:spcAft>
                          <a:spcPts val="800"/>
                        </a:spcAft>
                        <a:tabLst>
                          <a:tab pos="1430020" algn="l"/>
                        </a:tabLst>
                      </a:pPr>
                      <a:r>
                        <a:rPr lang="en-GB" sz="1400" dirty="0">
                          <a:solidFill>
                            <a:schemeClr val="tx1"/>
                          </a:solidFill>
                          <a:effectLst/>
                        </a:rPr>
                        <a:t>Following the discussion at the PMB meeting on 13</a:t>
                      </a:r>
                      <a:r>
                        <a:rPr lang="en-GB" sz="1400" baseline="30000" dirty="0">
                          <a:solidFill>
                            <a:schemeClr val="tx1"/>
                          </a:solidFill>
                          <a:effectLst/>
                        </a:rPr>
                        <a:t>th</a:t>
                      </a:r>
                      <a:r>
                        <a:rPr lang="en-GB" sz="1400" dirty="0">
                          <a:solidFill>
                            <a:schemeClr val="tx1"/>
                          </a:solidFill>
                          <a:effectLst/>
                        </a:rPr>
                        <a:t> of November 2020 and with additional assistance of the University of Ljubljana, each Montenegrin HEI will prepare a final version of its 5-year internationalization strategy with an action plan.</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r>
              <a:tr h="2134997">
                <a:tc>
                  <a:txBody>
                    <a:bodyPr/>
                    <a:lstStyle/>
                    <a:p>
                      <a:pPr>
                        <a:lnSpc>
                          <a:spcPct val="107000"/>
                        </a:lnSpc>
                        <a:spcAft>
                          <a:spcPts val="800"/>
                        </a:spcAft>
                        <a:tabLst>
                          <a:tab pos="1430020" algn="l"/>
                        </a:tabLst>
                      </a:pPr>
                      <a:r>
                        <a:rPr lang="en-US" sz="1400" dirty="0">
                          <a:solidFill>
                            <a:schemeClr val="tx1"/>
                          </a:solidFill>
                          <a:effectLst/>
                        </a:rPr>
                        <a:t>3.2</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c>
                  <a:txBody>
                    <a:bodyPr/>
                    <a:lstStyle/>
                    <a:p>
                      <a:pPr>
                        <a:lnSpc>
                          <a:spcPct val="107000"/>
                        </a:lnSpc>
                        <a:spcAft>
                          <a:spcPts val="800"/>
                        </a:spcAft>
                        <a:tabLst>
                          <a:tab pos="1430020" algn="l"/>
                        </a:tabLst>
                      </a:pPr>
                      <a:r>
                        <a:rPr lang="en-GB" sz="1400" dirty="0">
                          <a:solidFill>
                            <a:schemeClr val="tx1"/>
                          </a:solidFill>
                          <a:effectLst/>
                        </a:rPr>
                        <a:t>Development of supporting documentation to internationalization</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c>
                  <a:txBody>
                    <a:bodyPr/>
                    <a:lstStyle/>
                    <a:p>
                      <a:pPr>
                        <a:lnSpc>
                          <a:spcPct val="107000"/>
                        </a:lnSpc>
                        <a:spcAft>
                          <a:spcPts val="800"/>
                        </a:spcAft>
                        <a:tabLst>
                          <a:tab pos="1430020" algn="l"/>
                        </a:tabLst>
                      </a:pPr>
                      <a:r>
                        <a:rPr lang="en-US" sz="1400" dirty="0">
                          <a:solidFill>
                            <a:schemeClr val="tx1"/>
                          </a:solidFill>
                          <a:effectLst/>
                        </a:rPr>
                        <a:t>–</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c>
                  <a:txBody>
                    <a:bodyPr/>
                    <a:lstStyle/>
                    <a:p>
                      <a:pPr>
                        <a:lnSpc>
                          <a:spcPct val="107000"/>
                        </a:lnSpc>
                        <a:spcAft>
                          <a:spcPts val="800"/>
                        </a:spcAft>
                        <a:tabLst>
                          <a:tab pos="1430020" algn="l"/>
                        </a:tabLst>
                      </a:pPr>
                      <a:r>
                        <a:rPr lang="en-US" sz="1400" dirty="0">
                          <a:solidFill>
                            <a:schemeClr val="tx1"/>
                          </a:solidFill>
                          <a:effectLst/>
                        </a:rPr>
                        <a:t>Feb. 2021</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c>
                  <a:txBody>
                    <a:bodyPr/>
                    <a:lstStyle/>
                    <a:p>
                      <a:pPr>
                        <a:lnSpc>
                          <a:spcPct val="107000"/>
                        </a:lnSpc>
                        <a:spcAft>
                          <a:spcPts val="800"/>
                        </a:spcAft>
                        <a:tabLst>
                          <a:tab pos="1430020" algn="l"/>
                        </a:tabLst>
                      </a:pPr>
                      <a:r>
                        <a:rPr lang="en-US" sz="1400" dirty="0" err="1">
                          <a:solidFill>
                            <a:schemeClr val="tx1"/>
                          </a:solidFill>
                          <a:effectLst/>
                        </a:rPr>
                        <a:t>UoM</a:t>
                      </a:r>
                      <a:r>
                        <a:rPr lang="en-US" sz="1400" dirty="0">
                          <a:solidFill>
                            <a:schemeClr val="tx1"/>
                          </a:solidFill>
                          <a:effectLst/>
                        </a:rPr>
                        <a:t>, UDG, UNIM</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c>
                  <a:txBody>
                    <a:bodyPr/>
                    <a:lstStyle/>
                    <a:p>
                      <a:pPr>
                        <a:lnSpc>
                          <a:spcPct val="107000"/>
                        </a:lnSpc>
                        <a:spcAft>
                          <a:spcPts val="800"/>
                        </a:spcAft>
                        <a:tabLst>
                          <a:tab pos="1430020" algn="l"/>
                        </a:tabLst>
                      </a:pPr>
                      <a:r>
                        <a:rPr lang="en-GB" sz="1400" dirty="0" err="1">
                          <a:solidFill>
                            <a:schemeClr val="tx1"/>
                          </a:solidFill>
                          <a:effectLst/>
                        </a:rPr>
                        <a:t>UoM</a:t>
                      </a:r>
                      <a:r>
                        <a:rPr lang="en-GB" sz="1400" dirty="0">
                          <a:solidFill>
                            <a:schemeClr val="tx1"/>
                          </a:solidFill>
                          <a:effectLst/>
                        </a:rPr>
                        <a:t> </a:t>
                      </a:r>
                      <a:r>
                        <a:rPr lang="en-GB" sz="1400" dirty="0" err="1">
                          <a:solidFill>
                            <a:schemeClr val="tx1"/>
                          </a:solidFill>
                          <a:effectLst/>
                        </a:rPr>
                        <a:t>wil</a:t>
                      </a:r>
                      <a:r>
                        <a:rPr lang="en-GB" sz="1400" dirty="0">
                          <a:solidFill>
                            <a:schemeClr val="tx1"/>
                          </a:solidFill>
                          <a:effectLst/>
                        </a:rPr>
                        <a:t> prepare supporting documents related to projects, bilateral agreements and degree seeking students, and will finalise the draft version of supporting documents related to mobility.</a:t>
                      </a:r>
                    </a:p>
                    <a:p>
                      <a:pPr>
                        <a:lnSpc>
                          <a:spcPct val="107000"/>
                        </a:lnSpc>
                        <a:spcAft>
                          <a:spcPts val="800"/>
                        </a:spcAft>
                        <a:tabLst>
                          <a:tab pos="1430020" algn="l"/>
                        </a:tabLst>
                      </a:pPr>
                      <a:r>
                        <a:rPr lang="en-GB" sz="1400" dirty="0">
                          <a:solidFill>
                            <a:schemeClr val="tx1"/>
                          </a:solidFill>
                          <a:effectLst/>
                        </a:rPr>
                        <a:t> </a:t>
                      </a:r>
                    </a:p>
                    <a:p>
                      <a:pPr>
                        <a:lnSpc>
                          <a:spcPct val="107000"/>
                        </a:lnSpc>
                        <a:spcAft>
                          <a:spcPts val="800"/>
                        </a:spcAft>
                        <a:tabLst>
                          <a:tab pos="1430020" algn="l"/>
                        </a:tabLst>
                      </a:pPr>
                      <a:r>
                        <a:rPr lang="en-GB" sz="1400" dirty="0">
                          <a:solidFill>
                            <a:schemeClr val="tx1"/>
                          </a:solidFill>
                          <a:effectLst/>
                        </a:rPr>
                        <a:t>UDG and UNIM will finalise their</a:t>
                      </a:r>
                      <a:r>
                        <a:rPr lang="en-US" sz="1400" dirty="0">
                          <a:solidFill>
                            <a:schemeClr val="tx1"/>
                          </a:solidFill>
                          <a:effectLst/>
                        </a:rPr>
                        <a:t> supporting documentation.</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r>
            </a:tbl>
          </a:graphicData>
        </a:graphic>
      </p:graphicFrame>
    </p:spTree>
    <p:extLst>
      <p:ext uri="{BB962C8B-B14F-4D97-AF65-F5344CB8AC3E}">
        <p14:creationId xmlns:p14="http://schemas.microsoft.com/office/powerpoint/2010/main" val="647691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a:t>PMB online </a:t>
            </a:r>
            <a:r>
              <a:rPr lang="en-US" dirty="0" smtClean="0"/>
              <a:t>meeting</a:t>
            </a:r>
          </a:p>
          <a:p>
            <a:pPr>
              <a:defRPr/>
            </a:pPr>
            <a:r>
              <a:rPr lang="en-US" dirty="0"/>
              <a:t>February 25</a:t>
            </a:r>
            <a:r>
              <a:rPr lang="en-US" baseline="30000" dirty="0"/>
              <a:t>th</a:t>
            </a:r>
            <a:r>
              <a:rPr lang="en-US" dirty="0"/>
              <a:t> 2021</a:t>
            </a:r>
          </a:p>
          <a:p>
            <a:pPr>
              <a:defRPr/>
            </a:pPr>
            <a:endParaRPr lang="en-US" dirty="0"/>
          </a:p>
        </p:txBody>
      </p:sp>
      <p:sp>
        <p:nvSpPr>
          <p:cNvPr id="3" name="Slide Number Placeholder 2"/>
          <p:cNvSpPr>
            <a:spLocks noGrp="1"/>
          </p:cNvSpPr>
          <p:nvPr>
            <p:ph type="sldNum" sz="quarter" idx="12"/>
          </p:nvPr>
        </p:nvSpPr>
        <p:spPr/>
        <p:txBody>
          <a:bodyPr/>
          <a:lstStyle/>
          <a:p>
            <a:pPr>
              <a:defRPr/>
            </a:pPr>
            <a:fld id="{046B33AD-A28C-49EE-A6FE-8A30B8A2E930}" type="slidenum">
              <a:rPr lang="en-GB" smtClean="0"/>
              <a:pPr>
                <a:defRPr/>
              </a:pPr>
              <a:t>4</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209947807"/>
              </p:ext>
            </p:extLst>
          </p:nvPr>
        </p:nvGraphicFramePr>
        <p:xfrm>
          <a:off x="657860" y="1340769"/>
          <a:ext cx="7828280" cy="3771014"/>
        </p:xfrm>
        <a:graphic>
          <a:graphicData uri="http://schemas.openxmlformats.org/drawingml/2006/table">
            <a:tbl>
              <a:tblPr firstRow="1" firstCol="1" lastRow="1" lastCol="1" bandRow="1" bandCol="1">
                <a:tableStyleId>{5C22544A-7EE6-4342-B048-85BDC9FD1C3A}</a:tableStyleId>
              </a:tblPr>
              <a:tblGrid>
                <a:gridCol w="611505"/>
                <a:gridCol w="1516380"/>
                <a:gridCol w="535305"/>
                <a:gridCol w="535305"/>
                <a:gridCol w="767080"/>
                <a:gridCol w="3862705"/>
              </a:tblGrid>
              <a:tr h="3771014">
                <a:tc>
                  <a:txBody>
                    <a:bodyPr/>
                    <a:lstStyle/>
                    <a:p>
                      <a:pPr>
                        <a:lnSpc>
                          <a:spcPct val="115000"/>
                        </a:lnSpc>
                        <a:spcAft>
                          <a:spcPts val="0"/>
                        </a:spcAft>
                      </a:pPr>
                      <a:r>
                        <a:rPr lang="en-US" sz="1400" dirty="0">
                          <a:solidFill>
                            <a:schemeClr val="tx1"/>
                          </a:solidFill>
                          <a:effectLst/>
                        </a:rPr>
                        <a:t>3.3</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15000"/>
                        </a:lnSpc>
                        <a:spcAft>
                          <a:spcPts val="0"/>
                        </a:spcAft>
                      </a:pPr>
                      <a:r>
                        <a:rPr lang="en-GB" sz="1400" dirty="0">
                          <a:solidFill>
                            <a:schemeClr val="tx1"/>
                          </a:solidFill>
                          <a:effectLst/>
                        </a:rPr>
                        <a:t>Design of catalogues for courses offered in English</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15000"/>
                        </a:lnSpc>
                        <a:spcAft>
                          <a:spcPts val="0"/>
                        </a:spcAft>
                      </a:pPr>
                      <a:r>
                        <a:rPr lang="en-US" sz="1400" dirty="0">
                          <a:solidFill>
                            <a:schemeClr val="tx1"/>
                          </a:solidFill>
                          <a:effectLst/>
                        </a:rPr>
                        <a:t>Feb. 2021</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15000"/>
                        </a:lnSpc>
                        <a:spcAft>
                          <a:spcPts val="0"/>
                        </a:spcAft>
                      </a:pPr>
                      <a:r>
                        <a:rPr lang="en-US" sz="1400" dirty="0">
                          <a:solidFill>
                            <a:schemeClr val="tx1"/>
                          </a:solidFill>
                          <a:effectLst/>
                        </a:rPr>
                        <a:t>March 2021</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15000"/>
                        </a:lnSpc>
                        <a:spcAft>
                          <a:spcPts val="0"/>
                        </a:spcAft>
                      </a:pPr>
                      <a:r>
                        <a:rPr lang="en-US" sz="1400" dirty="0" err="1">
                          <a:solidFill>
                            <a:schemeClr val="tx1"/>
                          </a:solidFill>
                          <a:effectLst/>
                        </a:rPr>
                        <a:t>UoM</a:t>
                      </a:r>
                      <a:r>
                        <a:rPr lang="en-US" sz="1400" dirty="0">
                          <a:solidFill>
                            <a:schemeClr val="tx1"/>
                          </a:solidFill>
                          <a:effectLst/>
                        </a:rPr>
                        <a:t>, UDG, UNIM</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15000"/>
                        </a:lnSpc>
                        <a:spcAft>
                          <a:spcPts val="0"/>
                        </a:spcAft>
                      </a:pPr>
                      <a:r>
                        <a:rPr lang="en-GB" sz="1400" dirty="0">
                          <a:solidFill>
                            <a:schemeClr val="tx1"/>
                          </a:solidFill>
                          <a:effectLst/>
                        </a:rPr>
                        <a:t>In order to support internationalization through incoming student mobility, each Montenegrin HEI will offer courses in English language at BSc/BA and MSc/MA levels starting from academic year 2021/22 (activity 4.3) and for that purpose will prepare course catalogues, which will contain a description of the course topics that will be covered, assignments and assessments students will be responsible for, as well as a list of learning outcomes.</a:t>
                      </a:r>
                    </a:p>
                    <a:p>
                      <a:pPr>
                        <a:lnSpc>
                          <a:spcPct val="115000"/>
                        </a:lnSpc>
                        <a:spcAft>
                          <a:spcPts val="0"/>
                        </a:spcAft>
                      </a:pPr>
                      <a:r>
                        <a:rPr lang="en-GB" sz="1400" dirty="0">
                          <a:solidFill>
                            <a:schemeClr val="tx1"/>
                          </a:solidFill>
                          <a:effectLst/>
                        </a:rPr>
                        <a:t> </a:t>
                      </a:r>
                    </a:p>
                    <a:p>
                      <a:pPr>
                        <a:lnSpc>
                          <a:spcPct val="115000"/>
                        </a:lnSpc>
                        <a:spcAft>
                          <a:spcPts val="0"/>
                        </a:spcAft>
                      </a:pPr>
                      <a:r>
                        <a:rPr lang="en-GB" sz="1400" dirty="0">
                          <a:solidFill>
                            <a:schemeClr val="tx1"/>
                          </a:solidFill>
                          <a:effectLst/>
                        </a:rPr>
                        <a:t>The preparation of catalogues will follow the completion of training for improving English skills of teaching staff for delivering courses in English (</a:t>
                      </a:r>
                      <a:r>
                        <a:rPr lang="en-US" sz="1400" dirty="0">
                          <a:solidFill>
                            <a:schemeClr val="tx1"/>
                          </a:solidFill>
                          <a:effectLst/>
                        </a:rPr>
                        <a:t>activity 2.3.3).</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2192176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a:t>PMB online meeting</a:t>
            </a:r>
          </a:p>
          <a:p>
            <a:pPr>
              <a:defRPr/>
            </a:pPr>
            <a:r>
              <a:rPr lang="en-US" dirty="0"/>
              <a:t>February 25</a:t>
            </a:r>
            <a:r>
              <a:rPr lang="en-US" baseline="30000" dirty="0"/>
              <a:t>th</a:t>
            </a:r>
            <a:r>
              <a:rPr lang="en-US" dirty="0"/>
              <a:t> 2021</a:t>
            </a:r>
            <a:endParaRPr lang="en-US" dirty="0"/>
          </a:p>
        </p:txBody>
      </p:sp>
      <p:sp>
        <p:nvSpPr>
          <p:cNvPr id="3" name="Slide Number Placeholder 2"/>
          <p:cNvSpPr>
            <a:spLocks noGrp="1"/>
          </p:cNvSpPr>
          <p:nvPr>
            <p:ph type="sldNum" sz="quarter" idx="12"/>
          </p:nvPr>
        </p:nvSpPr>
        <p:spPr/>
        <p:txBody>
          <a:bodyPr/>
          <a:lstStyle/>
          <a:p>
            <a:pPr>
              <a:defRPr/>
            </a:pPr>
            <a:fld id="{046B33AD-A28C-49EE-A6FE-8A30B8A2E930}" type="slidenum">
              <a:rPr lang="en-GB" smtClean="0"/>
              <a:pPr>
                <a:defRPr/>
              </a:pPr>
              <a:t>5</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419806611"/>
              </p:ext>
            </p:extLst>
          </p:nvPr>
        </p:nvGraphicFramePr>
        <p:xfrm>
          <a:off x="755576" y="1124744"/>
          <a:ext cx="7632849" cy="4046126"/>
        </p:xfrm>
        <a:graphic>
          <a:graphicData uri="http://schemas.openxmlformats.org/drawingml/2006/table">
            <a:tbl>
              <a:tblPr firstRow="1" firstCol="1" lastRow="1" lastCol="1" bandRow="1" bandCol="1">
                <a:tableStyleId>{5C22544A-7EE6-4342-B048-85BDC9FD1C3A}</a:tableStyleId>
              </a:tblPr>
              <a:tblGrid>
                <a:gridCol w="608108"/>
                <a:gridCol w="1515553"/>
                <a:gridCol w="617544"/>
                <a:gridCol w="617544"/>
                <a:gridCol w="765924"/>
                <a:gridCol w="3508176"/>
              </a:tblGrid>
              <a:tr h="1900817">
                <a:tc>
                  <a:txBody>
                    <a:bodyPr/>
                    <a:lstStyle/>
                    <a:p>
                      <a:pPr>
                        <a:lnSpc>
                          <a:spcPct val="107000"/>
                        </a:lnSpc>
                        <a:spcAft>
                          <a:spcPts val="800"/>
                        </a:spcAft>
                        <a:tabLst>
                          <a:tab pos="1430020" algn="l"/>
                        </a:tabLst>
                      </a:pPr>
                      <a:r>
                        <a:rPr lang="en-US" sz="1400" dirty="0">
                          <a:solidFill>
                            <a:schemeClr val="tx1"/>
                          </a:solidFill>
                          <a:effectLst/>
                        </a:rPr>
                        <a:t>3.4</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14" marR="34914" marT="8057" marB="0">
                    <a:solidFill>
                      <a:schemeClr val="tx2">
                        <a:lumMod val="20000"/>
                        <a:lumOff val="80000"/>
                      </a:schemeClr>
                    </a:solidFill>
                  </a:tcPr>
                </a:tc>
                <a:tc>
                  <a:txBody>
                    <a:bodyPr/>
                    <a:lstStyle/>
                    <a:p>
                      <a:pPr>
                        <a:lnSpc>
                          <a:spcPct val="107000"/>
                        </a:lnSpc>
                        <a:spcAft>
                          <a:spcPts val="800"/>
                        </a:spcAft>
                        <a:tabLst>
                          <a:tab pos="1430020" algn="l"/>
                        </a:tabLst>
                      </a:pPr>
                      <a:r>
                        <a:rPr lang="en-GB" sz="1400">
                          <a:solidFill>
                            <a:schemeClr val="tx1"/>
                          </a:solidFill>
                          <a:effectLst/>
                        </a:rPr>
                        <a:t>Development of pilot summer school in English with curricula</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14" marR="34914" marT="8057" marB="0">
                    <a:solidFill>
                      <a:schemeClr val="tx2">
                        <a:lumMod val="20000"/>
                        <a:lumOff val="80000"/>
                      </a:schemeClr>
                    </a:solidFill>
                  </a:tcPr>
                </a:tc>
                <a:tc>
                  <a:txBody>
                    <a:bodyPr/>
                    <a:lstStyle/>
                    <a:p>
                      <a:pPr>
                        <a:lnSpc>
                          <a:spcPct val="107000"/>
                        </a:lnSpc>
                        <a:spcAft>
                          <a:spcPts val="800"/>
                        </a:spcAft>
                        <a:tabLst>
                          <a:tab pos="1430020" algn="l"/>
                        </a:tabLst>
                      </a:pPr>
                      <a:r>
                        <a:rPr lang="en-US" sz="1400">
                          <a:solidFill>
                            <a:schemeClr val="tx1"/>
                          </a:solidFill>
                          <a:effectLst/>
                        </a:rPr>
                        <a:t>–</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14" marR="34914" marT="8057" marB="0">
                    <a:solidFill>
                      <a:schemeClr val="tx2">
                        <a:lumMod val="20000"/>
                        <a:lumOff val="80000"/>
                      </a:schemeClr>
                    </a:solidFill>
                  </a:tcPr>
                </a:tc>
                <a:tc>
                  <a:txBody>
                    <a:bodyPr/>
                    <a:lstStyle/>
                    <a:p>
                      <a:pPr>
                        <a:lnSpc>
                          <a:spcPct val="107000"/>
                        </a:lnSpc>
                        <a:spcAft>
                          <a:spcPts val="800"/>
                        </a:spcAft>
                        <a:tabLst>
                          <a:tab pos="1430020" algn="l"/>
                        </a:tabLst>
                      </a:pPr>
                      <a:r>
                        <a:rPr lang="en-US" sz="1400" dirty="0">
                          <a:solidFill>
                            <a:schemeClr val="tx1"/>
                          </a:solidFill>
                          <a:effectLst/>
                        </a:rPr>
                        <a:t>March 2021</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14" marR="34914" marT="8057" marB="0">
                    <a:solidFill>
                      <a:schemeClr val="tx2">
                        <a:lumMod val="20000"/>
                        <a:lumOff val="80000"/>
                      </a:schemeClr>
                    </a:solidFill>
                  </a:tcPr>
                </a:tc>
                <a:tc>
                  <a:txBody>
                    <a:bodyPr/>
                    <a:lstStyle/>
                    <a:p>
                      <a:pPr>
                        <a:lnSpc>
                          <a:spcPct val="107000"/>
                        </a:lnSpc>
                        <a:spcAft>
                          <a:spcPts val="800"/>
                        </a:spcAft>
                        <a:tabLst>
                          <a:tab pos="1430020" algn="l"/>
                        </a:tabLst>
                      </a:pPr>
                      <a:r>
                        <a:rPr lang="en-US" sz="1400" dirty="0" err="1">
                          <a:solidFill>
                            <a:schemeClr val="tx1"/>
                          </a:solidFill>
                          <a:effectLst/>
                        </a:rPr>
                        <a:t>UoM</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14" marR="34914" marT="8057" marB="0">
                    <a:solidFill>
                      <a:schemeClr val="tx2">
                        <a:lumMod val="20000"/>
                        <a:lumOff val="80000"/>
                      </a:schemeClr>
                    </a:solidFill>
                  </a:tcPr>
                </a:tc>
                <a:tc>
                  <a:txBody>
                    <a:bodyPr/>
                    <a:lstStyle/>
                    <a:p>
                      <a:pPr>
                        <a:lnSpc>
                          <a:spcPct val="107000"/>
                        </a:lnSpc>
                        <a:spcAft>
                          <a:spcPts val="800"/>
                        </a:spcAft>
                        <a:tabLst>
                          <a:tab pos="1430020" algn="l"/>
                        </a:tabLst>
                      </a:pPr>
                      <a:r>
                        <a:rPr lang="en-GB" sz="1400" dirty="0">
                          <a:solidFill>
                            <a:schemeClr val="tx1"/>
                          </a:solidFill>
                          <a:effectLst/>
                        </a:rPr>
                        <a:t>Summer school programs designed by </a:t>
                      </a:r>
                      <a:r>
                        <a:rPr lang="en-GB" sz="1400" dirty="0" err="1">
                          <a:solidFill>
                            <a:schemeClr val="tx1"/>
                          </a:solidFill>
                          <a:effectLst/>
                        </a:rPr>
                        <a:t>UoM</a:t>
                      </a:r>
                      <a:r>
                        <a:rPr lang="en-GB" sz="1400" dirty="0">
                          <a:solidFill>
                            <a:schemeClr val="tx1"/>
                          </a:solidFill>
                          <a:effectLst/>
                        </a:rPr>
                        <a:t>, including course content and the learning outcomes, application and recruitment procedures, arrangement of housing for the students and development of a social program.</a:t>
                      </a:r>
                    </a:p>
                    <a:p>
                      <a:pPr>
                        <a:lnSpc>
                          <a:spcPct val="107000"/>
                        </a:lnSpc>
                        <a:spcAft>
                          <a:spcPts val="800"/>
                        </a:spcAft>
                        <a:tabLst>
                          <a:tab pos="1430020" algn="l"/>
                        </a:tabLst>
                      </a:pPr>
                      <a:r>
                        <a:rPr lang="en-GB" sz="1400" dirty="0" err="1">
                          <a:solidFill>
                            <a:schemeClr val="tx1"/>
                          </a:solidFill>
                          <a:effectLst/>
                        </a:rPr>
                        <a:t>UoM</a:t>
                      </a:r>
                      <a:r>
                        <a:rPr lang="en-GB" sz="1400" dirty="0">
                          <a:solidFill>
                            <a:schemeClr val="tx1"/>
                          </a:solidFill>
                          <a:effectLst/>
                        </a:rPr>
                        <a:t> will organise a meeting of project partners to present the programme and fine tune the curricula.</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14" marR="34914" marT="8057" marB="0">
                    <a:solidFill>
                      <a:schemeClr val="tx2">
                        <a:lumMod val="20000"/>
                        <a:lumOff val="80000"/>
                      </a:schemeClr>
                    </a:solidFill>
                  </a:tcPr>
                </a:tc>
              </a:tr>
              <a:tr h="1881926">
                <a:tc>
                  <a:txBody>
                    <a:bodyPr/>
                    <a:lstStyle/>
                    <a:p>
                      <a:pPr>
                        <a:lnSpc>
                          <a:spcPct val="107000"/>
                        </a:lnSpc>
                        <a:spcAft>
                          <a:spcPts val="800"/>
                        </a:spcAft>
                        <a:tabLst>
                          <a:tab pos="1430020" algn="l"/>
                        </a:tabLst>
                      </a:pPr>
                      <a:r>
                        <a:rPr lang="en-US" sz="1400">
                          <a:solidFill>
                            <a:schemeClr val="tx1"/>
                          </a:solidFill>
                          <a:effectLst/>
                        </a:rPr>
                        <a:t>3.5</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14" marR="34914" marT="8057" marB="0">
                    <a:solidFill>
                      <a:schemeClr val="tx2">
                        <a:lumMod val="20000"/>
                        <a:lumOff val="80000"/>
                      </a:schemeClr>
                    </a:solidFill>
                  </a:tcPr>
                </a:tc>
                <a:tc>
                  <a:txBody>
                    <a:bodyPr/>
                    <a:lstStyle/>
                    <a:p>
                      <a:pPr>
                        <a:lnSpc>
                          <a:spcPct val="107000"/>
                        </a:lnSpc>
                        <a:spcAft>
                          <a:spcPts val="800"/>
                        </a:spcAft>
                        <a:tabLst>
                          <a:tab pos="1430020" algn="l"/>
                        </a:tabLst>
                      </a:pPr>
                      <a:r>
                        <a:rPr lang="en-GB" sz="1400">
                          <a:solidFill>
                            <a:schemeClr val="tx1"/>
                          </a:solidFill>
                          <a:effectLst/>
                        </a:rPr>
                        <a:t>Development of teaching materials in English</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14" marR="34914" marT="8057" marB="0">
                    <a:solidFill>
                      <a:schemeClr val="tx2">
                        <a:lumMod val="20000"/>
                        <a:lumOff val="80000"/>
                      </a:schemeClr>
                    </a:solidFill>
                  </a:tcPr>
                </a:tc>
                <a:tc>
                  <a:txBody>
                    <a:bodyPr/>
                    <a:lstStyle/>
                    <a:p>
                      <a:pPr>
                        <a:lnSpc>
                          <a:spcPct val="107000"/>
                        </a:lnSpc>
                        <a:spcAft>
                          <a:spcPts val="800"/>
                        </a:spcAft>
                        <a:tabLst>
                          <a:tab pos="1430020" algn="l"/>
                        </a:tabLst>
                      </a:pPr>
                      <a:r>
                        <a:rPr lang="en-US" sz="1400">
                          <a:solidFill>
                            <a:schemeClr val="tx1"/>
                          </a:solidFill>
                          <a:effectLst/>
                        </a:rPr>
                        <a:t>March 2021</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14" marR="34914" marT="8057" marB="0">
                    <a:solidFill>
                      <a:schemeClr val="tx2">
                        <a:lumMod val="20000"/>
                        <a:lumOff val="80000"/>
                      </a:schemeClr>
                    </a:solidFill>
                  </a:tcPr>
                </a:tc>
                <a:tc>
                  <a:txBody>
                    <a:bodyPr/>
                    <a:lstStyle/>
                    <a:p>
                      <a:pPr>
                        <a:lnSpc>
                          <a:spcPct val="107000"/>
                        </a:lnSpc>
                        <a:spcAft>
                          <a:spcPts val="800"/>
                        </a:spcAft>
                        <a:tabLst>
                          <a:tab pos="1430020" algn="l"/>
                        </a:tabLst>
                      </a:pPr>
                      <a:r>
                        <a:rPr lang="en-US" sz="1400">
                          <a:solidFill>
                            <a:schemeClr val="tx1"/>
                          </a:solidFill>
                          <a:effectLst/>
                        </a:rPr>
                        <a:t>June 2021</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14" marR="34914" marT="8057" marB="0">
                    <a:solidFill>
                      <a:schemeClr val="tx2">
                        <a:lumMod val="20000"/>
                        <a:lumOff val="80000"/>
                      </a:schemeClr>
                    </a:solidFill>
                  </a:tcPr>
                </a:tc>
                <a:tc>
                  <a:txBody>
                    <a:bodyPr/>
                    <a:lstStyle/>
                    <a:p>
                      <a:pPr>
                        <a:lnSpc>
                          <a:spcPct val="107000"/>
                        </a:lnSpc>
                        <a:spcAft>
                          <a:spcPts val="800"/>
                        </a:spcAft>
                        <a:tabLst>
                          <a:tab pos="1430020" algn="l"/>
                        </a:tabLst>
                      </a:pPr>
                      <a:r>
                        <a:rPr lang="en-US" sz="1400">
                          <a:solidFill>
                            <a:schemeClr val="tx1"/>
                          </a:solidFill>
                          <a:effectLst/>
                        </a:rPr>
                        <a:t>UoM, UDG, UNIM</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14" marR="34914" marT="8057" marB="0">
                    <a:solidFill>
                      <a:schemeClr val="tx2">
                        <a:lumMod val="20000"/>
                        <a:lumOff val="80000"/>
                      </a:schemeClr>
                    </a:solidFill>
                  </a:tcPr>
                </a:tc>
                <a:tc>
                  <a:txBody>
                    <a:bodyPr/>
                    <a:lstStyle/>
                    <a:p>
                      <a:pPr>
                        <a:lnSpc>
                          <a:spcPct val="107000"/>
                        </a:lnSpc>
                        <a:spcAft>
                          <a:spcPts val="800"/>
                        </a:spcAft>
                        <a:tabLst>
                          <a:tab pos="1430020" algn="l"/>
                        </a:tabLst>
                      </a:pPr>
                      <a:r>
                        <a:rPr lang="en-GB" sz="1400" dirty="0">
                          <a:solidFill>
                            <a:schemeClr val="tx1"/>
                          </a:solidFill>
                          <a:effectLst/>
                        </a:rPr>
                        <a:t>Montenegrin HEIs teaching staff will develop teaching materials for each course in English at BSc/BA and MSc/MA levels and for summer school in English. Electronic versions of materials will be produced. All teaching materials will be approved by Montenegrin HEIs governing bodies. </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14" marR="34914" marT="8057" marB="0">
                    <a:solidFill>
                      <a:schemeClr val="tx2">
                        <a:lumMod val="20000"/>
                        <a:lumOff val="80000"/>
                      </a:schemeClr>
                    </a:solidFill>
                  </a:tcPr>
                </a:tc>
              </a:tr>
            </a:tbl>
          </a:graphicData>
        </a:graphic>
      </p:graphicFrame>
    </p:spTree>
    <p:extLst>
      <p:ext uri="{BB962C8B-B14F-4D97-AF65-F5344CB8AC3E}">
        <p14:creationId xmlns:p14="http://schemas.microsoft.com/office/powerpoint/2010/main" val="503888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a:t>PMB online meeting</a:t>
            </a:r>
          </a:p>
          <a:p>
            <a:pPr>
              <a:defRPr/>
            </a:pPr>
            <a:r>
              <a:rPr lang="en-US" dirty="0"/>
              <a:t>February 25</a:t>
            </a:r>
            <a:r>
              <a:rPr lang="en-US" baseline="30000" dirty="0"/>
              <a:t>th</a:t>
            </a:r>
            <a:r>
              <a:rPr lang="en-US" dirty="0"/>
              <a:t> 2021</a:t>
            </a:r>
            <a:endParaRPr lang="en-US" dirty="0"/>
          </a:p>
        </p:txBody>
      </p:sp>
      <p:sp>
        <p:nvSpPr>
          <p:cNvPr id="3" name="Slide Number Placeholder 2"/>
          <p:cNvSpPr>
            <a:spLocks noGrp="1"/>
          </p:cNvSpPr>
          <p:nvPr>
            <p:ph type="sldNum" sz="quarter" idx="12"/>
          </p:nvPr>
        </p:nvSpPr>
        <p:spPr/>
        <p:txBody>
          <a:bodyPr/>
          <a:lstStyle/>
          <a:p>
            <a:pPr>
              <a:defRPr/>
            </a:pPr>
            <a:fld id="{046B33AD-A28C-49EE-A6FE-8A30B8A2E930}" type="slidenum">
              <a:rPr lang="en-GB" smtClean="0"/>
              <a:pPr>
                <a:defRPr/>
              </a:pPr>
              <a:t>6</a:t>
            </a:fld>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046487732"/>
              </p:ext>
            </p:extLst>
          </p:nvPr>
        </p:nvGraphicFramePr>
        <p:xfrm>
          <a:off x="755577" y="836712"/>
          <a:ext cx="7931223" cy="4104456"/>
        </p:xfrm>
        <a:graphic>
          <a:graphicData uri="http://schemas.openxmlformats.org/drawingml/2006/table">
            <a:tbl>
              <a:tblPr firstRow="1" firstCol="1" lastRow="1" lastCol="1" bandRow="1" bandCol="1">
                <a:tableStyleId>{5C22544A-7EE6-4342-B048-85BDC9FD1C3A}</a:tableStyleId>
              </a:tblPr>
              <a:tblGrid>
                <a:gridCol w="541397"/>
                <a:gridCol w="1352863"/>
                <a:gridCol w="480680"/>
                <a:gridCol w="615396"/>
                <a:gridCol w="4940887"/>
              </a:tblGrid>
              <a:tr h="4104456">
                <a:tc>
                  <a:txBody>
                    <a:bodyPr/>
                    <a:lstStyle/>
                    <a:p>
                      <a:pPr>
                        <a:lnSpc>
                          <a:spcPct val="107000"/>
                        </a:lnSpc>
                        <a:spcAft>
                          <a:spcPts val="800"/>
                        </a:spcAft>
                        <a:tabLst>
                          <a:tab pos="1430020" algn="l"/>
                        </a:tabLst>
                      </a:pPr>
                      <a:r>
                        <a:rPr lang="en-US" sz="1400" dirty="0">
                          <a:solidFill>
                            <a:schemeClr val="tx1"/>
                          </a:solidFill>
                          <a:effectLst/>
                        </a:rPr>
                        <a:t>3.6</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705" marR="33705" marT="5266" marB="0">
                    <a:solidFill>
                      <a:schemeClr val="tx2">
                        <a:lumMod val="20000"/>
                        <a:lumOff val="80000"/>
                      </a:schemeClr>
                    </a:solidFill>
                  </a:tcPr>
                </a:tc>
                <a:tc>
                  <a:txBody>
                    <a:bodyPr/>
                    <a:lstStyle/>
                    <a:p>
                      <a:pPr>
                        <a:lnSpc>
                          <a:spcPct val="107000"/>
                        </a:lnSpc>
                        <a:spcAft>
                          <a:spcPts val="800"/>
                        </a:spcAft>
                        <a:tabLst>
                          <a:tab pos="1430020" algn="l"/>
                        </a:tabLst>
                      </a:pPr>
                      <a:r>
                        <a:rPr lang="en-GB" sz="1400" dirty="0">
                          <a:solidFill>
                            <a:schemeClr val="tx1"/>
                          </a:solidFill>
                          <a:effectLst/>
                        </a:rPr>
                        <a:t>Developing criteria for assessing quality of internationalization of Montenegrin HEIs</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705" marR="33705" marT="5266" marB="0">
                    <a:solidFill>
                      <a:schemeClr val="tx2">
                        <a:lumMod val="20000"/>
                        <a:lumOff val="80000"/>
                      </a:schemeClr>
                    </a:solidFill>
                  </a:tcPr>
                </a:tc>
                <a:tc>
                  <a:txBody>
                    <a:bodyPr/>
                    <a:lstStyle/>
                    <a:p>
                      <a:pPr>
                        <a:lnSpc>
                          <a:spcPct val="107000"/>
                        </a:lnSpc>
                        <a:spcAft>
                          <a:spcPts val="800"/>
                        </a:spcAft>
                        <a:tabLst>
                          <a:tab pos="1430020" algn="l"/>
                        </a:tabLst>
                      </a:pPr>
                      <a:r>
                        <a:rPr lang="en-US" sz="1400" dirty="0">
                          <a:solidFill>
                            <a:schemeClr val="tx1"/>
                          </a:solidFill>
                          <a:effectLst/>
                        </a:rPr>
                        <a:t>Feb. 2021- April 2021</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705" marR="33705" marT="5266" marB="0">
                    <a:solidFill>
                      <a:schemeClr val="tx2">
                        <a:lumMod val="20000"/>
                        <a:lumOff val="80000"/>
                      </a:schemeClr>
                    </a:solidFill>
                  </a:tcPr>
                </a:tc>
                <a:tc>
                  <a:txBody>
                    <a:bodyPr/>
                    <a:lstStyle/>
                    <a:p>
                      <a:pPr>
                        <a:lnSpc>
                          <a:spcPct val="107000"/>
                        </a:lnSpc>
                        <a:spcAft>
                          <a:spcPts val="800"/>
                        </a:spcAft>
                        <a:tabLst>
                          <a:tab pos="1430020" algn="l"/>
                        </a:tabLst>
                      </a:pPr>
                      <a:r>
                        <a:rPr lang="en-US" sz="1400" dirty="0" err="1">
                          <a:solidFill>
                            <a:schemeClr val="tx1"/>
                          </a:solidFill>
                          <a:effectLst/>
                        </a:rPr>
                        <a:t>UoM</a:t>
                      </a:r>
                      <a:r>
                        <a:rPr lang="en-US" sz="1400" dirty="0">
                          <a:solidFill>
                            <a:schemeClr val="tx1"/>
                          </a:solidFill>
                          <a:effectLst/>
                        </a:rPr>
                        <a:t>, UDG, UNIM </a:t>
                      </a:r>
                      <a:r>
                        <a:rPr lang="en-US" sz="1400" dirty="0" err="1">
                          <a:solidFill>
                            <a:schemeClr val="tx1"/>
                          </a:solidFill>
                          <a:effectLst/>
                        </a:rPr>
                        <a:t>MoS</a:t>
                      </a:r>
                      <a:r>
                        <a:rPr lang="en-US" sz="1400" dirty="0">
                          <a:solidFill>
                            <a:schemeClr val="tx1"/>
                          </a:solidFill>
                          <a:effectLst/>
                        </a:rPr>
                        <a:t>, </a:t>
                      </a:r>
                      <a:r>
                        <a:rPr lang="en-US" sz="1400" dirty="0" err="1">
                          <a:solidFill>
                            <a:schemeClr val="tx1"/>
                          </a:solidFill>
                          <a:effectLst/>
                        </a:rPr>
                        <a:t>MoE</a:t>
                      </a:r>
                      <a:r>
                        <a:rPr lang="en-US" sz="1400" dirty="0">
                          <a:solidFill>
                            <a:schemeClr val="tx1"/>
                          </a:solidFill>
                          <a:effectLst/>
                        </a:rPr>
                        <a:t>, ACQAHE</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705" marR="33705" marT="5266" marB="0">
                    <a:solidFill>
                      <a:schemeClr val="tx2">
                        <a:lumMod val="20000"/>
                        <a:lumOff val="80000"/>
                      </a:schemeClr>
                    </a:solidFill>
                  </a:tcPr>
                </a:tc>
                <a:tc>
                  <a:txBody>
                    <a:bodyPr/>
                    <a:lstStyle/>
                    <a:p>
                      <a:pPr algn="just">
                        <a:lnSpc>
                          <a:spcPct val="107000"/>
                        </a:lnSpc>
                        <a:spcAft>
                          <a:spcPts val="800"/>
                        </a:spcAft>
                        <a:tabLst>
                          <a:tab pos="1430020" algn="l"/>
                        </a:tabLst>
                      </a:pPr>
                      <a:r>
                        <a:rPr lang="en-GB" sz="1400" dirty="0">
                          <a:solidFill>
                            <a:schemeClr val="tx1"/>
                          </a:solidFill>
                          <a:effectLst/>
                        </a:rPr>
                        <a:t>Development of criteria for assessing quality of </a:t>
                      </a:r>
                      <a:r>
                        <a:rPr lang="en-GB" sz="1400" dirty="0" smtClean="0">
                          <a:solidFill>
                            <a:schemeClr val="tx1"/>
                          </a:solidFill>
                          <a:effectLst/>
                        </a:rPr>
                        <a:t>internationalization </a:t>
                      </a:r>
                      <a:r>
                        <a:rPr lang="en-GB" sz="1400" dirty="0">
                          <a:solidFill>
                            <a:schemeClr val="tx1"/>
                          </a:solidFill>
                          <a:effectLst/>
                        </a:rPr>
                        <a:t>of Montenegrin HEIs - define indicators, tools and actors necessary for smooth and high quality implementation and </a:t>
                      </a:r>
                      <a:r>
                        <a:rPr lang="en-GB" sz="1400" dirty="0" err="1" smtClean="0">
                          <a:solidFill>
                            <a:schemeClr val="tx1"/>
                          </a:solidFill>
                          <a:effectLst/>
                        </a:rPr>
                        <a:t>montiring</a:t>
                      </a:r>
                      <a:r>
                        <a:rPr lang="en-GB" sz="1400" dirty="0" smtClean="0">
                          <a:solidFill>
                            <a:schemeClr val="tx1"/>
                          </a:solidFill>
                          <a:effectLst/>
                        </a:rPr>
                        <a:t> </a:t>
                      </a:r>
                      <a:r>
                        <a:rPr lang="en-GB" sz="1400" dirty="0">
                          <a:solidFill>
                            <a:schemeClr val="tx1"/>
                          </a:solidFill>
                          <a:effectLst/>
                        </a:rPr>
                        <a:t>of internationalisation plans.</a:t>
                      </a:r>
                    </a:p>
                    <a:p>
                      <a:pPr algn="just">
                        <a:lnSpc>
                          <a:spcPct val="107000"/>
                        </a:lnSpc>
                        <a:spcAft>
                          <a:spcPts val="800"/>
                        </a:spcAft>
                        <a:tabLst>
                          <a:tab pos="1430020" algn="l"/>
                        </a:tabLst>
                      </a:pPr>
                      <a:r>
                        <a:rPr lang="en-GB" sz="1400" dirty="0">
                          <a:solidFill>
                            <a:schemeClr val="tx1"/>
                          </a:solidFill>
                          <a:effectLst/>
                        </a:rPr>
                        <a:t> Governmental partners will provide expert input on the contents of the criteria and their alignment with existing practices.</a:t>
                      </a:r>
                    </a:p>
                    <a:p>
                      <a:pPr algn="just">
                        <a:lnSpc>
                          <a:spcPct val="107000"/>
                        </a:lnSpc>
                        <a:spcAft>
                          <a:spcPts val="800"/>
                        </a:spcAft>
                        <a:tabLst>
                          <a:tab pos="1430020" algn="l"/>
                        </a:tabLst>
                      </a:pPr>
                      <a:r>
                        <a:rPr lang="en-US" sz="1400" dirty="0">
                          <a:solidFill>
                            <a:schemeClr val="tx1"/>
                          </a:solidFill>
                          <a:effectLst/>
                        </a:rPr>
                        <a:t> </a:t>
                      </a:r>
                      <a:r>
                        <a:rPr lang="en-GB" sz="1400" dirty="0">
                          <a:solidFill>
                            <a:schemeClr val="tx1"/>
                          </a:solidFill>
                          <a:effectLst/>
                        </a:rPr>
                        <a:t>Guidelines for quality assessment will be developed for each of the Montenegrin HEIs. A monitoring body will be established at each Montenegrin HEIs, which will be in charge of monitoring and quality assessment of the internationalization activities during project lifetime and at least during a 5-year period of implementation of internationalization strategy.</a:t>
                      </a:r>
                    </a:p>
                    <a:p>
                      <a:pPr algn="just">
                        <a:lnSpc>
                          <a:spcPct val="107000"/>
                        </a:lnSpc>
                        <a:spcAft>
                          <a:spcPts val="800"/>
                        </a:spcAft>
                        <a:tabLst>
                          <a:tab pos="1430020" algn="l"/>
                        </a:tabLst>
                      </a:pPr>
                      <a:r>
                        <a:rPr lang="en-GB" sz="1400" dirty="0">
                          <a:solidFill>
                            <a:schemeClr val="tx1"/>
                          </a:solidFill>
                          <a:effectLst/>
                        </a:rPr>
                        <a:t> It is foreseen that the University Mediterranean host a meeting during which Montenegrin HEIs will present guidelines and where fine tuning will be performed.</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705" marR="33705" marT="5266" marB="0">
                    <a:solidFill>
                      <a:schemeClr val="tx2">
                        <a:lumMod val="20000"/>
                        <a:lumOff val="80000"/>
                      </a:schemeClr>
                    </a:solidFill>
                  </a:tcPr>
                </a:tc>
              </a:tr>
            </a:tbl>
          </a:graphicData>
        </a:graphic>
      </p:graphicFrame>
    </p:spTree>
    <p:extLst>
      <p:ext uri="{BB962C8B-B14F-4D97-AF65-F5344CB8AC3E}">
        <p14:creationId xmlns:p14="http://schemas.microsoft.com/office/powerpoint/2010/main" val="3701278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smtClean="0"/>
              <a:t>PMB </a:t>
            </a:r>
            <a:r>
              <a:rPr lang="en-US" dirty="0"/>
              <a:t>online meeting</a:t>
            </a:r>
          </a:p>
          <a:p>
            <a:pPr>
              <a:defRPr/>
            </a:pPr>
            <a:r>
              <a:rPr lang="en-US" dirty="0"/>
              <a:t>February 25</a:t>
            </a:r>
            <a:r>
              <a:rPr lang="en-US" baseline="30000" dirty="0"/>
              <a:t>th</a:t>
            </a:r>
            <a:r>
              <a:rPr lang="en-US" dirty="0"/>
              <a:t> 2021</a:t>
            </a:r>
            <a:endParaRPr lang="en-US" dirty="0"/>
          </a:p>
        </p:txBody>
      </p:sp>
      <p:sp>
        <p:nvSpPr>
          <p:cNvPr id="3" name="Slide Number Placeholder 2"/>
          <p:cNvSpPr>
            <a:spLocks noGrp="1"/>
          </p:cNvSpPr>
          <p:nvPr>
            <p:ph type="sldNum" sz="quarter" idx="12"/>
          </p:nvPr>
        </p:nvSpPr>
        <p:spPr/>
        <p:txBody>
          <a:bodyPr/>
          <a:lstStyle/>
          <a:p>
            <a:pPr>
              <a:defRPr/>
            </a:pPr>
            <a:fld id="{046B33AD-A28C-49EE-A6FE-8A30B8A2E930}" type="slidenum">
              <a:rPr lang="en-GB" smtClean="0"/>
              <a:pPr>
                <a:defRPr/>
              </a:pPr>
              <a:t>7</a:t>
            </a:fld>
            <a:endParaRPr lang="en-GB" dirty="0"/>
          </a:p>
        </p:txBody>
      </p:sp>
      <p:sp>
        <p:nvSpPr>
          <p:cNvPr id="4" name="Rectangle 3"/>
          <p:cNvSpPr/>
          <p:nvPr/>
        </p:nvSpPr>
        <p:spPr>
          <a:xfrm>
            <a:off x="475420" y="476672"/>
            <a:ext cx="8229600" cy="792088"/>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ln w="0"/>
                <a:solidFill>
                  <a:schemeClr val="tx1"/>
                </a:solidFill>
                <a:effectLst>
                  <a:outerShdw blurRad="38100" dist="19050" dir="2700000" algn="tl" rotWithShape="0">
                    <a:schemeClr val="dk1">
                      <a:alpha val="40000"/>
                    </a:schemeClr>
                  </a:outerShdw>
                </a:effectLst>
              </a:rPr>
              <a:t>WP 4 - </a:t>
            </a:r>
            <a:r>
              <a:rPr lang="en-GB" b="1" i="1" dirty="0"/>
              <a:t>Integration of Internationalization at Montenegrin HEIs</a:t>
            </a:r>
            <a:r>
              <a:rPr lang="en-GB" dirty="0" smtClean="0">
                <a:ln w="0"/>
                <a:solidFill>
                  <a:schemeClr val="tx1"/>
                </a:solidFill>
                <a:effectLst>
                  <a:outerShdw blurRad="38100" dist="19050" dir="2700000" algn="tl" rotWithShape="0">
                    <a:schemeClr val="dk1">
                      <a:alpha val="40000"/>
                    </a:schemeClr>
                  </a:outerShdw>
                </a:effectLst>
              </a:rPr>
              <a:t> </a:t>
            </a:r>
            <a:endParaRPr lang="en-GB"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798838921"/>
              </p:ext>
            </p:extLst>
          </p:nvPr>
        </p:nvGraphicFramePr>
        <p:xfrm>
          <a:off x="457200" y="1844824"/>
          <a:ext cx="8077912" cy="3096344"/>
        </p:xfrm>
        <a:graphic>
          <a:graphicData uri="http://schemas.openxmlformats.org/drawingml/2006/table">
            <a:tbl>
              <a:tblPr firstRow="1" firstCol="1" lastRow="1" lastCol="1" bandRow="1" bandCol="1">
                <a:tableStyleId>{5C22544A-7EE6-4342-B048-85BDC9FD1C3A}</a:tableStyleId>
              </a:tblPr>
              <a:tblGrid>
                <a:gridCol w="434419"/>
                <a:gridCol w="1323086"/>
                <a:gridCol w="463383"/>
                <a:gridCol w="428769"/>
                <a:gridCol w="525912"/>
                <a:gridCol w="4754139"/>
                <a:gridCol w="148204"/>
              </a:tblGrid>
              <a:tr h="3096344">
                <a:tc>
                  <a:txBody>
                    <a:bodyPr/>
                    <a:lstStyle/>
                    <a:p>
                      <a:pPr>
                        <a:lnSpc>
                          <a:spcPct val="115000"/>
                        </a:lnSpc>
                        <a:spcAft>
                          <a:spcPts val="0"/>
                        </a:spcAft>
                      </a:pPr>
                      <a:r>
                        <a:rPr lang="en-US" sz="1400" dirty="0">
                          <a:solidFill>
                            <a:schemeClr val="tx1"/>
                          </a:solidFill>
                          <a:effectLst/>
                        </a:rPr>
                        <a:t>4.1</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02" marR="61402" marT="0" marB="0">
                    <a:solidFill>
                      <a:schemeClr val="tx2">
                        <a:lumMod val="20000"/>
                        <a:lumOff val="80000"/>
                      </a:schemeClr>
                    </a:solidFill>
                  </a:tcPr>
                </a:tc>
                <a:tc>
                  <a:txBody>
                    <a:bodyPr/>
                    <a:lstStyle/>
                    <a:p>
                      <a:pPr>
                        <a:lnSpc>
                          <a:spcPct val="115000"/>
                        </a:lnSpc>
                        <a:spcAft>
                          <a:spcPts val="0"/>
                        </a:spcAft>
                      </a:pPr>
                      <a:r>
                        <a:rPr lang="en-GB" sz="1400" dirty="0">
                          <a:solidFill>
                            <a:schemeClr val="tx1"/>
                          </a:solidFill>
                          <a:effectLst/>
                        </a:rPr>
                        <a:t>Adoption and implementation of strategic documents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02" marR="61402" marT="0" marB="0">
                    <a:solidFill>
                      <a:schemeClr val="tx2">
                        <a:lumMod val="20000"/>
                        <a:lumOff val="80000"/>
                      </a:schemeClr>
                    </a:solidFill>
                  </a:tcPr>
                </a:tc>
                <a:tc>
                  <a:txBody>
                    <a:bodyPr/>
                    <a:lstStyle/>
                    <a:p>
                      <a:pPr>
                        <a:lnSpc>
                          <a:spcPct val="115000"/>
                        </a:lnSpc>
                        <a:spcAft>
                          <a:spcPts val="0"/>
                        </a:spcAft>
                      </a:pPr>
                      <a:r>
                        <a:rPr lang="en-US" sz="1400" dirty="0">
                          <a:solidFill>
                            <a:schemeClr val="tx1"/>
                          </a:solidFill>
                          <a:effectLst/>
                        </a:rPr>
                        <a:t>Dec. 2020</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02" marR="61402" marT="0" marB="0">
                    <a:solidFill>
                      <a:schemeClr val="tx2">
                        <a:lumMod val="20000"/>
                        <a:lumOff val="80000"/>
                      </a:schemeClr>
                    </a:solidFill>
                  </a:tcPr>
                </a:tc>
                <a:tc>
                  <a:txBody>
                    <a:bodyPr/>
                    <a:lstStyle/>
                    <a:p>
                      <a:pPr>
                        <a:lnSpc>
                          <a:spcPct val="115000"/>
                        </a:lnSpc>
                        <a:spcAft>
                          <a:spcPts val="0"/>
                        </a:spcAft>
                      </a:pPr>
                      <a:r>
                        <a:rPr lang="en-US" sz="1400" dirty="0">
                          <a:solidFill>
                            <a:schemeClr val="tx1"/>
                          </a:solidFill>
                          <a:effectLst/>
                        </a:rPr>
                        <a:t>Nov. 2021</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02" marR="61402" marT="0" marB="0">
                    <a:solidFill>
                      <a:schemeClr val="tx2">
                        <a:lumMod val="20000"/>
                        <a:lumOff val="80000"/>
                      </a:schemeClr>
                    </a:solidFill>
                  </a:tcPr>
                </a:tc>
                <a:tc>
                  <a:txBody>
                    <a:bodyPr/>
                    <a:lstStyle/>
                    <a:p>
                      <a:pPr>
                        <a:lnSpc>
                          <a:spcPct val="115000"/>
                        </a:lnSpc>
                        <a:spcAft>
                          <a:spcPts val="0"/>
                        </a:spcAft>
                      </a:pPr>
                      <a:r>
                        <a:rPr lang="en-US" sz="1400" dirty="0" err="1">
                          <a:solidFill>
                            <a:schemeClr val="tx1"/>
                          </a:solidFill>
                          <a:effectLst/>
                        </a:rPr>
                        <a:t>UoM</a:t>
                      </a:r>
                      <a:r>
                        <a:rPr lang="en-US" sz="1400" dirty="0">
                          <a:solidFill>
                            <a:schemeClr val="tx1"/>
                          </a:solidFill>
                          <a:effectLst/>
                        </a:rPr>
                        <a:t>, UDG, UNIM</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02" marR="61402" marT="0" marB="0">
                    <a:solidFill>
                      <a:schemeClr val="tx2">
                        <a:lumMod val="20000"/>
                        <a:lumOff val="80000"/>
                      </a:schemeClr>
                    </a:solidFill>
                  </a:tcPr>
                </a:tc>
                <a:tc>
                  <a:txBody>
                    <a:bodyPr/>
                    <a:lstStyle/>
                    <a:p>
                      <a:pPr algn="just">
                        <a:lnSpc>
                          <a:spcPct val="115000"/>
                        </a:lnSpc>
                        <a:spcAft>
                          <a:spcPts val="0"/>
                        </a:spcAft>
                      </a:pPr>
                      <a:r>
                        <a:rPr lang="en-GB" sz="1400" dirty="0">
                          <a:solidFill>
                            <a:schemeClr val="tx1"/>
                          </a:solidFill>
                          <a:effectLst/>
                        </a:rPr>
                        <a:t>Final versions of internationalization strategies and accompanying documents </a:t>
                      </a:r>
                      <a:r>
                        <a:rPr lang="en-GB" sz="1400" dirty="0" smtClean="0">
                          <a:solidFill>
                            <a:schemeClr val="tx1"/>
                          </a:solidFill>
                          <a:effectLst/>
                        </a:rPr>
                        <a:t>will </a:t>
                      </a:r>
                      <a:r>
                        <a:rPr lang="en-GB" sz="1400" dirty="0">
                          <a:solidFill>
                            <a:schemeClr val="tx1"/>
                          </a:solidFill>
                          <a:effectLst/>
                        </a:rPr>
                        <a:t>be presented to the Montenegrin HEIs' governing bodies for adoption. Implementation of internationalization strategies, i.e. their action plans, as well as utilization of the supporting documents for internationalization will commence immediately after their adoption. Each Montenegrin HEI will organise information sessions with the staff from their units in order to successfully launch the new support system, and they will establish regular communication in order to have continuous feedback on the appropriateness of the adopted material.</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02" marR="61402" marT="0" marB="0">
                    <a:solidFill>
                      <a:schemeClr val="tx2">
                        <a:lumMod val="20000"/>
                        <a:lumOff val="80000"/>
                      </a:schemeClr>
                    </a:solidFill>
                  </a:tcPr>
                </a:tc>
                <a:tc>
                  <a:txBody>
                    <a:bodyPr/>
                    <a:lstStyle/>
                    <a:p>
                      <a:pPr>
                        <a:lnSpc>
                          <a:spcPct val="115000"/>
                        </a:lnSpc>
                        <a:spcAft>
                          <a:spcPts val="0"/>
                        </a:spcAft>
                      </a:pP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02" marR="61402"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1190284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088195" y="6356349"/>
            <a:ext cx="5327650" cy="365125"/>
          </a:xfrm>
        </p:spPr>
        <p:txBody>
          <a:bodyPr/>
          <a:lstStyle/>
          <a:p>
            <a:pPr>
              <a:defRPr/>
            </a:pPr>
            <a:r>
              <a:rPr lang="en-US" dirty="0"/>
              <a:t>PMB online meeting</a:t>
            </a:r>
          </a:p>
          <a:p>
            <a:pPr>
              <a:defRPr/>
            </a:pPr>
            <a:r>
              <a:rPr lang="en-US" dirty="0"/>
              <a:t>February 25</a:t>
            </a:r>
            <a:r>
              <a:rPr lang="en-US" baseline="30000" dirty="0"/>
              <a:t>th</a:t>
            </a:r>
            <a:r>
              <a:rPr lang="en-US" dirty="0"/>
              <a:t> 2021</a:t>
            </a:r>
            <a:endParaRPr lang="en-US" dirty="0"/>
          </a:p>
        </p:txBody>
      </p:sp>
      <p:sp>
        <p:nvSpPr>
          <p:cNvPr id="3" name="Slide Number Placeholder 2"/>
          <p:cNvSpPr>
            <a:spLocks noGrp="1"/>
          </p:cNvSpPr>
          <p:nvPr>
            <p:ph type="sldNum" sz="quarter" idx="12"/>
          </p:nvPr>
        </p:nvSpPr>
        <p:spPr/>
        <p:txBody>
          <a:bodyPr/>
          <a:lstStyle/>
          <a:p>
            <a:pPr>
              <a:defRPr/>
            </a:pPr>
            <a:fld id="{046B33AD-A28C-49EE-A6FE-8A30B8A2E930}" type="slidenum">
              <a:rPr lang="en-GB" smtClean="0"/>
              <a:pPr>
                <a:defRPr/>
              </a:pPr>
              <a:t>8</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910839976"/>
              </p:ext>
            </p:extLst>
          </p:nvPr>
        </p:nvGraphicFramePr>
        <p:xfrm>
          <a:off x="467545" y="260649"/>
          <a:ext cx="8568950" cy="5478963"/>
        </p:xfrm>
        <a:graphic>
          <a:graphicData uri="http://schemas.openxmlformats.org/drawingml/2006/table">
            <a:tbl>
              <a:tblPr firstRow="1" firstCol="1" lastRow="1" lastCol="1" bandRow="1" bandCol="1">
                <a:tableStyleId>{5C22544A-7EE6-4342-B048-85BDC9FD1C3A}</a:tableStyleId>
              </a:tblPr>
              <a:tblGrid>
                <a:gridCol w="342438"/>
                <a:gridCol w="863166"/>
                <a:gridCol w="431583"/>
                <a:gridCol w="346742"/>
                <a:gridCol w="401457"/>
                <a:gridCol w="6183564"/>
              </a:tblGrid>
              <a:tr h="1983715">
                <a:tc>
                  <a:txBody>
                    <a:bodyPr/>
                    <a:lstStyle/>
                    <a:p>
                      <a:pPr>
                        <a:lnSpc>
                          <a:spcPct val="107000"/>
                        </a:lnSpc>
                        <a:spcAft>
                          <a:spcPts val="800"/>
                        </a:spcAft>
                      </a:pPr>
                      <a:r>
                        <a:rPr lang="en-US" sz="1400" dirty="0">
                          <a:solidFill>
                            <a:schemeClr val="tx1"/>
                          </a:solidFill>
                          <a:effectLst/>
                        </a:rPr>
                        <a:t>4.3</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154" marR="33154" marT="7535" marB="0">
                    <a:solidFill>
                      <a:schemeClr val="tx2">
                        <a:lumMod val="20000"/>
                        <a:lumOff val="80000"/>
                      </a:schemeClr>
                    </a:solidFill>
                  </a:tcPr>
                </a:tc>
                <a:tc>
                  <a:txBody>
                    <a:bodyPr/>
                    <a:lstStyle/>
                    <a:p>
                      <a:pPr>
                        <a:lnSpc>
                          <a:spcPct val="107000"/>
                        </a:lnSpc>
                        <a:spcAft>
                          <a:spcPts val="800"/>
                        </a:spcAft>
                      </a:pPr>
                      <a:r>
                        <a:rPr lang="en-GB" sz="1400" dirty="0">
                          <a:solidFill>
                            <a:schemeClr val="tx1"/>
                          </a:solidFill>
                          <a:effectLst/>
                        </a:rPr>
                        <a:t>Adoption and implementation of English courses offered at BSc and MSc levels</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154" marR="33154" marT="7535" marB="0">
                    <a:solidFill>
                      <a:schemeClr val="tx2">
                        <a:lumMod val="20000"/>
                        <a:lumOff val="80000"/>
                      </a:schemeClr>
                    </a:solidFill>
                  </a:tcPr>
                </a:tc>
                <a:tc>
                  <a:txBody>
                    <a:bodyPr/>
                    <a:lstStyle/>
                    <a:p>
                      <a:pPr>
                        <a:lnSpc>
                          <a:spcPct val="107000"/>
                        </a:lnSpc>
                        <a:spcAft>
                          <a:spcPts val="800"/>
                        </a:spcAft>
                      </a:pPr>
                      <a:r>
                        <a:rPr lang="en-US" sz="1400">
                          <a:solidFill>
                            <a:schemeClr val="tx1"/>
                          </a:solidFill>
                          <a:effectLst/>
                        </a:rPr>
                        <a:t>March 2021</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154" marR="33154" marT="7535" marB="0">
                    <a:solidFill>
                      <a:schemeClr val="tx2">
                        <a:lumMod val="20000"/>
                        <a:lumOff val="80000"/>
                      </a:schemeClr>
                    </a:solidFill>
                  </a:tcPr>
                </a:tc>
                <a:tc>
                  <a:txBody>
                    <a:bodyPr/>
                    <a:lstStyle/>
                    <a:p>
                      <a:pPr>
                        <a:lnSpc>
                          <a:spcPct val="107000"/>
                        </a:lnSpc>
                        <a:spcAft>
                          <a:spcPts val="800"/>
                        </a:spcAft>
                      </a:pPr>
                      <a:r>
                        <a:rPr lang="en-US" sz="1400">
                          <a:solidFill>
                            <a:schemeClr val="tx1"/>
                          </a:solidFill>
                          <a:effectLst/>
                        </a:rPr>
                        <a:t>Nov. 2021</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154" marR="33154" marT="7535" marB="0">
                    <a:solidFill>
                      <a:schemeClr val="tx2">
                        <a:lumMod val="20000"/>
                        <a:lumOff val="80000"/>
                      </a:schemeClr>
                    </a:solidFill>
                  </a:tcPr>
                </a:tc>
                <a:tc>
                  <a:txBody>
                    <a:bodyPr/>
                    <a:lstStyle/>
                    <a:p>
                      <a:pPr>
                        <a:lnSpc>
                          <a:spcPct val="107000"/>
                        </a:lnSpc>
                        <a:spcAft>
                          <a:spcPts val="800"/>
                        </a:spcAft>
                      </a:pPr>
                      <a:r>
                        <a:rPr lang="en-US" sz="1400">
                          <a:solidFill>
                            <a:schemeClr val="tx1"/>
                          </a:solidFill>
                          <a:effectLst/>
                        </a:rPr>
                        <a:t>UoM, UDG, UNIM</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154" marR="33154" marT="7535" marB="0">
                    <a:solidFill>
                      <a:schemeClr val="tx2">
                        <a:lumMod val="20000"/>
                        <a:lumOff val="80000"/>
                      </a:schemeClr>
                    </a:solidFill>
                  </a:tcPr>
                </a:tc>
                <a:tc>
                  <a:txBody>
                    <a:bodyPr/>
                    <a:lstStyle/>
                    <a:p>
                      <a:pPr>
                        <a:lnSpc>
                          <a:spcPct val="107000"/>
                        </a:lnSpc>
                        <a:spcAft>
                          <a:spcPts val="800"/>
                        </a:spcAft>
                      </a:pPr>
                      <a:r>
                        <a:rPr lang="en-GB" sz="1400" dirty="0">
                          <a:solidFill>
                            <a:schemeClr val="tx1"/>
                          </a:solidFill>
                          <a:effectLst/>
                        </a:rPr>
                        <a:t>Catalogues of courses offered in English language at BSc/BA and MSc/MA levels will be presented to Montenegrin HEIs governing bodies for adoption. After adoption, if necessary, accreditation process will be conducted at National Agency for Quality Assurance of Higher Education. Realisation of courses will follow adoption (or accreditation) process and will start from academic year 2021/22.</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154" marR="33154" marT="7535" marB="0">
                    <a:solidFill>
                      <a:schemeClr val="tx2">
                        <a:lumMod val="20000"/>
                        <a:lumOff val="80000"/>
                      </a:schemeClr>
                    </a:solidFill>
                  </a:tcPr>
                </a:tc>
              </a:tr>
              <a:tr h="3416885">
                <a:tc>
                  <a:txBody>
                    <a:bodyPr/>
                    <a:lstStyle/>
                    <a:p>
                      <a:pPr>
                        <a:lnSpc>
                          <a:spcPct val="107000"/>
                        </a:lnSpc>
                        <a:spcAft>
                          <a:spcPts val="800"/>
                        </a:spcAft>
                      </a:pPr>
                      <a:r>
                        <a:rPr lang="en-US" sz="1400">
                          <a:solidFill>
                            <a:schemeClr val="tx1"/>
                          </a:solidFill>
                          <a:effectLst/>
                        </a:rPr>
                        <a:t>4.4</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154" marR="33154" marT="7535" marB="0">
                    <a:solidFill>
                      <a:schemeClr val="tx2">
                        <a:lumMod val="20000"/>
                        <a:lumOff val="80000"/>
                      </a:schemeClr>
                    </a:solidFill>
                  </a:tcPr>
                </a:tc>
                <a:tc>
                  <a:txBody>
                    <a:bodyPr/>
                    <a:lstStyle/>
                    <a:p>
                      <a:pPr>
                        <a:lnSpc>
                          <a:spcPct val="107000"/>
                        </a:lnSpc>
                        <a:spcAft>
                          <a:spcPts val="800"/>
                        </a:spcAft>
                      </a:pPr>
                      <a:r>
                        <a:rPr lang="en-GB" sz="1400" dirty="0">
                          <a:solidFill>
                            <a:schemeClr val="tx1"/>
                          </a:solidFill>
                          <a:effectLst/>
                        </a:rPr>
                        <a:t>Adoption and implementation of pilot summer schools</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154" marR="33154" marT="7535" marB="0">
                    <a:solidFill>
                      <a:schemeClr val="tx2">
                        <a:lumMod val="20000"/>
                        <a:lumOff val="80000"/>
                      </a:schemeClr>
                    </a:solidFill>
                  </a:tcPr>
                </a:tc>
                <a:tc>
                  <a:txBody>
                    <a:bodyPr/>
                    <a:lstStyle/>
                    <a:p>
                      <a:pPr>
                        <a:lnSpc>
                          <a:spcPct val="107000"/>
                        </a:lnSpc>
                        <a:spcAft>
                          <a:spcPts val="800"/>
                        </a:spcAft>
                      </a:pPr>
                      <a:r>
                        <a:rPr lang="en-US" sz="1400">
                          <a:solidFill>
                            <a:schemeClr val="tx1"/>
                          </a:solidFill>
                          <a:effectLst/>
                        </a:rPr>
                        <a:t>March 2021</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154" marR="33154" marT="7535" marB="0">
                    <a:solidFill>
                      <a:schemeClr val="tx2">
                        <a:lumMod val="20000"/>
                        <a:lumOff val="80000"/>
                      </a:schemeClr>
                    </a:solidFill>
                  </a:tcPr>
                </a:tc>
                <a:tc>
                  <a:txBody>
                    <a:bodyPr/>
                    <a:lstStyle/>
                    <a:p>
                      <a:pPr>
                        <a:lnSpc>
                          <a:spcPct val="107000"/>
                        </a:lnSpc>
                        <a:spcAft>
                          <a:spcPts val="800"/>
                        </a:spcAft>
                      </a:pPr>
                      <a:r>
                        <a:rPr lang="en-US" sz="1400">
                          <a:solidFill>
                            <a:schemeClr val="tx1"/>
                          </a:solidFill>
                          <a:effectLst/>
                        </a:rPr>
                        <a:t>July 2021</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154" marR="33154" marT="7535" marB="0">
                    <a:solidFill>
                      <a:schemeClr val="tx2">
                        <a:lumMod val="20000"/>
                        <a:lumOff val="80000"/>
                      </a:schemeClr>
                    </a:solidFill>
                  </a:tcPr>
                </a:tc>
                <a:tc>
                  <a:txBody>
                    <a:bodyPr/>
                    <a:lstStyle/>
                    <a:p>
                      <a:pPr>
                        <a:lnSpc>
                          <a:spcPct val="107000"/>
                        </a:lnSpc>
                        <a:spcAft>
                          <a:spcPts val="800"/>
                        </a:spcAft>
                      </a:pPr>
                      <a:r>
                        <a:rPr lang="en-US" sz="1400">
                          <a:solidFill>
                            <a:schemeClr val="tx1"/>
                          </a:solidFill>
                          <a:effectLst/>
                        </a:rPr>
                        <a:t>UoM</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154" marR="33154" marT="7535" marB="0">
                    <a:solidFill>
                      <a:schemeClr val="tx2">
                        <a:lumMod val="20000"/>
                        <a:lumOff val="80000"/>
                      </a:schemeClr>
                    </a:solidFill>
                  </a:tcPr>
                </a:tc>
                <a:tc>
                  <a:txBody>
                    <a:bodyPr/>
                    <a:lstStyle/>
                    <a:p>
                      <a:pPr>
                        <a:lnSpc>
                          <a:spcPct val="107000"/>
                        </a:lnSpc>
                        <a:spcAft>
                          <a:spcPts val="800"/>
                        </a:spcAft>
                      </a:pPr>
                      <a:r>
                        <a:rPr lang="en-GB" sz="1400" dirty="0">
                          <a:solidFill>
                            <a:schemeClr val="tx1"/>
                          </a:solidFill>
                          <a:effectLst/>
                        </a:rPr>
                        <a:t>Summer school curricula with course catalogues, in English, will be presented to </a:t>
                      </a:r>
                      <a:r>
                        <a:rPr lang="en-GB" sz="1400" dirty="0" err="1">
                          <a:solidFill>
                            <a:schemeClr val="tx1"/>
                          </a:solidFill>
                          <a:effectLst/>
                        </a:rPr>
                        <a:t>UoM’s</a:t>
                      </a:r>
                      <a:r>
                        <a:rPr lang="en-GB" sz="1400" dirty="0">
                          <a:solidFill>
                            <a:schemeClr val="tx1"/>
                          </a:solidFill>
                          <a:effectLst/>
                        </a:rPr>
                        <a:t> governing bodies for adoption. After adoption, accreditation process will be performed at National Agency for Quality Assurance of Higher Education. Realisation of summer school will follow accreditation process.</a:t>
                      </a:r>
                    </a:p>
                    <a:p>
                      <a:pPr>
                        <a:lnSpc>
                          <a:spcPct val="107000"/>
                        </a:lnSpc>
                        <a:spcAft>
                          <a:spcPts val="800"/>
                        </a:spcAft>
                      </a:pPr>
                      <a:r>
                        <a:rPr lang="en-GB" sz="1400" dirty="0">
                          <a:solidFill>
                            <a:schemeClr val="tx1"/>
                          </a:solidFill>
                          <a:effectLst/>
                        </a:rPr>
                        <a:t> </a:t>
                      </a:r>
                      <a:r>
                        <a:rPr lang="en-GB" sz="1400" dirty="0" smtClean="0">
                          <a:solidFill>
                            <a:schemeClr val="tx1"/>
                          </a:solidFill>
                          <a:effectLst/>
                        </a:rPr>
                        <a:t>During </a:t>
                      </a:r>
                      <a:r>
                        <a:rPr lang="en-GB" sz="1400" dirty="0">
                          <a:solidFill>
                            <a:schemeClr val="tx1"/>
                          </a:solidFill>
                          <a:effectLst/>
                        </a:rPr>
                        <a:t>summer school a monitoring visit will be organised, by the delegation which will consist of at least one member from each consortium partner.</a:t>
                      </a:r>
                    </a:p>
                    <a:p>
                      <a:pPr>
                        <a:lnSpc>
                          <a:spcPct val="107000"/>
                        </a:lnSpc>
                        <a:spcAft>
                          <a:spcPts val="800"/>
                        </a:spcAft>
                      </a:pPr>
                      <a:r>
                        <a:rPr lang="en-GB" sz="1400" dirty="0">
                          <a:solidFill>
                            <a:schemeClr val="tx1"/>
                          </a:solidFill>
                          <a:effectLst/>
                        </a:rPr>
                        <a:t> </a:t>
                      </a:r>
                      <a:r>
                        <a:rPr lang="en-GB" sz="1400" dirty="0" smtClean="0">
                          <a:solidFill>
                            <a:schemeClr val="tx1"/>
                          </a:solidFill>
                          <a:effectLst/>
                        </a:rPr>
                        <a:t>Faculty </a:t>
                      </a:r>
                      <a:r>
                        <a:rPr lang="en-GB" sz="1400" dirty="0">
                          <a:solidFill>
                            <a:schemeClr val="tx1"/>
                          </a:solidFill>
                          <a:effectLst/>
                        </a:rPr>
                        <a:t>of Maritime Studies has sent a letter to  the rector of </a:t>
                      </a:r>
                      <a:r>
                        <a:rPr lang="en-GB" sz="1400" dirty="0" err="1">
                          <a:solidFill>
                            <a:schemeClr val="tx1"/>
                          </a:solidFill>
                          <a:effectLst/>
                        </a:rPr>
                        <a:t>UoM</a:t>
                      </a:r>
                      <a:r>
                        <a:rPr lang="en-GB" sz="1400" dirty="0">
                          <a:solidFill>
                            <a:schemeClr val="tx1"/>
                          </a:solidFill>
                          <a:effectLst/>
                        </a:rPr>
                        <a:t>, declaring its readiness to organise a summer school in English, named “Sustainability in Yachting and Cruise Tourism”:</a:t>
                      </a:r>
                    </a:p>
                    <a:p>
                      <a:pPr>
                        <a:lnSpc>
                          <a:spcPct val="107000"/>
                        </a:lnSpc>
                        <a:spcAft>
                          <a:spcPts val="800"/>
                        </a:spcAft>
                      </a:pPr>
                      <a:r>
                        <a:rPr lang="en-GB" sz="1400" dirty="0">
                          <a:solidFill>
                            <a:schemeClr val="tx1"/>
                          </a:solidFill>
                          <a:effectLst/>
                        </a:rPr>
                        <a:t>  </a:t>
                      </a:r>
                      <a:r>
                        <a:rPr lang="en-GB" sz="1400" dirty="0" smtClean="0">
                          <a:solidFill>
                            <a:schemeClr val="tx1"/>
                          </a:solidFill>
                          <a:effectLst/>
                        </a:rPr>
                        <a:t>The </a:t>
                      </a:r>
                      <a:r>
                        <a:rPr lang="en-GB" sz="1400" dirty="0">
                          <a:solidFill>
                            <a:schemeClr val="tx1"/>
                          </a:solidFill>
                          <a:effectLst/>
                        </a:rPr>
                        <a:t>same is expected from the Faculty of Tourism, for the organisation of summer school “Entrepreneurship in Heritage Tourism”.</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154" marR="33154" marT="7535" marB="0">
                    <a:solidFill>
                      <a:schemeClr val="tx2">
                        <a:lumMod val="20000"/>
                        <a:lumOff val="80000"/>
                      </a:schemeClr>
                    </a:solidFill>
                  </a:tcPr>
                </a:tc>
              </a:tr>
            </a:tbl>
          </a:graphicData>
        </a:graphic>
      </p:graphicFrame>
    </p:spTree>
    <p:extLst>
      <p:ext uri="{BB962C8B-B14F-4D97-AF65-F5344CB8AC3E}">
        <p14:creationId xmlns:p14="http://schemas.microsoft.com/office/powerpoint/2010/main" val="2100005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smtClean="0"/>
              <a:t>PMB online meeting</a:t>
            </a:r>
          </a:p>
          <a:p>
            <a:pPr>
              <a:defRPr/>
            </a:pPr>
            <a:r>
              <a:rPr lang="en-US" dirty="0"/>
              <a:t>February 25</a:t>
            </a:r>
            <a:r>
              <a:rPr lang="en-US" baseline="30000" dirty="0"/>
              <a:t>th</a:t>
            </a:r>
            <a:r>
              <a:rPr lang="en-US" dirty="0"/>
              <a:t> 2021</a:t>
            </a:r>
            <a:endParaRPr lang="en-US" dirty="0"/>
          </a:p>
        </p:txBody>
      </p:sp>
      <p:sp>
        <p:nvSpPr>
          <p:cNvPr id="3" name="Slide Number Placeholder 2"/>
          <p:cNvSpPr>
            <a:spLocks noGrp="1"/>
          </p:cNvSpPr>
          <p:nvPr>
            <p:ph type="sldNum" sz="quarter" idx="12"/>
          </p:nvPr>
        </p:nvSpPr>
        <p:spPr/>
        <p:txBody>
          <a:bodyPr/>
          <a:lstStyle/>
          <a:p>
            <a:pPr>
              <a:defRPr/>
            </a:pPr>
            <a:fld id="{046B33AD-A28C-49EE-A6FE-8A30B8A2E930}" type="slidenum">
              <a:rPr lang="en-GB" smtClean="0"/>
              <a:pPr>
                <a:defRPr/>
              </a:pPr>
              <a:t>9</a:t>
            </a:fld>
            <a:endParaRPr lang="en-GB" dirty="0"/>
          </a:p>
        </p:txBody>
      </p:sp>
      <p:sp>
        <p:nvSpPr>
          <p:cNvPr id="12" name="Rectangle 11"/>
          <p:cNvSpPr/>
          <p:nvPr/>
        </p:nvSpPr>
        <p:spPr>
          <a:xfrm>
            <a:off x="534380" y="332656"/>
            <a:ext cx="8075240" cy="1008112"/>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ln w="0"/>
                <a:solidFill>
                  <a:schemeClr val="tx1"/>
                </a:solidFill>
                <a:effectLst>
                  <a:outerShdw blurRad="38100" dist="19050" dir="2700000" algn="tl" rotWithShape="0">
                    <a:schemeClr val="dk1">
                      <a:alpha val="40000"/>
                    </a:schemeClr>
                  </a:outerShdw>
                </a:effectLst>
              </a:rPr>
              <a:t>WP 5 - </a:t>
            </a:r>
            <a:r>
              <a:rPr lang="en-GB" b="1" i="1" dirty="0"/>
              <a:t>Quality Control and Monitoring</a:t>
            </a:r>
            <a:r>
              <a:rPr lang="en-GB" i="1" dirty="0" smtClean="0">
                <a:ln w="0"/>
                <a:solidFill>
                  <a:schemeClr val="tx1"/>
                </a:solidFill>
                <a:effectLst>
                  <a:outerShdw blurRad="38100" dist="19050" dir="2700000" algn="tl" rotWithShape="0">
                    <a:schemeClr val="dk1">
                      <a:alpha val="40000"/>
                    </a:schemeClr>
                  </a:outerShdw>
                </a:effectLst>
              </a:rPr>
              <a:t> </a:t>
            </a:r>
            <a:endParaRPr lang="en-GB" i="1"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179958691"/>
              </p:ext>
            </p:extLst>
          </p:nvPr>
        </p:nvGraphicFramePr>
        <p:xfrm>
          <a:off x="323529" y="1700809"/>
          <a:ext cx="8286091" cy="4084003"/>
        </p:xfrm>
        <a:graphic>
          <a:graphicData uri="http://schemas.openxmlformats.org/drawingml/2006/table">
            <a:tbl>
              <a:tblPr firstRow="1" firstCol="1" lastRow="1" lastCol="1" bandRow="1" bandCol="1">
                <a:tableStyleId>{5C22544A-7EE6-4342-B048-85BDC9FD1C3A}</a:tableStyleId>
              </a:tblPr>
              <a:tblGrid>
                <a:gridCol w="585990"/>
                <a:gridCol w="1461928"/>
                <a:gridCol w="427614"/>
                <a:gridCol w="488527"/>
                <a:gridCol w="743149"/>
                <a:gridCol w="4578883"/>
              </a:tblGrid>
              <a:tr h="4032447">
                <a:tc>
                  <a:txBody>
                    <a:bodyPr/>
                    <a:lstStyle/>
                    <a:p>
                      <a:pPr>
                        <a:lnSpc>
                          <a:spcPct val="107000"/>
                        </a:lnSpc>
                        <a:spcAft>
                          <a:spcPts val="0"/>
                        </a:spcAft>
                      </a:pPr>
                      <a:r>
                        <a:rPr lang="en-US" sz="1400" dirty="0">
                          <a:solidFill>
                            <a:schemeClr val="tx1"/>
                          </a:solidFill>
                          <a:effectLst/>
                        </a:rPr>
                        <a:t>5.2</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38" marR="65338" marT="0" marB="0">
                    <a:solidFill>
                      <a:schemeClr val="tx2">
                        <a:lumMod val="20000"/>
                        <a:lumOff val="80000"/>
                      </a:schemeClr>
                    </a:solidFill>
                  </a:tcPr>
                </a:tc>
                <a:tc>
                  <a:txBody>
                    <a:bodyPr/>
                    <a:lstStyle/>
                    <a:p>
                      <a:pPr>
                        <a:lnSpc>
                          <a:spcPct val="107000"/>
                        </a:lnSpc>
                        <a:spcAft>
                          <a:spcPts val="0"/>
                        </a:spcAft>
                      </a:pPr>
                      <a:r>
                        <a:rPr lang="en-GB" sz="1400" dirty="0">
                          <a:solidFill>
                            <a:schemeClr val="tx1"/>
                          </a:solidFill>
                          <a:effectLst/>
                        </a:rPr>
                        <a:t>Development and implementation of Internal Quality Control and Monitoring Plan</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38" marR="65338" marT="0" marB="0">
                    <a:solidFill>
                      <a:schemeClr val="tx2">
                        <a:lumMod val="20000"/>
                        <a:lumOff val="80000"/>
                      </a:schemeClr>
                    </a:solidFill>
                  </a:tcPr>
                </a:tc>
                <a:tc>
                  <a:txBody>
                    <a:bodyPr/>
                    <a:lstStyle/>
                    <a:p>
                      <a:pPr algn="ctr">
                        <a:lnSpc>
                          <a:spcPct val="107000"/>
                        </a:lnSpc>
                        <a:spcAft>
                          <a:spcPts val="0"/>
                        </a:spcAft>
                      </a:pPr>
                      <a:r>
                        <a:rPr lang="en-US" sz="1400">
                          <a:solidFill>
                            <a:schemeClr val="tx1"/>
                          </a:solidFill>
                          <a:effectLst/>
                        </a:rPr>
                        <a:t>–</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38" marR="65338" marT="0" marB="0">
                    <a:solidFill>
                      <a:schemeClr val="tx2">
                        <a:lumMod val="20000"/>
                        <a:lumOff val="80000"/>
                      </a:schemeClr>
                    </a:solidFill>
                  </a:tcPr>
                </a:tc>
                <a:tc>
                  <a:txBody>
                    <a:bodyPr/>
                    <a:lstStyle/>
                    <a:p>
                      <a:pPr>
                        <a:lnSpc>
                          <a:spcPct val="107000"/>
                        </a:lnSpc>
                        <a:spcAft>
                          <a:spcPts val="0"/>
                        </a:spcAft>
                      </a:pPr>
                      <a:r>
                        <a:rPr lang="en-US" sz="1400" dirty="0">
                          <a:solidFill>
                            <a:schemeClr val="tx1"/>
                          </a:solidFill>
                          <a:effectLst/>
                        </a:rPr>
                        <a:t>Nov. 2021</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38" marR="65338" marT="0" marB="0">
                    <a:solidFill>
                      <a:schemeClr val="tx2">
                        <a:lumMod val="20000"/>
                        <a:lumOff val="80000"/>
                      </a:schemeClr>
                    </a:solidFill>
                  </a:tcPr>
                </a:tc>
                <a:tc>
                  <a:txBody>
                    <a:bodyPr/>
                    <a:lstStyle/>
                    <a:p>
                      <a:pPr>
                        <a:lnSpc>
                          <a:spcPct val="107000"/>
                        </a:lnSpc>
                        <a:spcAft>
                          <a:spcPts val="0"/>
                        </a:spcAft>
                      </a:pPr>
                      <a:r>
                        <a:rPr lang="en-US" sz="1400" dirty="0">
                          <a:solidFill>
                            <a:schemeClr val="tx1"/>
                          </a:solidFill>
                          <a:effectLst/>
                        </a:rPr>
                        <a:t>All partners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38" marR="65338" marT="0" marB="0">
                    <a:solidFill>
                      <a:schemeClr val="tx2">
                        <a:lumMod val="20000"/>
                        <a:lumOff val="80000"/>
                      </a:schemeClr>
                    </a:solidFill>
                  </a:tcPr>
                </a:tc>
                <a:tc>
                  <a:txBody>
                    <a:bodyPr/>
                    <a:lstStyle/>
                    <a:p>
                      <a:pPr algn="just">
                        <a:lnSpc>
                          <a:spcPct val="107000"/>
                        </a:lnSpc>
                        <a:spcAft>
                          <a:spcPts val="800"/>
                        </a:spcAft>
                      </a:pPr>
                      <a:r>
                        <a:rPr lang="en-GB" sz="1400" dirty="0">
                          <a:solidFill>
                            <a:schemeClr val="tx1"/>
                          </a:solidFill>
                          <a:effectLst/>
                        </a:rPr>
                        <a:t>QAB will continue to monitor and assess the quality of project activities and deliverables throughout the project period.</a:t>
                      </a:r>
                    </a:p>
                    <a:p>
                      <a:pPr algn="just">
                        <a:lnSpc>
                          <a:spcPct val="107000"/>
                        </a:lnSpc>
                        <a:spcAft>
                          <a:spcPts val="800"/>
                        </a:spcAft>
                      </a:pPr>
                      <a:r>
                        <a:rPr lang="en-GB" sz="1400" dirty="0">
                          <a:solidFill>
                            <a:schemeClr val="tx1"/>
                          </a:solidFill>
                          <a:effectLst/>
                        </a:rPr>
                        <a:t> </a:t>
                      </a:r>
                      <a:r>
                        <a:rPr lang="en-GB" sz="1400" dirty="0" smtClean="0">
                          <a:solidFill>
                            <a:schemeClr val="tx1"/>
                          </a:solidFill>
                          <a:effectLst/>
                        </a:rPr>
                        <a:t>The </a:t>
                      </a:r>
                      <a:r>
                        <a:rPr lang="en-GB" sz="1400" dirty="0">
                          <a:solidFill>
                            <a:schemeClr val="tx1"/>
                          </a:solidFill>
                          <a:effectLst/>
                        </a:rPr>
                        <a:t>WP leader will prepare two annual QA reports. The draft of the first report, which covers the period of activities from the beginning of the project up to the end of the first year of the project, will be discussed at the meeting of the QAB which is supposed to be held until the end of November 2020 (and then the report will be finalised by the WP leader, then accepted by the QAB and submitted to the Project Management Board for final approval). The second annual report will be prepared at the last month of the project, covering the period from the end of the first year until the end of the project.</a:t>
                      </a:r>
                    </a:p>
                    <a:p>
                      <a:pPr algn="just">
                        <a:lnSpc>
                          <a:spcPct val="107000"/>
                        </a:lnSpc>
                        <a:spcAft>
                          <a:spcPts val="800"/>
                        </a:spcAft>
                      </a:pPr>
                      <a:r>
                        <a:rPr lang="en-GB" sz="1400" dirty="0">
                          <a:solidFill>
                            <a:schemeClr val="tx1"/>
                          </a:solidFill>
                          <a:effectLst/>
                        </a:rPr>
                        <a:t> </a:t>
                      </a:r>
                      <a:r>
                        <a:rPr lang="en-GB" sz="1400" dirty="0" smtClean="0">
                          <a:solidFill>
                            <a:schemeClr val="tx1"/>
                          </a:solidFill>
                          <a:effectLst/>
                        </a:rPr>
                        <a:t>Satisfaction </a:t>
                      </a:r>
                      <a:r>
                        <a:rPr lang="en-GB" sz="1400" dirty="0">
                          <a:solidFill>
                            <a:schemeClr val="tx1"/>
                          </a:solidFill>
                          <a:effectLst/>
                        </a:rPr>
                        <a:t>surveys will be used regularly until the end of the project, elaborated by the WP leader. The data from surveys will be presented in the annual QA reports.</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338" marR="65338"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920023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MARD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MARDS Template.potx</Template>
  <TotalTime>4032</TotalTime>
  <Words>1752</Words>
  <Application>Microsoft Office PowerPoint</Application>
  <PresentationFormat>On-screen Show (4:3)</PresentationFormat>
  <Paragraphs>241</Paragraphs>
  <Slides>15</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Cambria</vt:lpstr>
      <vt:lpstr>Times New Roman</vt:lpstr>
      <vt:lpstr>MARDS Template</vt:lpstr>
      <vt:lpstr>  IESP PMB meeting Planning of project activities – II project year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IESP</dc:title>
  <dc:subject/>
  <dc:creator>Name Surname</dc:creator>
  <cp:keywords/>
  <dc:description/>
  <cp:lastModifiedBy>Windows User</cp:lastModifiedBy>
  <cp:revision>113</cp:revision>
  <cp:lastPrinted>2021-03-01T12:43:14Z</cp:lastPrinted>
  <dcterms:created xsi:type="dcterms:W3CDTF">2019-02-18T18:02:56Z</dcterms:created>
  <dcterms:modified xsi:type="dcterms:W3CDTF">2021-03-01T12:52:13Z</dcterms:modified>
  <cp:category/>
</cp:coreProperties>
</file>