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742" r:id="rId3"/>
    <p:sldId id="257" r:id="rId4"/>
    <p:sldId id="258" r:id="rId5"/>
    <p:sldId id="259" r:id="rId6"/>
    <p:sldId id="743" r:id="rId7"/>
    <p:sldId id="744" r:id="rId8"/>
    <p:sldId id="746" r:id="rId9"/>
    <p:sldId id="748" r:id="rId10"/>
    <p:sldId id="749" r:id="rId11"/>
    <p:sldId id="745" r:id="rId12"/>
    <p:sldId id="750" r:id="rId13"/>
    <p:sldId id="751" r:id="rId14"/>
    <p:sldId id="753" r:id="rId15"/>
    <p:sldId id="755" r:id="rId16"/>
    <p:sldId id="752" r:id="rId17"/>
    <p:sldId id="756" r:id="rId18"/>
    <p:sldId id="75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5909"/>
  </p:normalViewPr>
  <p:slideViewPr>
    <p:cSldViewPr>
      <p:cViewPr varScale="1">
        <p:scale>
          <a:sx n="111" d="100"/>
          <a:sy n="111" d="100"/>
        </p:scale>
        <p:origin x="161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F4D03D-0A23-8E4A-9204-DF8011DFD953}" type="datetime1">
              <a:rPr lang="x-none" smtClean="0"/>
              <a:t>6/18/2020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2AABB1-33D0-490A-8F65-0E2FCBEECD78}" type="slidenum">
              <a:rPr lang="en-GB" smtClean="0"/>
              <a:t>‹#›</a:t>
            </a:fld>
            <a:endParaRPr lang="en-GB"/>
          </a:p>
        </p:txBody>
      </p:sp>
    </p:spTree>
    <p:extLst>
      <p:ext uri="{BB962C8B-B14F-4D97-AF65-F5344CB8AC3E}">
        <p14:creationId xmlns:p14="http://schemas.microsoft.com/office/powerpoint/2010/main" val="10771997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48C5F-14A2-8C46-B575-EC7534D14672}" type="datetime1">
              <a:rPr lang="x-none" smtClean="0"/>
              <a:t>6/18/2020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69034-12FB-4A4C-B885-362305F2F51B}" type="slidenum">
              <a:rPr lang="en-GB" smtClean="0"/>
              <a:t>‹#›</a:t>
            </a:fld>
            <a:endParaRPr lang="en-GB"/>
          </a:p>
        </p:txBody>
      </p:sp>
    </p:spTree>
    <p:extLst>
      <p:ext uri="{BB962C8B-B14F-4D97-AF65-F5344CB8AC3E}">
        <p14:creationId xmlns:p14="http://schemas.microsoft.com/office/powerpoint/2010/main" val="274737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E69034-12FB-4A4C-B885-362305F2F51B}" type="slidenum">
              <a:rPr lang="en-GB" smtClean="0"/>
              <a:t>1</a:t>
            </a:fld>
            <a:endParaRPr lang="en-GB"/>
          </a:p>
        </p:txBody>
      </p:sp>
    </p:spTree>
    <p:extLst>
      <p:ext uri="{BB962C8B-B14F-4D97-AF65-F5344CB8AC3E}">
        <p14:creationId xmlns:p14="http://schemas.microsoft.com/office/powerpoint/2010/main" val="1540622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E69034-12FB-4A4C-B885-362305F2F51B}" type="slidenum">
              <a:rPr lang="en-GB" smtClean="0"/>
              <a:t>3</a:t>
            </a:fld>
            <a:endParaRPr lang="en-GB"/>
          </a:p>
        </p:txBody>
      </p:sp>
    </p:spTree>
    <p:extLst>
      <p:ext uri="{BB962C8B-B14F-4D97-AF65-F5344CB8AC3E}">
        <p14:creationId xmlns:p14="http://schemas.microsoft.com/office/powerpoint/2010/main" val="366146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err="1">
                <a:solidFill>
                  <a:schemeClr val="tx1"/>
                </a:solidFill>
                <a:effectLst/>
                <a:latin typeface="+mn-lt"/>
                <a:ea typeface="+mn-ea"/>
                <a:cs typeface="+mn-cs"/>
              </a:rPr>
              <a:t>These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tools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were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classified</a:t>
            </a:r>
            <a:r>
              <a:rPr lang="fr-FR" sz="1200" kern="1200" dirty="0">
                <a:solidFill>
                  <a:schemeClr val="tx1"/>
                </a:solidFill>
                <a:effectLst/>
                <a:latin typeface="+mn-lt"/>
                <a:ea typeface="+mn-ea"/>
                <a:cs typeface="+mn-cs"/>
              </a:rPr>
              <a:t> by the french </a:t>
            </a:r>
            <a:r>
              <a:rPr lang="fr-FR" sz="1200" kern="1200" dirty="0" err="1">
                <a:solidFill>
                  <a:schemeClr val="tx1"/>
                </a:solidFill>
                <a:effectLst/>
                <a:latin typeface="+mn-lt"/>
                <a:ea typeface="+mn-ea"/>
                <a:cs typeface="+mn-cs"/>
              </a:rPr>
              <a:t>think</a:t>
            </a:r>
            <a:r>
              <a:rPr lang="fr-FR" sz="1200" kern="1200" dirty="0">
                <a:solidFill>
                  <a:schemeClr val="tx1"/>
                </a:solidFill>
                <a:effectLst/>
                <a:latin typeface="+mn-lt"/>
                <a:ea typeface="+mn-ea"/>
                <a:cs typeface="+mn-cs"/>
              </a:rPr>
              <a:t> tank “FRANCE STRATEGIE”. </a:t>
            </a:r>
            <a:endParaRPr lang="fr-FR" dirty="0">
              <a:effectLst/>
            </a:endParaRPr>
          </a:p>
          <a:p>
            <a:r>
              <a:rPr lang="fr-FR" sz="1200" kern="1200" dirty="0">
                <a:solidFill>
                  <a:schemeClr val="tx1"/>
                </a:solidFill>
                <a:effectLst/>
                <a:latin typeface="+mn-lt"/>
                <a:ea typeface="+mn-ea"/>
                <a:cs typeface="+mn-cs"/>
              </a:rPr>
              <a:t>The English curriculum, distance </a:t>
            </a:r>
            <a:r>
              <a:rPr lang="fr-FR" sz="1200" kern="1200" dirty="0" err="1">
                <a:solidFill>
                  <a:schemeClr val="tx1"/>
                </a:solidFill>
                <a:effectLst/>
                <a:latin typeface="+mn-lt"/>
                <a:ea typeface="+mn-ea"/>
                <a:cs typeface="+mn-cs"/>
              </a:rPr>
              <a:t>learning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mobilities</a:t>
            </a:r>
            <a:r>
              <a:rPr lang="fr-FR" sz="1200" kern="1200" dirty="0">
                <a:solidFill>
                  <a:schemeClr val="tx1"/>
                </a:solidFill>
                <a:effectLst/>
                <a:latin typeface="+mn-lt"/>
                <a:ea typeface="+mn-ea"/>
                <a:cs typeface="+mn-cs"/>
              </a:rPr>
              <a:t> are not the </a:t>
            </a:r>
            <a:r>
              <a:rPr lang="fr-FR" sz="1200" kern="1200" dirty="0" err="1">
                <a:solidFill>
                  <a:schemeClr val="tx1"/>
                </a:solidFill>
                <a:effectLst/>
                <a:latin typeface="+mn-lt"/>
                <a:ea typeface="+mn-ea"/>
                <a:cs typeface="+mn-cs"/>
              </a:rPr>
              <a:t>only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tools</a:t>
            </a:r>
            <a:r>
              <a:rPr lang="fr-FR" sz="1200" kern="1200" dirty="0">
                <a:solidFill>
                  <a:schemeClr val="tx1"/>
                </a:solidFill>
                <a:effectLst/>
                <a:latin typeface="+mn-lt"/>
                <a:ea typeface="+mn-ea"/>
                <a:cs typeface="+mn-cs"/>
              </a:rPr>
              <a:t> of internationalisation of </a:t>
            </a:r>
            <a:r>
              <a:rPr lang="fr-FR" sz="1200" kern="1200" dirty="0" err="1">
                <a:solidFill>
                  <a:schemeClr val="tx1"/>
                </a:solidFill>
                <a:effectLst/>
                <a:latin typeface="+mn-lt"/>
                <a:ea typeface="+mn-ea"/>
                <a:cs typeface="+mn-cs"/>
              </a:rPr>
              <a:t>education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anymore</a:t>
            </a:r>
            <a:r>
              <a:rPr lang="fr-FR" sz="1200" kern="1200" dirty="0">
                <a:solidFill>
                  <a:schemeClr val="tx1"/>
                </a:solidFill>
                <a:effectLst/>
                <a:latin typeface="+mn-lt"/>
                <a:ea typeface="+mn-ea"/>
                <a:cs typeface="+mn-cs"/>
              </a:rPr>
              <a:t>. There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another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way</a:t>
            </a:r>
            <a:r>
              <a:rPr lang="fr-FR" sz="1200" kern="1200" dirty="0">
                <a:solidFill>
                  <a:schemeClr val="tx1"/>
                </a:solidFill>
                <a:effectLst/>
                <a:latin typeface="+mn-lt"/>
                <a:ea typeface="+mn-ea"/>
                <a:cs typeface="+mn-cs"/>
              </a:rPr>
              <a:t> of internationalisation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programme provision. </a:t>
            </a:r>
            <a:endParaRPr lang="fr-FR" dirty="0">
              <a:effectLst/>
            </a:endParaRPr>
          </a:p>
          <a:p>
            <a:endParaRPr lang="fr-FR" dirty="0"/>
          </a:p>
          <a:p>
            <a:r>
              <a:rPr lang="fr-FR" sz="1200" kern="1200" dirty="0">
                <a:solidFill>
                  <a:schemeClr val="tx1"/>
                </a:solidFill>
                <a:effectLst/>
                <a:latin typeface="+mn-lt"/>
                <a:ea typeface="+mn-ea"/>
                <a:cs typeface="+mn-cs"/>
              </a:rPr>
              <a:t>So, french </a:t>
            </a:r>
            <a:r>
              <a:rPr lang="fr-FR" sz="1200" kern="1200" dirty="0" err="1">
                <a:solidFill>
                  <a:schemeClr val="tx1"/>
                </a:solidFill>
                <a:effectLst/>
                <a:latin typeface="+mn-lt"/>
                <a:ea typeface="+mn-ea"/>
                <a:cs typeface="+mn-cs"/>
              </a:rPr>
              <a:t>think</a:t>
            </a:r>
            <a:r>
              <a:rPr lang="fr-FR" sz="1200" kern="1200" dirty="0">
                <a:solidFill>
                  <a:schemeClr val="tx1"/>
                </a:solidFill>
                <a:effectLst/>
                <a:latin typeface="+mn-lt"/>
                <a:ea typeface="+mn-ea"/>
                <a:cs typeface="+mn-cs"/>
              </a:rPr>
              <a:t> tank </a:t>
            </a:r>
            <a:r>
              <a:rPr lang="fr-FR" sz="1200" kern="1200" dirty="0" err="1">
                <a:solidFill>
                  <a:schemeClr val="tx1"/>
                </a:solidFill>
                <a:effectLst/>
                <a:latin typeface="+mn-lt"/>
                <a:ea typeface="+mn-ea"/>
                <a:cs typeface="+mn-cs"/>
              </a:rPr>
              <a:t>distinguishes</a:t>
            </a:r>
            <a:r>
              <a:rPr lang="fr-FR" sz="1200" kern="1200" dirty="0">
                <a:solidFill>
                  <a:schemeClr val="tx1"/>
                </a:solidFill>
                <a:effectLst/>
                <a:latin typeface="+mn-lt"/>
                <a:ea typeface="+mn-ea"/>
                <a:cs typeface="+mn-cs"/>
              </a:rPr>
              <a:t> 2 main </a:t>
            </a:r>
            <a:r>
              <a:rPr lang="fr-FR" sz="1200" kern="1200" dirty="0" err="1">
                <a:solidFill>
                  <a:schemeClr val="tx1"/>
                </a:solidFill>
                <a:effectLst/>
                <a:latin typeface="+mn-lt"/>
                <a:ea typeface="+mn-ea"/>
                <a:cs typeface="+mn-cs"/>
              </a:rPr>
              <a:t>categories</a:t>
            </a:r>
            <a:r>
              <a:rPr lang="fr-FR" sz="1200" kern="1200" dirty="0">
                <a:solidFill>
                  <a:schemeClr val="tx1"/>
                </a:solidFill>
                <a:effectLst/>
                <a:latin typeface="+mn-lt"/>
                <a:ea typeface="+mn-ea"/>
                <a:cs typeface="+mn-cs"/>
              </a:rPr>
              <a:t> of transnational provision : </a:t>
            </a:r>
            <a:r>
              <a:rPr lang="fr-FR" sz="1200" b="1" i="1" kern="1200" dirty="0">
                <a:solidFill>
                  <a:schemeClr val="tx1"/>
                </a:solidFill>
                <a:effectLst/>
                <a:latin typeface="+mn-lt"/>
                <a:ea typeface="+mn-ea"/>
                <a:cs typeface="+mn-cs"/>
              </a:rPr>
              <a:t>collaborative transnational provision </a:t>
            </a:r>
            <a:r>
              <a:rPr lang="fr-FR" sz="1200" kern="1200" dirty="0">
                <a:solidFill>
                  <a:schemeClr val="tx1"/>
                </a:solidFill>
                <a:effectLst/>
                <a:latin typeface="+mn-lt"/>
                <a:ea typeface="+mn-ea"/>
                <a:cs typeface="+mn-cs"/>
              </a:rPr>
              <a:t>a​</a:t>
            </a:r>
            <a:r>
              <a:rPr lang="fr-FR" sz="1200" kern="1200" dirty="0" err="1">
                <a:solidFill>
                  <a:schemeClr val="tx1"/>
                </a:solidFill>
                <a:effectLst/>
                <a:latin typeface="+mn-lt"/>
                <a:ea typeface="+mn-ea"/>
                <a:cs typeface="+mn-cs"/>
              </a:rPr>
              <a:t>nd</a:t>
            </a:r>
            <a:r>
              <a:rPr lang="fr-FR" sz="1200" kern="1200" dirty="0">
                <a:solidFill>
                  <a:schemeClr val="tx1"/>
                </a:solidFill>
                <a:effectLst/>
                <a:latin typeface="+mn-lt"/>
                <a:ea typeface="+mn-ea"/>
                <a:cs typeface="+mn-cs"/>
              </a:rPr>
              <a:t> ​</a:t>
            </a:r>
            <a:r>
              <a:rPr lang="fr-FR" sz="1200" b="1" i="1" kern="1200" dirty="0" err="1">
                <a:solidFill>
                  <a:schemeClr val="tx1"/>
                </a:solidFill>
                <a:effectLst/>
                <a:latin typeface="+mn-lt"/>
                <a:ea typeface="+mn-ea"/>
                <a:cs typeface="+mn-cs"/>
              </a:rPr>
              <a:t>independent</a:t>
            </a:r>
            <a:r>
              <a:rPr lang="fr-FR" sz="1200" b="1" i="1" kern="1200" dirty="0">
                <a:solidFill>
                  <a:schemeClr val="tx1"/>
                </a:solidFill>
                <a:effectLst/>
                <a:latin typeface="+mn-lt"/>
                <a:ea typeface="+mn-ea"/>
                <a:cs typeface="+mn-cs"/>
              </a:rPr>
              <a:t> transnational provision. </a:t>
            </a:r>
            <a:r>
              <a:rPr lang="fr-FR" sz="1200" kern="1200" dirty="0">
                <a:solidFill>
                  <a:schemeClr val="tx1"/>
                </a:solidFill>
                <a:effectLst/>
                <a:latin typeface="+mn-lt"/>
                <a:ea typeface="+mn-ea"/>
                <a:cs typeface="+mn-cs"/>
              </a:rPr>
              <a:t>So the first one, collaborative transnational provision </a:t>
            </a:r>
            <a:r>
              <a:rPr lang="fr-FR" sz="1200" kern="1200" dirty="0" err="1">
                <a:solidFill>
                  <a:schemeClr val="tx1"/>
                </a:solidFill>
                <a:effectLst/>
                <a:latin typeface="+mn-lt"/>
                <a:ea typeface="+mn-ea"/>
                <a:cs typeface="+mn-cs"/>
              </a:rPr>
              <a:t>involves</a:t>
            </a:r>
            <a:r>
              <a:rPr lang="fr-FR" sz="1200" kern="1200" dirty="0">
                <a:solidFill>
                  <a:schemeClr val="tx1"/>
                </a:solidFill>
                <a:effectLst/>
                <a:latin typeface="+mn-lt"/>
                <a:ea typeface="+mn-ea"/>
                <a:cs typeface="+mn-cs"/>
              </a:rPr>
              <a:t> collaboration in programme design, </a:t>
            </a:r>
            <a:r>
              <a:rPr lang="fr-FR" sz="1200" kern="1200" dirty="0" err="1">
                <a:solidFill>
                  <a:schemeClr val="tx1"/>
                </a:solidFill>
                <a:effectLst/>
                <a:latin typeface="+mn-lt"/>
                <a:ea typeface="+mn-ea"/>
                <a:cs typeface="+mn-cs"/>
              </a:rPr>
              <a:t>delivery</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quality</a:t>
            </a:r>
            <a:r>
              <a:rPr lang="fr-FR" sz="1200" kern="1200" dirty="0">
                <a:solidFill>
                  <a:schemeClr val="tx1"/>
                </a:solidFill>
                <a:effectLst/>
                <a:latin typeface="+mn-lt"/>
                <a:ea typeface="+mn-ea"/>
                <a:cs typeface="+mn-cs"/>
              </a:rPr>
              <a:t> assurance </a:t>
            </a:r>
            <a:r>
              <a:rPr lang="fr-FR" sz="1200" kern="1200" dirty="0" err="1">
                <a:solidFill>
                  <a:schemeClr val="tx1"/>
                </a:solidFill>
                <a:effectLst/>
                <a:latin typeface="+mn-lt"/>
                <a:ea typeface="+mn-ea"/>
                <a:cs typeface="+mn-cs"/>
              </a:rPr>
              <a:t>between</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foreign</a:t>
            </a:r>
            <a:r>
              <a:rPr lang="fr-FR" sz="1200" kern="1200" dirty="0">
                <a:solidFill>
                  <a:schemeClr val="tx1"/>
                </a:solidFill>
                <a:effectLst/>
                <a:latin typeface="+mn-lt"/>
                <a:ea typeface="+mn-ea"/>
                <a:cs typeface="+mn-cs"/>
              </a:rPr>
              <a:t> institution </a:t>
            </a:r>
            <a:r>
              <a:rPr lang="fr-FR" sz="1200" kern="1200" dirty="0" err="1">
                <a:solidFill>
                  <a:schemeClr val="tx1"/>
                </a:solidFill>
                <a:effectLst/>
                <a:latin typeface="+mn-lt"/>
                <a:ea typeface="+mn-ea"/>
                <a:cs typeface="+mn-cs"/>
              </a:rPr>
              <a:t>providing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programmes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institution) and a </a:t>
            </a:r>
            <a:r>
              <a:rPr lang="fr-FR" sz="1200" kern="1200" dirty="0" err="1">
                <a:solidFill>
                  <a:schemeClr val="tx1"/>
                </a:solidFill>
                <a:effectLst/>
                <a:latin typeface="+mn-lt"/>
                <a:ea typeface="+mn-ea"/>
                <a:cs typeface="+mn-cs"/>
              </a:rPr>
              <a:t>partner</a:t>
            </a:r>
            <a:r>
              <a:rPr lang="fr-FR" sz="1200" kern="1200" dirty="0">
                <a:solidFill>
                  <a:schemeClr val="tx1"/>
                </a:solidFill>
                <a:effectLst/>
                <a:latin typeface="+mn-lt"/>
                <a:ea typeface="+mn-ea"/>
                <a:cs typeface="+mn-cs"/>
              </a:rPr>
              <a:t> institution in the host country. And the second </a:t>
            </a:r>
            <a:r>
              <a:rPr lang="fr-FR" sz="1200" kern="1200" dirty="0" err="1">
                <a:solidFill>
                  <a:schemeClr val="tx1"/>
                </a:solidFill>
                <a:effectLst/>
                <a:latin typeface="+mn-lt"/>
                <a:ea typeface="+mn-ea"/>
                <a:cs typeface="+mn-cs"/>
              </a:rPr>
              <a:t>category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independent</a:t>
            </a:r>
            <a:r>
              <a:rPr lang="fr-FR" sz="1200" kern="1200" dirty="0">
                <a:solidFill>
                  <a:schemeClr val="tx1"/>
                </a:solidFill>
                <a:effectLst/>
                <a:latin typeface="+mn-lt"/>
                <a:ea typeface="+mn-ea"/>
                <a:cs typeface="+mn-cs"/>
              </a:rPr>
              <a:t> transnational provision. This </a:t>
            </a:r>
            <a:r>
              <a:rPr lang="fr-FR" sz="1200" kern="1200" dirty="0" err="1">
                <a:solidFill>
                  <a:schemeClr val="tx1"/>
                </a:solidFill>
                <a:effectLst/>
                <a:latin typeface="+mn-lt"/>
                <a:ea typeface="+mn-ea"/>
                <a:cs typeface="+mn-cs"/>
              </a:rPr>
              <a:t>means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higher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education</a:t>
            </a:r>
            <a:r>
              <a:rPr lang="fr-FR" sz="1200" kern="1200" dirty="0">
                <a:solidFill>
                  <a:schemeClr val="tx1"/>
                </a:solidFill>
                <a:effectLst/>
                <a:latin typeface="+mn-lt"/>
                <a:ea typeface="+mn-ea"/>
                <a:cs typeface="+mn-cs"/>
              </a:rPr>
              <a:t> institution (HEI) </a:t>
            </a:r>
            <a:r>
              <a:rPr lang="fr-FR" sz="1200" kern="1200" dirty="0" err="1">
                <a:solidFill>
                  <a:schemeClr val="tx1"/>
                </a:solidFill>
                <a:effectLst/>
                <a:latin typeface="+mn-lt"/>
                <a:ea typeface="+mn-ea"/>
                <a:cs typeface="+mn-cs"/>
              </a:rPr>
              <a:t>providing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programmes </a:t>
            </a:r>
            <a:r>
              <a:rPr lang="fr-FR" sz="1200" kern="1200" dirty="0" err="1">
                <a:solidFill>
                  <a:schemeClr val="tx1"/>
                </a:solidFill>
                <a:effectLst/>
                <a:latin typeface="+mn-lt"/>
                <a:ea typeface="+mn-ea"/>
                <a:cs typeface="+mn-cs"/>
              </a:rPr>
              <a:t>abroad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solely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responsible</a:t>
            </a:r>
            <a:r>
              <a:rPr lang="fr-FR" sz="1200" kern="1200" dirty="0">
                <a:solidFill>
                  <a:schemeClr val="tx1"/>
                </a:solidFill>
                <a:effectLst/>
                <a:latin typeface="+mn-lt"/>
                <a:ea typeface="+mn-ea"/>
                <a:cs typeface="+mn-cs"/>
              </a:rPr>
              <a:t> for the design, </a:t>
            </a:r>
            <a:r>
              <a:rPr lang="fr-FR" sz="1200" kern="1200" dirty="0" err="1">
                <a:solidFill>
                  <a:schemeClr val="tx1"/>
                </a:solidFill>
                <a:effectLst/>
                <a:latin typeface="+mn-lt"/>
                <a:ea typeface="+mn-ea"/>
                <a:cs typeface="+mn-cs"/>
              </a:rPr>
              <a:t>delivery</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quality</a:t>
            </a:r>
            <a:r>
              <a:rPr lang="fr-FR" sz="1200" kern="1200" dirty="0">
                <a:solidFill>
                  <a:schemeClr val="tx1"/>
                </a:solidFill>
                <a:effectLst/>
                <a:latin typeface="+mn-lt"/>
                <a:ea typeface="+mn-ea"/>
                <a:cs typeface="+mn-cs"/>
              </a:rPr>
              <a:t> assurance of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academic</a:t>
            </a:r>
            <a:r>
              <a:rPr lang="fr-FR" sz="1200" kern="1200" dirty="0">
                <a:solidFill>
                  <a:schemeClr val="tx1"/>
                </a:solidFill>
                <a:effectLst/>
                <a:latin typeface="+mn-lt"/>
                <a:ea typeface="+mn-ea"/>
                <a:cs typeface="+mn-cs"/>
              </a:rPr>
              <a:t> programmes in the host country. </a:t>
            </a:r>
          </a:p>
          <a:p>
            <a:endParaRPr lang="fr-FR" dirty="0">
              <a:effectLst/>
            </a:endParaRPr>
          </a:p>
          <a:p>
            <a:r>
              <a:rPr lang="fr-FR" sz="1200" kern="1200" dirty="0" err="1">
                <a:solidFill>
                  <a:schemeClr val="tx1"/>
                </a:solidFill>
                <a:effectLst/>
                <a:latin typeface="+mn-lt"/>
                <a:ea typeface="+mn-ea"/>
                <a:cs typeface="+mn-cs"/>
              </a:rPr>
              <a:t>Now</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besides</a:t>
            </a:r>
            <a:r>
              <a:rPr lang="fr-FR" sz="1200" kern="1200" dirty="0">
                <a:solidFill>
                  <a:schemeClr val="tx1"/>
                </a:solidFill>
                <a:effectLst/>
                <a:latin typeface="+mn-lt"/>
                <a:ea typeface="+mn-ea"/>
                <a:cs typeface="+mn-cs"/>
              </a:rPr>
              <a:t> the 2 </a:t>
            </a:r>
            <a:r>
              <a:rPr lang="fr-FR" sz="1200" kern="1200" dirty="0" err="1">
                <a:solidFill>
                  <a:schemeClr val="tx1"/>
                </a:solidFill>
                <a:effectLst/>
                <a:latin typeface="+mn-lt"/>
                <a:ea typeface="+mn-ea"/>
                <a:cs typeface="+mn-cs"/>
              </a:rPr>
              <a:t>categories</a:t>
            </a:r>
            <a:r>
              <a:rPr lang="fr-FR" sz="1200" kern="1200" dirty="0">
                <a:solidFill>
                  <a:schemeClr val="tx1"/>
                </a:solidFill>
                <a:effectLst/>
                <a:latin typeface="+mn-lt"/>
                <a:ea typeface="+mn-ea"/>
                <a:cs typeface="+mn-cs"/>
              </a:rPr>
              <a:t> of programmes provision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saw</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there</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4 </a:t>
            </a:r>
            <a:r>
              <a:rPr lang="fr-FR" sz="1200" kern="1200" dirty="0" err="1">
                <a:solidFill>
                  <a:schemeClr val="tx1"/>
                </a:solidFill>
                <a:effectLst/>
                <a:latin typeface="+mn-lt"/>
                <a:ea typeface="+mn-ea"/>
                <a:cs typeface="+mn-cs"/>
              </a:rPr>
              <a:t>sub-categories</a:t>
            </a:r>
            <a:r>
              <a:rPr lang="fr-FR" sz="1200" kern="1200" dirty="0">
                <a:solidFill>
                  <a:schemeClr val="tx1"/>
                </a:solidFill>
                <a:effectLst/>
                <a:latin typeface="+mn-lt"/>
                <a:ea typeface="+mn-ea"/>
                <a:cs typeface="+mn-cs"/>
              </a:rPr>
              <a:t> of modes of </a:t>
            </a:r>
            <a:r>
              <a:rPr lang="fr-FR" sz="1200" kern="1200" dirty="0" err="1">
                <a:solidFill>
                  <a:schemeClr val="tx1"/>
                </a:solidFill>
                <a:effectLst/>
                <a:latin typeface="+mn-lt"/>
                <a:ea typeface="+mn-ea"/>
                <a:cs typeface="+mn-cs"/>
              </a:rPr>
              <a:t>delivery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covered</a:t>
            </a:r>
            <a:r>
              <a:rPr lang="fr-FR" sz="1200" kern="1200" dirty="0">
                <a:solidFill>
                  <a:schemeClr val="tx1"/>
                </a:solidFill>
                <a:effectLst/>
                <a:latin typeface="+mn-lt"/>
                <a:ea typeface="+mn-ea"/>
                <a:cs typeface="+mn-cs"/>
              </a:rPr>
              <a:t> in the </a:t>
            </a:r>
            <a:r>
              <a:rPr lang="fr-FR" sz="1200" kern="1200" dirty="0" err="1">
                <a:solidFill>
                  <a:schemeClr val="tx1"/>
                </a:solidFill>
                <a:effectLst/>
                <a:latin typeface="+mn-lt"/>
                <a:ea typeface="+mn-ea"/>
                <a:cs typeface="+mn-cs"/>
              </a:rPr>
              <a:t>European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study</a:t>
            </a:r>
            <a:r>
              <a:rPr lang="fr-FR" sz="1200" kern="1200" dirty="0">
                <a:solidFill>
                  <a:schemeClr val="tx1"/>
                </a:solidFill>
                <a:effectLst/>
                <a:latin typeface="+mn-lt"/>
                <a:ea typeface="+mn-ea"/>
                <a:cs typeface="+mn-cs"/>
              </a:rPr>
              <a:t>. There are </a:t>
            </a:r>
            <a:r>
              <a:rPr lang="fr-FR" sz="1200" kern="1200" dirty="0" err="1">
                <a:solidFill>
                  <a:schemeClr val="tx1"/>
                </a:solidFill>
                <a:effectLst/>
                <a:latin typeface="+mn-lt"/>
                <a:ea typeface="+mn-ea"/>
                <a:cs typeface="+mn-cs"/>
              </a:rPr>
              <a:t>decentralised</a:t>
            </a:r>
            <a:r>
              <a:rPr lang="fr-FR" sz="1200" kern="1200" dirty="0">
                <a:solidFill>
                  <a:schemeClr val="tx1"/>
                </a:solidFill>
                <a:effectLst/>
                <a:latin typeface="+mn-lt"/>
                <a:ea typeface="+mn-ea"/>
                <a:cs typeface="+mn-cs"/>
              </a:rPr>
              <a:t> programmes, Joint-ventures, International </a:t>
            </a:r>
            <a:r>
              <a:rPr lang="fr-FR" sz="1200" kern="1200" dirty="0" err="1">
                <a:solidFill>
                  <a:schemeClr val="tx1"/>
                </a:solidFill>
                <a:effectLst/>
                <a:latin typeface="+mn-lt"/>
                <a:ea typeface="+mn-ea"/>
                <a:cs typeface="+mn-cs"/>
              </a:rPr>
              <a:t>branch</a:t>
            </a:r>
            <a:r>
              <a:rPr lang="fr-FR" sz="1200" kern="1200" dirty="0">
                <a:solidFill>
                  <a:schemeClr val="tx1"/>
                </a:solidFill>
                <a:effectLst/>
                <a:latin typeface="+mn-lt"/>
                <a:ea typeface="+mn-ea"/>
                <a:cs typeface="+mn-cs"/>
              </a:rPr>
              <a:t> Campus, Franchise</a:t>
            </a:r>
            <a:r>
              <a:rPr lang="fr-FR" sz="1200" kern="1200">
                <a:solidFill>
                  <a:schemeClr val="tx1"/>
                </a:solidFill>
                <a:effectLst/>
                <a:latin typeface="+mn-lt"/>
                <a:ea typeface="+mn-ea"/>
                <a:cs typeface="+mn-cs"/>
              </a:rPr>
              <a:t>. </a:t>
            </a:r>
          </a:p>
          <a:p>
            <a:endParaRPr lang="fr-FR" dirty="0">
              <a:effectLst/>
            </a:endParaRPr>
          </a:p>
          <a:p>
            <a:r>
              <a:rPr lang="fr-FR" sz="1200" b="1" i="1" kern="1200" dirty="0">
                <a:solidFill>
                  <a:schemeClr val="tx1"/>
                </a:solidFill>
                <a:effectLst/>
                <a:latin typeface="+mn-lt"/>
                <a:ea typeface="+mn-ea"/>
                <a:cs typeface="+mn-cs"/>
              </a:rPr>
              <a:t>1. </a:t>
            </a:r>
            <a:r>
              <a:rPr lang="fr-FR" sz="1200" b="1" i="1" kern="1200" dirty="0" err="1">
                <a:solidFill>
                  <a:schemeClr val="tx1"/>
                </a:solidFill>
                <a:effectLst/>
                <a:latin typeface="+mn-lt"/>
                <a:ea typeface="+mn-ea"/>
                <a:cs typeface="+mn-cs"/>
              </a:rPr>
              <a:t>Decentralised</a:t>
            </a:r>
            <a:r>
              <a:rPr lang="fr-FR" sz="1200" b="1" i="1" kern="1200" dirty="0">
                <a:solidFill>
                  <a:schemeClr val="tx1"/>
                </a:solidFill>
                <a:effectLst/>
                <a:latin typeface="+mn-lt"/>
                <a:ea typeface="+mn-ea"/>
                <a:cs typeface="+mn-cs"/>
              </a:rPr>
              <a:t> programme. </a:t>
            </a:r>
            <a:r>
              <a:rPr lang="fr-FR" sz="1200" kern="1200" dirty="0" err="1">
                <a:solidFill>
                  <a:schemeClr val="tx1"/>
                </a:solidFill>
                <a:effectLst/>
                <a:latin typeface="+mn-lt"/>
                <a:ea typeface="+mn-ea"/>
                <a:cs typeface="+mn-cs"/>
              </a:rPr>
              <a:t>Means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institution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authorised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deliver</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one of </a:t>
            </a:r>
            <a:r>
              <a:rPr lang="fr-FR" sz="1200" b="1" kern="1200" dirty="0" err="1">
                <a:solidFill>
                  <a:schemeClr val="tx1"/>
                </a:solidFill>
                <a:effectLst/>
                <a:latin typeface="+mn-lt"/>
                <a:ea typeface="+mn-ea"/>
                <a:cs typeface="+mn-cs"/>
              </a:rPr>
              <a:t>its</a:t>
            </a:r>
            <a:r>
              <a:rPr lang="fr-FR" sz="1200" b="1" kern="1200" dirty="0">
                <a:solidFill>
                  <a:schemeClr val="tx1"/>
                </a:solidFill>
                <a:effectLst/>
                <a:latin typeface="+mn-lt"/>
                <a:ea typeface="+mn-ea"/>
                <a:cs typeface="+mn-cs"/>
              </a:rPr>
              <a:t> programmes </a:t>
            </a:r>
            <a:r>
              <a:rPr lang="fr-FR" sz="1200" kern="1200" dirty="0">
                <a:solidFill>
                  <a:schemeClr val="tx1"/>
                </a:solidFill>
                <a:effectLst/>
                <a:latin typeface="+mn-lt"/>
                <a:ea typeface="+mn-ea"/>
                <a:cs typeface="+mn-cs"/>
              </a:rPr>
              <a:t>​in the host institution and to ​</a:t>
            </a:r>
            <a:r>
              <a:rPr lang="fr-FR" sz="1200" b="1" kern="1200" dirty="0" err="1">
                <a:solidFill>
                  <a:schemeClr val="tx1"/>
                </a:solidFill>
                <a:effectLst/>
                <a:latin typeface="+mn-lt"/>
                <a:ea typeface="+mn-ea"/>
                <a:cs typeface="+mn-cs"/>
              </a:rPr>
              <a:t>award</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its</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own</a:t>
            </a:r>
            <a:r>
              <a:rPr lang="fr-FR" sz="1200" b="1" kern="1200" dirty="0">
                <a:solidFill>
                  <a:schemeClr val="tx1"/>
                </a:solidFill>
                <a:effectLst/>
                <a:latin typeface="+mn-lt"/>
                <a:ea typeface="+mn-ea"/>
                <a:cs typeface="+mn-cs"/>
              </a:rPr>
              <a:t> </a:t>
            </a:r>
            <a:r>
              <a:rPr lang="fr-FR" sz="1200" b="1" kern="1200" dirty="0" err="1">
                <a:solidFill>
                  <a:schemeClr val="tx1"/>
                </a:solidFill>
                <a:effectLst/>
                <a:latin typeface="+mn-lt"/>
                <a:ea typeface="+mn-ea"/>
                <a:cs typeface="+mn-cs"/>
              </a:rPr>
              <a:t>degrees</a:t>
            </a:r>
            <a:r>
              <a:rPr lang="fr-FR" sz="1200" b="1"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b="1" i="1" kern="1200" dirty="0">
                <a:solidFill>
                  <a:schemeClr val="tx1"/>
                </a:solidFill>
                <a:effectLst/>
                <a:latin typeface="+mn-lt"/>
                <a:ea typeface="+mn-ea"/>
                <a:cs typeface="+mn-cs"/>
              </a:rPr>
              <a:t>2. Joint-ventures. </a:t>
            </a:r>
            <a:r>
              <a:rPr lang="fr-FR" sz="1200" kern="1200" dirty="0">
                <a:solidFill>
                  <a:schemeClr val="tx1"/>
                </a:solidFill>
                <a:effectLst/>
                <a:latin typeface="+mn-lt"/>
                <a:ea typeface="+mn-ea"/>
                <a:cs typeface="+mn-cs"/>
              </a:rPr>
              <a:t>M​ </a:t>
            </a:r>
            <a:r>
              <a:rPr lang="fr-FR" sz="1200" kern="1200" dirty="0" err="1">
                <a:solidFill>
                  <a:schemeClr val="tx1"/>
                </a:solidFill>
                <a:effectLst/>
                <a:latin typeface="+mn-lt"/>
                <a:ea typeface="+mn-ea"/>
                <a:cs typeface="+mn-cs"/>
              </a:rPr>
              <a:t>eans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institution </a:t>
            </a:r>
            <a:r>
              <a:rPr lang="fr-FR" sz="1200" kern="1200" dirty="0" err="1">
                <a:solidFill>
                  <a:schemeClr val="tx1"/>
                </a:solidFill>
                <a:effectLst/>
                <a:latin typeface="+mn-lt"/>
                <a:ea typeface="+mn-ea"/>
                <a:cs typeface="+mn-cs"/>
              </a:rPr>
              <a:t>delivers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programmes at a </a:t>
            </a:r>
            <a:r>
              <a:rPr lang="fr-FR" sz="1200" kern="1200" dirty="0" err="1">
                <a:solidFill>
                  <a:schemeClr val="tx1"/>
                </a:solidFill>
                <a:effectLst/>
                <a:latin typeface="+mn-lt"/>
                <a:ea typeface="+mn-ea"/>
                <a:cs typeface="+mn-cs"/>
              </a:rPr>
              <a:t>special</a:t>
            </a:r>
            <a:r>
              <a:rPr lang="fr-FR" sz="1200" kern="1200" dirty="0">
                <a:solidFill>
                  <a:schemeClr val="tx1"/>
                </a:solidFill>
                <a:effectLst/>
                <a:latin typeface="+mn-lt"/>
                <a:ea typeface="+mn-ea"/>
                <a:cs typeface="+mn-cs"/>
              </a:rPr>
              <a:t> structure </a:t>
            </a:r>
            <a:r>
              <a:rPr lang="fr-FR" sz="1200" kern="1200" dirty="0" err="1">
                <a:solidFill>
                  <a:schemeClr val="tx1"/>
                </a:solidFill>
                <a:effectLst/>
                <a:latin typeface="+mn-lt"/>
                <a:ea typeface="+mn-ea"/>
                <a:cs typeface="+mn-cs"/>
              </a:rPr>
              <a:t>that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either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hosted</a:t>
            </a:r>
            <a:r>
              <a:rPr lang="fr-FR" sz="1200" kern="1200" dirty="0">
                <a:solidFill>
                  <a:schemeClr val="tx1"/>
                </a:solidFill>
                <a:effectLst/>
                <a:latin typeface="+mn-lt"/>
                <a:ea typeface="+mn-ea"/>
                <a:cs typeface="+mn-cs"/>
              </a:rPr>
              <a:t> by a </a:t>
            </a:r>
            <a:r>
              <a:rPr lang="fr-FR" sz="1200" kern="1200" dirty="0" err="1">
                <a:solidFill>
                  <a:schemeClr val="tx1"/>
                </a:solidFill>
                <a:effectLst/>
                <a:latin typeface="+mn-lt"/>
                <a:ea typeface="+mn-ea"/>
                <a:cs typeface="+mn-cs"/>
              </a:rPr>
              <a:t>partner</a:t>
            </a:r>
            <a:r>
              <a:rPr lang="fr-FR" sz="1200" kern="1200" dirty="0">
                <a:solidFill>
                  <a:schemeClr val="tx1"/>
                </a:solidFill>
                <a:effectLst/>
                <a:latin typeface="+mn-lt"/>
                <a:ea typeface="+mn-ea"/>
                <a:cs typeface="+mn-cs"/>
              </a:rPr>
              <a:t> institution or set up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foreign</a:t>
            </a:r>
            <a:r>
              <a:rPr lang="fr-FR" sz="1200" kern="1200" dirty="0">
                <a:solidFill>
                  <a:schemeClr val="tx1"/>
                </a:solidFill>
                <a:effectLst/>
                <a:latin typeface="+mn-lt"/>
                <a:ea typeface="+mn-ea"/>
                <a:cs typeface="+mn-cs"/>
              </a:rPr>
              <a:t> institution. The programme </a:t>
            </a:r>
            <a:r>
              <a:rPr lang="fr-FR" sz="1200" kern="1200" dirty="0" err="1">
                <a:solidFill>
                  <a:schemeClr val="tx1"/>
                </a:solidFill>
                <a:effectLst/>
                <a:latin typeface="+mn-lt"/>
                <a:ea typeface="+mn-ea"/>
                <a:cs typeface="+mn-cs"/>
              </a:rPr>
              <a:t>may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designed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fully</a:t>
            </a:r>
            <a:r>
              <a:rPr lang="fr-FR" sz="1200" kern="1200" dirty="0">
                <a:solidFill>
                  <a:schemeClr val="tx1"/>
                </a:solidFill>
                <a:effectLst/>
                <a:latin typeface="+mn-lt"/>
                <a:ea typeface="+mn-ea"/>
                <a:cs typeface="+mn-cs"/>
              </a:rPr>
              <a:t> in line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institution’s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offer</a:t>
            </a:r>
            <a:r>
              <a:rPr lang="fr-FR" sz="1200" kern="1200" dirty="0">
                <a:solidFill>
                  <a:schemeClr val="tx1"/>
                </a:solidFill>
                <a:effectLst/>
                <a:latin typeface="+mn-lt"/>
                <a:ea typeface="+mn-ea"/>
                <a:cs typeface="+mn-cs"/>
              </a:rPr>
              <a:t> or </a:t>
            </a:r>
            <a:r>
              <a:rPr lang="fr-FR" sz="1200" kern="1200" dirty="0" err="1">
                <a:solidFill>
                  <a:schemeClr val="tx1"/>
                </a:solidFill>
                <a:effectLst/>
                <a:latin typeface="+mn-lt"/>
                <a:ea typeface="+mn-ea"/>
                <a:cs typeface="+mn-cs"/>
              </a:rPr>
              <a:t>may</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include</a:t>
            </a:r>
            <a:r>
              <a:rPr lang="fr-FR" sz="1200" kern="1200" dirty="0">
                <a:solidFill>
                  <a:schemeClr val="tx1"/>
                </a:solidFill>
                <a:effectLst/>
                <a:latin typeface="+mn-lt"/>
                <a:ea typeface="+mn-ea"/>
                <a:cs typeface="+mn-cs"/>
              </a:rPr>
              <a:t> adaptations. </a:t>
            </a:r>
          </a:p>
          <a:p>
            <a:r>
              <a:rPr lang="fr-FR" sz="1200" b="1" i="1" kern="1200" dirty="0">
                <a:solidFill>
                  <a:schemeClr val="tx1"/>
                </a:solidFill>
                <a:effectLst/>
                <a:latin typeface="+mn-lt"/>
                <a:ea typeface="+mn-ea"/>
                <a:cs typeface="+mn-cs"/>
              </a:rPr>
              <a:t>3. International Branch Campus. </a:t>
            </a:r>
            <a:r>
              <a:rPr lang="fr-FR" sz="1200" kern="1200" dirty="0">
                <a:solidFill>
                  <a:schemeClr val="tx1"/>
                </a:solidFill>
                <a:effectLst/>
                <a:latin typeface="+mn-lt"/>
                <a:ea typeface="+mn-ea"/>
                <a:cs typeface="+mn-cs"/>
              </a:rPr>
              <a:t>This </a:t>
            </a:r>
            <a:r>
              <a:rPr lang="fr-FR" sz="1200" kern="1200" dirty="0" err="1">
                <a:solidFill>
                  <a:schemeClr val="tx1"/>
                </a:solidFill>
                <a:effectLst/>
                <a:latin typeface="+mn-lt"/>
                <a:ea typeface="+mn-ea"/>
                <a:cs typeface="+mn-cs"/>
              </a:rPr>
              <a:t>involves</a:t>
            </a:r>
            <a:r>
              <a:rPr lang="fr-FR" sz="1200" kern="1200" dirty="0">
                <a:solidFill>
                  <a:schemeClr val="tx1"/>
                </a:solidFill>
                <a:effectLst/>
                <a:latin typeface="+mn-lt"/>
                <a:ea typeface="+mn-ea"/>
                <a:cs typeface="+mn-cs"/>
              </a:rPr>
              <a:t> the ​</a:t>
            </a:r>
            <a:r>
              <a:rPr lang="fr-FR" sz="1200" b="1" kern="1200" dirty="0">
                <a:solidFill>
                  <a:schemeClr val="tx1"/>
                </a:solidFill>
                <a:effectLst/>
                <a:latin typeface="+mn-lt"/>
                <a:ea typeface="+mn-ea"/>
                <a:cs typeface="+mn-cs"/>
              </a:rPr>
              <a:t>setup of an </a:t>
            </a:r>
            <a:r>
              <a:rPr lang="fr-FR" sz="1200" b="1" kern="1200" dirty="0" err="1">
                <a:solidFill>
                  <a:schemeClr val="tx1"/>
                </a:solidFill>
                <a:effectLst/>
                <a:latin typeface="+mn-lt"/>
                <a:ea typeface="+mn-ea"/>
                <a:cs typeface="+mn-cs"/>
              </a:rPr>
              <a:t>independent</a:t>
            </a:r>
            <a:r>
              <a:rPr lang="fr-FR" sz="1200" b="1" kern="1200" dirty="0">
                <a:solidFill>
                  <a:schemeClr val="tx1"/>
                </a:solidFill>
                <a:effectLst/>
                <a:latin typeface="+mn-lt"/>
                <a:ea typeface="+mn-ea"/>
                <a:cs typeface="+mn-cs"/>
              </a:rPr>
              <a:t> satellite </a:t>
            </a:r>
            <a:r>
              <a:rPr lang="fr-FR" sz="1200" kern="1200" dirty="0">
                <a:solidFill>
                  <a:schemeClr val="tx1"/>
                </a:solidFill>
                <a:effectLst/>
                <a:latin typeface="+mn-lt"/>
                <a:ea typeface="+mn-ea"/>
                <a:cs typeface="+mn-cs"/>
              </a:rPr>
              <a:t>institution in a host country, more or </a:t>
            </a:r>
            <a:r>
              <a:rPr lang="fr-FR" sz="1200" kern="1200" dirty="0" err="1">
                <a:solidFill>
                  <a:schemeClr val="tx1"/>
                </a:solidFill>
                <a:effectLst/>
                <a:latin typeface="+mn-lt"/>
                <a:ea typeface="+mn-ea"/>
                <a:cs typeface="+mn-cs"/>
              </a:rPr>
              <a:t>less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identical</a:t>
            </a:r>
            <a:r>
              <a:rPr lang="fr-FR" sz="1200" kern="1200" dirty="0">
                <a:solidFill>
                  <a:schemeClr val="tx1"/>
                </a:solidFill>
                <a:effectLst/>
                <a:latin typeface="+mn-lt"/>
                <a:ea typeface="+mn-ea"/>
                <a:cs typeface="+mn-cs"/>
              </a:rPr>
              <a:t> to the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institution. </a:t>
            </a:r>
          </a:p>
          <a:p>
            <a:r>
              <a:rPr lang="fr-FR" sz="1200" kern="1200" dirty="0">
                <a:solidFill>
                  <a:schemeClr val="tx1"/>
                </a:solidFill>
                <a:effectLst/>
                <a:latin typeface="+mn-lt"/>
                <a:ea typeface="+mn-ea"/>
                <a:cs typeface="+mn-cs"/>
              </a:rPr>
              <a:t>4. </a:t>
            </a:r>
            <a:r>
              <a:rPr lang="fr-FR" sz="1200" b="1" i="1" kern="1200" dirty="0">
                <a:solidFill>
                  <a:schemeClr val="tx1"/>
                </a:solidFill>
                <a:effectLst/>
                <a:latin typeface="+mn-lt"/>
                <a:ea typeface="+mn-ea"/>
                <a:cs typeface="+mn-cs"/>
              </a:rPr>
              <a:t>Franchise. </a:t>
            </a:r>
            <a:r>
              <a:rPr lang="fr-FR" sz="1200" kern="1200" dirty="0">
                <a:solidFill>
                  <a:schemeClr val="tx1"/>
                </a:solidFill>
                <a:effectLst/>
                <a:latin typeface="+mn-lt"/>
                <a:ea typeface="+mn-ea"/>
                <a:cs typeface="+mn-cs"/>
              </a:rPr>
              <a:t>It </a:t>
            </a:r>
            <a:r>
              <a:rPr lang="fr-FR" sz="1200" kern="1200" dirty="0" err="1">
                <a:solidFill>
                  <a:schemeClr val="tx1"/>
                </a:solidFill>
                <a:effectLst/>
                <a:latin typeface="+mn-lt"/>
                <a:ea typeface="+mn-ea"/>
                <a:cs typeface="+mn-cs"/>
              </a:rPr>
              <a:t>means</a:t>
            </a:r>
            <a:r>
              <a:rPr lang="fr-FR" sz="1200" kern="1200" dirty="0">
                <a:solidFill>
                  <a:schemeClr val="tx1"/>
                </a:solidFill>
                <a:effectLst/>
                <a:latin typeface="+mn-lt"/>
                <a:ea typeface="+mn-ea"/>
                <a:cs typeface="+mn-cs"/>
              </a:rPr>
              <a:t> a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institution </a:t>
            </a:r>
            <a:r>
              <a:rPr lang="fr-FR" sz="1200" kern="1200" dirty="0" err="1">
                <a:solidFill>
                  <a:schemeClr val="tx1"/>
                </a:solidFill>
                <a:effectLst/>
                <a:latin typeface="+mn-lt"/>
                <a:ea typeface="+mn-ea"/>
                <a:cs typeface="+mn-cs"/>
              </a:rPr>
              <a:t>authorities</a:t>
            </a:r>
            <a:r>
              <a:rPr lang="fr-FR" sz="1200" kern="1200" dirty="0">
                <a:solidFill>
                  <a:schemeClr val="tx1"/>
                </a:solidFill>
                <a:effectLst/>
                <a:latin typeface="+mn-lt"/>
                <a:ea typeface="+mn-ea"/>
                <a:cs typeface="+mn-cs"/>
              </a:rPr>
              <a:t> an institution </a:t>
            </a:r>
            <a:r>
              <a:rPr lang="fr-FR" sz="1200" kern="1200" dirty="0" err="1">
                <a:solidFill>
                  <a:schemeClr val="tx1"/>
                </a:solidFill>
                <a:effectLst/>
                <a:latin typeface="+mn-lt"/>
                <a:ea typeface="+mn-ea"/>
                <a:cs typeface="+mn-cs"/>
              </a:rPr>
              <a:t>abroad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deliver</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its</a:t>
            </a:r>
            <a:r>
              <a:rPr lang="fr-FR" sz="1200" kern="1200" dirty="0">
                <a:solidFill>
                  <a:schemeClr val="tx1"/>
                </a:solidFill>
                <a:effectLst/>
                <a:latin typeface="+mn-lt"/>
                <a:ea typeface="+mn-ea"/>
                <a:cs typeface="+mn-cs"/>
              </a:rPr>
              <a:t> programme. </a:t>
            </a:r>
            <a:r>
              <a:rPr lang="fr-FR" sz="1200" kern="1200" dirty="0" err="1">
                <a:solidFill>
                  <a:schemeClr val="tx1"/>
                </a:solidFill>
                <a:effectLst/>
                <a:latin typeface="+mn-lt"/>
                <a:ea typeface="+mn-ea"/>
                <a:cs typeface="+mn-cs"/>
              </a:rPr>
              <a:t>Degrees</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awarded</a:t>
            </a:r>
            <a:r>
              <a:rPr lang="fr-FR" sz="1200" kern="1200" dirty="0">
                <a:solidFill>
                  <a:schemeClr val="tx1"/>
                </a:solidFill>
                <a:effectLst/>
                <a:latin typeface="+mn-lt"/>
                <a:ea typeface="+mn-ea"/>
                <a:cs typeface="+mn-cs"/>
              </a:rPr>
              <a:t> by the </a:t>
            </a:r>
            <a:r>
              <a:rPr lang="fr-FR" sz="1200" kern="1200" dirty="0" err="1">
                <a:solidFill>
                  <a:schemeClr val="tx1"/>
                </a:solidFill>
                <a:effectLst/>
                <a:latin typeface="+mn-lt"/>
                <a:ea typeface="+mn-ea"/>
                <a:cs typeface="+mn-cs"/>
              </a:rPr>
              <a:t>sending</a:t>
            </a:r>
            <a:r>
              <a:rPr lang="fr-FR" sz="1200" kern="1200" dirty="0">
                <a:solidFill>
                  <a:schemeClr val="tx1"/>
                </a:solidFill>
                <a:effectLst/>
                <a:latin typeface="+mn-lt"/>
                <a:ea typeface="+mn-ea"/>
                <a:cs typeface="+mn-cs"/>
              </a:rPr>
              <a:t> institution, </a:t>
            </a:r>
            <a:r>
              <a:rPr lang="fr-FR" sz="1200" kern="1200" dirty="0" err="1">
                <a:solidFill>
                  <a:schemeClr val="tx1"/>
                </a:solidFill>
                <a:effectLst/>
                <a:latin typeface="+mn-lt"/>
                <a:ea typeface="+mn-ea"/>
                <a:cs typeface="+mn-cs"/>
              </a:rPr>
              <a:t>which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also</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responsible</a:t>
            </a:r>
            <a:r>
              <a:rPr lang="fr-FR" sz="1200" kern="1200" dirty="0">
                <a:solidFill>
                  <a:schemeClr val="tx1"/>
                </a:solidFill>
                <a:effectLst/>
                <a:latin typeface="+mn-lt"/>
                <a:ea typeface="+mn-ea"/>
                <a:cs typeface="+mn-cs"/>
              </a:rPr>
              <a:t> for </a:t>
            </a:r>
            <a:r>
              <a:rPr lang="fr-FR" sz="1200" kern="1200" dirty="0" err="1">
                <a:solidFill>
                  <a:schemeClr val="tx1"/>
                </a:solidFill>
                <a:effectLst/>
                <a:latin typeface="+mn-lt"/>
                <a:ea typeface="+mn-ea"/>
                <a:cs typeface="+mn-cs"/>
              </a:rPr>
              <a:t>quality</a:t>
            </a:r>
            <a:r>
              <a:rPr lang="fr-FR" sz="1200" kern="1200" dirty="0">
                <a:solidFill>
                  <a:schemeClr val="tx1"/>
                </a:solidFill>
                <a:effectLst/>
                <a:latin typeface="+mn-lt"/>
                <a:ea typeface="+mn-ea"/>
                <a:cs typeface="+mn-cs"/>
              </a:rPr>
              <a:t> assurance. Delivery of courses </a:t>
            </a:r>
            <a:r>
              <a:rPr lang="fr-FR" sz="1200" kern="1200" dirty="0" err="1">
                <a:solidFill>
                  <a:schemeClr val="tx1"/>
                </a:solidFill>
                <a:effectLst/>
                <a:latin typeface="+mn-lt"/>
                <a:ea typeface="+mn-ea"/>
                <a:cs typeface="+mn-cs"/>
              </a:rPr>
              <a:t>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largely</a:t>
            </a:r>
            <a:r>
              <a:rPr lang="fr-FR" sz="1200" kern="1200" dirty="0">
                <a:solidFill>
                  <a:schemeClr val="tx1"/>
                </a:solidFill>
                <a:effectLst/>
                <a:latin typeface="+mn-lt"/>
                <a:ea typeface="+mn-ea"/>
                <a:cs typeface="+mn-cs"/>
              </a:rPr>
              <a:t> the </a:t>
            </a:r>
            <a:r>
              <a:rPr lang="fr-FR" sz="1200" kern="1200" dirty="0" err="1">
                <a:solidFill>
                  <a:schemeClr val="tx1"/>
                </a:solidFill>
                <a:effectLst/>
                <a:latin typeface="+mn-lt"/>
                <a:ea typeface="+mn-ea"/>
                <a:cs typeface="+mn-cs"/>
              </a:rPr>
              <a:t>responsibility</a:t>
            </a:r>
            <a:r>
              <a:rPr lang="fr-FR" sz="1200" kern="1200" dirty="0">
                <a:solidFill>
                  <a:schemeClr val="tx1"/>
                </a:solidFill>
                <a:effectLst/>
                <a:latin typeface="+mn-lt"/>
                <a:ea typeface="+mn-ea"/>
                <a:cs typeface="+mn-cs"/>
              </a:rPr>
              <a:t> of the </a:t>
            </a:r>
            <a:r>
              <a:rPr lang="fr-FR" sz="1200" kern="1200" dirty="0" err="1">
                <a:solidFill>
                  <a:schemeClr val="tx1"/>
                </a:solidFill>
                <a:effectLst/>
                <a:latin typeface="+mn-lt"/>
                <a:ea typeface="+mn-ea"/>
                <a:cs typeface="+mn-cs"/>
              </a:rPr>
              <a:t>foreign</a:t>
            </a:r>
            <a:r>
              <a:rPr lang="fr-FR" sz="1200" kern="1200" dirty="0">
                <a:solidFill>
                  <a:schemeClr val="tx1"/>
                </a:solidFill>
                <a:effectLst/>
                <a:latin typeface="+mn-lt"/>
                <a:ea typeface="+mn-ea"/>
                <a:cs typeface="+mn-cs"/>
              </a:rPr>
              <a:t> institution. </a:t>
            </a: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4FE69034-12FB-4A4C-B885-362305F2F51B}" type="slidenum">
              <a:rPr lang="en-GB" smtClean="0"/>
              <a:t>8</a:t>
            </a:fld>
            <a:endParaRPr lang="en-GB"/>
          </a:p>
        </p:txBody>
      </p:sp>
    </p:spTree>
    <p:extLst>
      <p:ext uri="{BB962C8B-B14F-4D97-AF65-F5344CB8AC3E}">
        <p14:creationId xmlns:p14="http://schemas.microsoft.com/office/powerpoint/2010/main" val="8877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E69034-12FB-4A4C-B885-362305F2F51B}" type="slidenum">
              <a:rPr lang="en-GB" smtClean="0"/>
              <a:t>10</a:t>
            </a:fld>
            <a:endParaRPr lang="en-GB"/>
          </a:p>
        </p:txBody>
      </p:sp>
    </p:spTree>
    <p:extLst>
      <p:ext uri="{BB962C8B-B14F-4D97-AF65-F5344CB8AC3E}">
        <p14:creationId xmlns:p14="http://schemas.microsoft.com/office/powerpoint/2010/main" val="383454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r-Latn-C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r-Latn-CS"/>
              <a:t>Click to edit Master subtitle style</a:t>
            </a:r>
            <a:endParaRPr lang="en-GB"/>
          </a:p>
        </p:txBody>
      </p:sp>
      <p:sp>
        <p:nvSpPr>
          <p:cNvPr id="4" name="Date Placeholder 3"/>
          <p:cNvSpPr>
            <a:spLocks noGrp="1"/>
          </p:cNvSpPr>
          <p:nvPr>
            <p:ph type="dt" sz="half" idx="10"/>
          </p:nvPr>
        </p:nvSpPr>
        <p:spPr/>
        <p:txBody>
          <a:bodyPr/>
          <a:lstStyle/>
          <a:p>
            <a:fld id="{7B03BB05-E032-B640-BD5D-F87FA69E200C}" type="datetime1">
              <a:rPr lang="x-none" smtClean="0"/>
              <a:t>6/18/2020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9445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Date Placeholder 3"/>
          <p:cNvSpPr>
            <a:spLocks noGrp="1"/>
          </p:cNvSpPr>
          <p:nvPr>
            <p:ph type="dt" sz="half" idx="10"/>
          </p:nvPr>
        </p:nvSpPr>
        <p:spPr/>
        <p:txBody>
          <a:bodyPr/>
          <a:lstStyle/>
          <a:p>
            <a:fld id="{A0B34935-EB8F-BD4B-9C6A-EBC50BDB0DDC}" type="datetime1">
              <a:rPr lang="x-none" smtClean="0"/>
              <a:t>6/18/2020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33330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r-Latn-C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Date Placeholder 3"/>
          <p:cNvSpPr>
            <a:spLocks noGrp="1"/>
          </p:cNvSpPr>
          <p:nvPr>
            <p:ph type="dt" sz="half" idx="10"/>
          </p:nvPr>
        </p:nvSpPr>
        <p:spPr/>
        <p:txBody>
          <a:bodyPr/>
          <a:lstStyle/>
          <a:p>
            <a:fld id="{1639E1F5-6EE4-3B42-AC97-F4FCD41195CA}" type="datetime1">
              <a:rPr lang="x-none" smtClean="0"/>
              <a:t>6/18/2020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42203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Content Placeholder 2"/>
          <p:cNvSpPr>
            <a:spLocks noGrp="1"/>
          </p:cNvSpPr>
          <p:nvPr>
            <p:ph idx="1"/>
          </p:nvPr>
        </p:nvSpPr>
        <p:spPr/>
        <p:txBody>
          <a:body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Date Placeholder 3"/>
          <p:cNvSpPr>
            <a:spLocks noGrp="1"/>
          </p:cNvSpPr>
          <p:nvPr>
            <p:ph type="dt" sz="half" idx="10"/>
          </p:nvPr>
        </p:nvSpPr>
        <p:spPr/>
        <p:txBody>
          <a:bodyPr/>
          <a:lstStyle/>
          <a:p>
            <a:fld id="{B1FE8993-EC87-C048-9986-17059C608DE8}" type="datetime1">
              <a:rPr lang="x-none" smtClean="0"/>
              <a:t>6/18/2020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14384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r-Latn-C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r-Latn-CS"/>
              <a:t>Click to edit Master text styles</a:t>
            </a:r>
          </a:p>
        </p:txBody>
      </p:sp>
      <p:sp>
        <p:nvSpPr>
          <p:cNvPr id="4" name="Date Placeholder 3"/>
          <p:cNvSpPr>
            <a:spLocks noGrp="1"/>
          </p:cNvSpPr>
          <p:nvPr>
            <p:ph type="dt" sz="half" idx="10"/>
          </p:nvPr>
        </p:nvSpPr>
        <p:spPr/>
        <p:txBody>
          <a:bodyPr/>
          <a:lstStyle/>
          <a:p>
            <a:fld id="{134C1890-7A4B-DD42-A44E-7FE8D3DE11E2}" type="datetime1">
              <a:rPr lang="x-none" smtClean="0"/>
              <a:t>6/18/2020</a:t>
            </a:fld>
            <a:endParaRPr lang="en-GB"/>
          </a:p>
        </p:txBody>
      </p:sp>
      <p:sp>
        <p:nvSpPr>
          <p:cNvPr id="5" name="Footer Placeholder 4"/>
          <p:cNvSpPr>
            <a:spLocks noGrp="1"/>
          </p:cNvSpPr>
          <p:nvPr>
            <p:ph type="ftr" sz="quarter" idx="11"/>
          </p:nvPr>
        </p:nvSpPr>
        <p:spPr/>
        <p:txBody>
          <a:bodyPr/>
          <a:lstStyle/>
          <a:p>
            <a:r>
              <a:rPr lang="en-GB"/>
              <a:t>Session Title, Place and Date</a:t>
            </a:r>
          </a:p>
        </p:txBody>
      </p:sp>
      <p:sp>
        <p:nvSpPr>
          <p:cNvPr id="6" name="Slide Number Placeholder 5"/>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509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5" name="Date Placeholder 4"/>
          <p:cNvSpPr>
            <a:spLocks noGrp="1"/>
          </p:cNvSpPr>
          <p:nvPr>
            <p:ph type="dt" sz="half" idx="10"/>
          </p:nvPr>
        </p:nvSpPr>
        <p:spPr/>
        <p:txBody>
          <a:bodyPr/>
          <a:lstStyle/>
          <a:p>
            <a:fld id="{18D057B8-F0F3-5A4E-83D6-0644926DE9E8}" type="datetime1">
              <a:rPr lang="x-none" smtClean="0"/>
              <a:t>6/18/2020</a:t>
            </a:fld>
            <a:endParaRPr lang="en-GB"/>
          </a:p>
        </p:txBody>
      </p:sp>
      <p:sp>
        <p:nvSpPr>
          <p:cNvPr id="6" name="Footer Placeholder 5"/>
          <p:cNvSpPr>
            <a:spLocks noGrp="1"/>
          </p:cNvSpPr>
          <p:nvPr>
            <p:ph type="ftr" sz="quarter" idx="11"/>
          </p:nvPr>
        </p:nvSpPr>
        <p:spPr/>
        <p:txBody>
          <a:bodyPr/>
          <a:lstStyle/>
          <a:p>
            <a:r>
              <a:rPr lang="en-GB"/>
              <a:t>Session Title, Place and Date</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08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r-Latn-C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r-Latn-C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7" name="Date Placeholder 6"/>
          <p:cNvSpPr>
            <a:spLocks noGrp="1"/>
          </p:cNvSpPr>
          <p:nvPr>
            <p:ph type="dt" sz="half" idx="10"/>
          </p:nvPr>
        </p:nvSpPr>
        <p:spPr/>
        <p:txBody>
          <a:bodyPr/>
          <a:lstStyle/>
          <a:p>
            <a:fld id="{1B661C44-7C2B-7C4F-A94B-AE20A59C3A50}" type="datetime1">
              <a:rPr lang="x-none" smtClean="0"/>
              <a:t>6/18/2020</a:t>
            </a:fld>
            <a:endParaRPr lang="en-GB"/>
          </a:p>
        </p:txBody>
      </p:sp>
      <p:sp>
        <p:nvSpPr>
          <p:cNvPr id="8" name="Footer Placeholder 7"/>
          <p:cNvSpPr>
            <a:spLocks noGrp="1"/>
          </p:cNvSpPr>
          <p:nvPr>
            <p:ph type="ftr" sz="quarter" idx="11"/>
          </p:nvPr>
        </p:nvSpPr>
        <p:spPr/>
        <p:txBody>
          <a:bodyPr/>
          <a:lstStyle/>
          <a:p>
            <a:r>
              <a:rPr lang="en-GB"/>
              <a:t>Session Title, Place and Date</a:t>
            </a:r>
          </a:p>
        </p:txBody>
      </p:sp>
      <p:sp>
        <p:nvSpPr>
          <p:cNvPr id="9" name="Slide Number Placeholder 8"/>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63901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CS"/>
              <a:t>Click to edit Master title style</a:t>
            </a:r>
            <a:endParaRPr lang="en-GB"/>
          </a:p>
        </p:txBody>
      </p:sp>
      <p:sp>
        <p:nvSpPr>
          <p:cNvPr id="3" name="Date Placeholder 2"/>
          <p:cNvSpPr>
            <a:spLocks noGrp="1"/>
          </p:cNvSpPr>
          <p:nvPr>
            <p:ph type="dt" sz="half" idx="10"/>
          </p:nvPr>
        </p:nvSpPr>
        <p:spPr/>
        <p:txBody>
          <a:bodyPr/>
          <a:lstStyle/>
          <a:p>
            <a:fld id="{46A8FA2D-B2FF-E74A-AEC0-55F1C156BB2B}" type="datetime1">
              <a:rPr lang="x-none" smtClean="0"/>
              <a:t>6/18/2020</a:t>
            </a:fld>
            <a:endParaRPr lang="en-GB"/>
          </a:p>
        </p:txBody>
      </p:sp>
      <p:sp>
        <p:nvSpPr>
          <p:cNvPr id="4" name="Footer Placeholder 3"/>
          <p:cNvSpPr>
            <a:spLocks noGrp="1"/>
          </p:cNvSpPr>
          <p:nvPr>
            <p:ph type="ftr" sz="quarter" idx="11"/>
          </p:nvPr>
        </p:nvSpPr>
        <p:spPr/>
        <p:txBody>
          <a:bodyPr/>
          <a:lstStyle/>
          <a:p>
            <a:r>
              <a:rPr lang="en-GB"/>
              <a:t>Session Title, Place and Date</a:t>
            </a:r>
          </a:p>
        </p:txBody>
      </p:sp>
      <p:sp>
        <p:nvSpPr>
          <p:cNvPr id="5" name="Slide Number Placeholder 4"/>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110823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8A9CB-EF4E-5C4B-A97D-D16940B9DA1C}" type="datetime1">
              <a:rPr lang="x-none" smtClean="0"/>
              <a:t>6/18/2020</a:t>
            </a:fld>
            <a:endParaRPr lang="en-GB"/>
          </a:p>
        </p:txBody>
      </p:sp>
      <p:sp>
        <p:nvSpPr>
          <p:cNvPr id="3" name="Footer Placeholder 2"/>
          <p:cNvSpPr>
            <a:spLocks noGrp="1"/>
          </p:cNvSpPr>
          <p:nvPr>
            <p:ph type="ftr" sz="quarter" idx="11"/>
          </p:nvPr>
        </p:nvSpPr>
        <p:spPr/>
        <p:txBody>
          <a:bodyPr/>
          <a:lstStyle/>
          <a:p>
            <a:r>
              <a:rPr lang="en-GB"/>
              <a:t>Session Title, Place and Date</a:t>
            </a:r>
          </a:p>
        </p:txBody>
      </p:sp>
      <p:sp>
        <p:nvSpPr>
          <p:cNvPr id="4" name="Slide Number Placeholder 3"/>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3846100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r-Latn-C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r-Latn-CS"/>
              <a:t>Click to edit Master text styles</a:t>
            </a:r>
          </a:p>
          <a:p>
            <a:pPr lvl="1"/>
            <a:r>
              <a:rPr lang="sr-Latn-CS"/>
              <a:t>Second level</a:t>
            </a:r>
          </a:p>
          <a:p>
            <a:pPr lvl="2"/>
            <a:r>
              <a:rPr lang="sr-Latn-CS"/>
              <a:t>Third level</a:t>
            </a:r>
          </a:p>
          <a:p>
            <a:pPr lvl="3"/>
            <a:r>
              <a:rPr lang="sr-Latn-CS"/>
              <a:t>Fourth level</a:t>
            </a:r>
          </a:p>
          <a:p>
            <a:pPr lvl="4"/>
            <a:r>
              <a:rPr lang="sr-Latn-C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5F3D3A1E-1214-044C-A035-6A3DB8E94F2C}" type="datetime1">
              <a:rPr lang="x-none" smtClean="0"/>
              <a:t>6/18/2020</a:t>
            </a:fld>
            <a:endParaRPr lang="en-GB"/>
          </a:p>
        </p:txBody>
      </p:sp>
      <p:sp>
        <p:nvSpPr>
          <p:cNvPr id="6" name="Footer Placeholder 5"/>
          <p:cNvSpPr>
            <a:spLocks noGrp="1"/>
          </p:cNvSpPr>
          <p:nvPr>
            <p:ph type="ftr" sz="quarter" idx="11"/>
          </p:nvPr>
        </p:nvSpPr>
        <p:spPr/>
        <p:txBody>
          <a:bodyPr/>
          <a:lstStyle/>
          <a:p>
            <a:r>
              <a:rPr lang="en-GB"/>
              <a:t>Session Title, Place and Date</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417716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r-Latn-C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r-Latn-CS"/>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r-Latn-CS"/>
              <a:t>Click to edit Master text styles</a:t>
            </a:r>
          </a:p>
        </p:txBody>
      </p:sp>
      <p:sp>
        <p:nvSpPr>
          <p:cNvPr id="5" name="Date Placeholder 4"/>
          <p:cNvSpPr>
            <a:spLocks noGrp="1"/>
          </p:cNvSpPr>
          <p:nvPr>
            <p:ph type="dt" sz="half" idx="10"/>
          </p:nvPr>
        </p:nvSpPr>
        <p:spPr/>
        <p:txBody>
          <a:bodyPr/>
          <a:lstStyle/>
          <a:p>
            <a:fld id="{3FC0FFF9-09F8-5A4D-9D6A-84C119CC658F}" type="datetime1">
              <a:rPr lang="x-none" smtClean="0"/>
              <a:t>6/18/2020</a:t>
            </a:fld>
            <a:endParaRPr lang="en-GB"/>
          </a:p>
        </p:txBody>
      </p:sp>
      <p:sp>
        <p:nvSpPr>
          <p:cNvPr id="6" name="Footer Placeholder 5"/>
          <p:cNvSpPr>
            <a:spLocks noGrp="1"/>
          </p:cNvSpPr>
          <p:nvPr>
            <p:ph type="ftr" sz="quarter" idx="11"/>
          </p:nvPr>
        </p:nvSpPr>
        <p:spPr/>
        <p:txBody>
          <a:bodyPr/>
          <a:lstStyle/>
          <a:p>
            <a:r>
              <a:rPr lang="en-GB"/>
              <a:t>Session Title, Place and Date</a:t>
            </a:r>
          </a:p>
        </p:txBody>
      </p:sp>
      <p:sp>
        <p:nvSpPr>
          <p:cNvPr id="7" name="Slide Number Placeholder 6"/>
          <p:cNvSpPr>
            <a:spLocks noGrp="1"/>
          </p:cNvSpPr>
          <p:nvPr>
            <p:ph type="sldNum" sz="quarter" idx="12"/>
          </p:nvPr>
        </p:nvSpPr>
        <p:spPr/>
        <p:txBody>
          <a:bodyPr/>
          <a:lstStyle/>
          <a:p>
            <a:fld id="{387BD6A1-B084-4740-A66C-CD90010B0859}" type="slidenum">
              <a:rPr lang="en-GB" smtClean="0"/>
              <a:t>‹#›</a:t>
            </a:fld>
            <a:endParaRPr lang="en-GB"/>
          </a:p>
        </p:txBody>
      </p:sp>
    </p:spTree>
    <p:extLst>
      <p:ext uri="{BB962C8B-B14F-4D97-AF65-F5344CB8AC3E}">
        <p14:creationId xmlns:p14="http://schemas.microsoft.com/office/powerpoint/2010/main" val="27591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r-Latn-C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r-Latn-CS" dirty="0"/>
              <a:t>Click to edit Master text styles</a:t>
            </a:r>
          </a:p>
          <a:p>
            <a:pPr lvl="1"/>
            <a:r>
              <a:rPr lang="sr-Latn-CS" dirty="0"/>
              <a:t>Second level</a:t>
            </a:r>
          </a:p>
          <a:p>
            <a:pPr lvl="2"/>
            <a:r>
              <a:rPr lang="sr-Latn-CS" dirty="0"/>
              <a:t>Third level</a:t>
            </a:r>
          </a:p>
          <a:p>
            <a:pPr lvl="3"/>
            <a:r>
              <a:rPr lang="sr-Latn-CS" dirty="0"/>
              <a:t>Fourth level</a:t>
            </a:r>
          </a:p>
          <a:p>
            <a:pPr lvl="4"/>
            <a:r>
              <a:rPr lang="sr-Latn-C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C8293-E1D2-6F44-8380-AEE4B02D5312}" type="datetime1">
              <a:rPr lang="x-none" smtClean="0"/>
              <a:t>6/18/2020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Session Title, Place and 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7BD6A1-B084-4740-A66C-CD90010B0859}" type="slidenum">
              <a:rPr lang="en-GB" smtClean="0"/>
              <a:t>‹#›</a:t>
            </a:fld>
            <a:endParaRPr lang="en-GB"/>
          </a:p>
        </p:txBody>
      </p:sp>
    </p:spTree>
    <p:extLst>
      <p:ext uri="{BB962C8B-B14F-4D97-AF65-F5344CB8AC3E}">
        <p14:creationId xmlns:p14="http://schemas.microsoft.com/office/powerpoint/2010/main" val="81987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b="1" kern="1200">
          <a:solidFill>
            <a:srgbClr val="009578"/>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nseignementsup-recherche.gouv.fr/pid24665/etudier-en-europe-et-dans-le-monde.html" TargetMode="External"/><Relationship Id="rId2" Type="http://schemas.openxmlformats.org/officeDocument/2006/relationships/hyperlink" Target="https://www.campusfrance.org/fr/bourses-etudiants-etranger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virginie.oddo@univ-cotedazur.fr" TargetMode="External"/><Relationship Id="rId2" Type="http://schemas.openxmlformats.org/officeDocument/2006/relationships/hyperlink" Target="mailto:madonna.lamazian@univ-cotedazur.f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2262113"/>
          </a:xfrm>
        </p:spPr>
        <p:txBody>
          <a:bodyPr>
            <a:noAutofit/>
          </a:bodyPr>
          <a:lstStyle/>
          <a:p>
            <a:r>
              <a:rPr lang="en-GB" b="1" dirty="0"/>
              <a:t>European and National context of internationalisation </a:t>
            </a:r>
          </a:p>
        </p:txBody>
      </p:sp>
      <p:sp>
        <p:nvSpPr>
          <p:cNvPr id="3" name="Subtitle 2"/>
          <p:cNvSpPr>
            <a:spLocks noGrp="1"/>
          </p:cNvSpPr>
          <p:nvPr>
            <p:ph type="subTitle" idx="1"/>
          </p:nvPr>
        </p:nvSpPr>
        <p:spPr>
          <a:xfrm>
            <a:off x="1115616" y="2468575"/>
            <a:ext cx="6400800" cy="1200886"/>
          </a:xfrm>
        </p:spPr>
        <p:txBody>
          <a:bodyPr>
            <a:noAutofit/>
          </a:bodyPr>
          <a:lstStyle/>
          <a:p>
            <a:r>
              <a:rPr lang="en-GB" sz="2400" b="1" dirty="0">
                <a:solidFill>
                  <a:srgbClr val="002060"/>
                </a:solidFill>
              </a:rPr>
              <a:t>Madonna </a:t>
            </a:r>
            <a:r>
              <a:rPr lang="en-GB" sz="2400" b="1" dirty="0" err="1" smtClean="0">
                <a:solidFill>
                  <a:srgbClr val="002060"/>
                </a:solidFill>
              </a:rPr>
              <a:t>Lamazian</a:t>
            </a:r>
            <a:endParaRPr lang="en-GB" sz="2400" b="1" dirty="0" smtClean="0">
              <a:solidFill>
                <a:srgbClr val="002060"/>
              </a:solidFill>
            </a:endParaRPr>
          </a:p>
          <a:p>
            <a:r>
              <a:rPr lang="en-GB" sz="2400" b="1" dirty="0" err="1">
                <a:solidFill>
                  <a:srgbClr val="002060"/>
                </a:solidFill>
              </a:rPr>
              <a:t>Virginie</a:t>
            </a:r>
            <a:r>
              <a:rPr lang="en-GB" sz="2400" b="1" dirty="0">
                <a:solidFill>
                  <a:srgbClr val="002060"/>
                </a:solidFill>
              </a:rPr>
              <a:t> </a:t>
            </a:r>
            <a:r>
              <a:rPr lang="en-GB" sz="2400" b="1" dirty="0" err="1" smtClean="0">
                <a:solidFill>
                  <a:srgbClr val="002060"/>
                </a:solidFill>
              </a:rPr>
              <a:t>Oddo</a:t>
            </a:r>
            <a:endParaRPr lang="en-GB" sz="2400" b="1" dirty="0">
              <a:solidFill>
                <a:srgbClr val="002060"/>
              </a:solidFill>
            </a:endParaRPr>
          </a:p>
          <a:p>
            <a:endParaRPr lang="en-GB" sz="2400" dirty="0" smtClean="0">
              <a:solidFill>
                <a:srgbClr val="002060"/>
              </a:solidFill>
            </a:endParaRPr>
          </a:p>
          <a:p>
            <a:r>
              <a:rPr lang="en-GB" sz="2400" dirty="0" err="1" smtClean="0">
                <a:solidFill>
                  <a:srgbClr val="002060"/>
                </a:solidFill>
              </a:rPr>
              <a:t>Université</a:t>
            </a:r>
            <a:r>
              <a:rPr lang="en-GB" sz="2400" dirty="0" smtClean="0">
                <a:solidFill>
                  <a:srgbClr val="002060"/>
                </a:solidFill>
              </a:rPr>
              <a:t> Côte d’Azur</a:t>
            </a:r>
          </a:p>
          <a:p>
            <a:r>
              <a:rPr lang="en-GB" sz="2400" dirty="0" smtClean="0">
                <a:solidFill>
                  <a:srgbClr val="002060"/>
                </a:solidFill>
              </a:rPr>
              <a:t> </a:t>
            </a:r>
            <a:endParaRPr lang="en-GB" sz="2400" dirty="0">
              <a:solidFill>
                <a:srgbClr val="002060"/>
              </a:solidFill>
            </a:endParaRPr>
          </a:p>
        </p:txBody>
      </p:sp>
      <p:sp>
        <p:nvSpPr>
          <p:cNvPr id="4" name="Footer Placeholder 3"/>
          <p:cNvSpPr>
            <a:spLocks noGrp="1"/>
          </p:cNvSpPr>
          <p:nvPr>
            <p:ph type="ftr" sz="quarter" idx="11"/>
          </p:nvPr>
        </p:nvSpPr>
        <p:spPr>
          <a:xfrm>
            <a:off x="2555776" y="6356350"/>
            <a:ext cx="3816424"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4249824"/>
            <a:ext cx="1214347" cy="96172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056567658"/>
              </p:ext>
            </p:extLst>
          </p:nvPr>
        </p:nvGraphicFramePr>
        <p:xfrm>
          <a:off x="467544" y="5353666"/>
          <a:ext cx="8064896" cy="438248"/>
        </p:xfrm>
        <a:graphic>
          <a:graphicData uri="http://schemas.openxmlformats.org/drawingml/2006/table">
            <a:tbl>
              <a:tblPr firstRow="1" bandRow="1">
                <a:tableStyleId>{5C22544A-7EE6-4342-B048-85BDC9FD1C3A}</a:tableStyleId>
              </a:tblPr>
              <a:tblGrid>
                <a:gridCol w="8064896"/>
              </a:tblGrid>
              <a:tr h="438248">
                <a:tc>
                  <a:txBody>
                    <a:bodyPr/>
                    <a:lstStyle/>
                    <a:p>
                      <a:r>
                        <a:rPr lang="en-US" sz="1100" b="0" i="1" kern="1200" dirty="0" smtClean="0">
                          <a:solidFill>
                            <a:schemeClr val="tx1"/>
                          </a:solidFill>
                          <a:effectLst/>
                          <a:latin typeface="+mn-lt"/>
                          <a:ea typeface="+mn-ea"/>
                          <a:cs typeface="+mn-cs"/>
                        </a:rPr>
                        <a:t>This project has been funded with support from the European Commission. This presentation reflects the views only of the author, and the Commission cannot be held responsible for any use which may be made of the information contained therein.</a:t>
                      </a:r>
                      <a:endParaRPr lang="en-US" sz="1100" b="0" i="1" dirty="0">
                        <a:solidFill>
                          <a:schemeClr val="tx1"/>
                        </a:solidFill>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72488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800" b="1" dirty="0"/>
              <a:t>Overview</a:t>
            </a:r>
          </a:p>
        </p:txBody>
      </p:sp>
      <p:sp>
        <p:nvSpPr>
          <p:cNvPr id="3" name="Content Placeholder 2"/>
          <p:cNvSpPr>
            <a:spLocks noGrp="1"/>
          </p:cNvSpPr>
          <p:nvPr>
            <p:ph idx="1"/>
          </p:nvPr>
        </p:nvSpPr>
        <p:spPr/>
        <p:txBody>
          <a:bodyPr>
            <a:normAutofit/>
          </a:bodyPr>
          <a:lstStyle/>
          <a:p>
            <a:pPr marL="514350" indent="-514350">
              <a:buAutoNum type="arabicPeriod"/>
            </a:pPr>
            <a:r>
              <a:rPr lang="fr-FR" sz="3600" dirty="0"/>
              <a:t>Goals</a:t>
            </a:r>
          </a:p>
          <a:p>
            <a:pPr marL="514350" indent="-514350">
              <a:buAutoNum type="arabicPeriod"/>
            </a:pPr>
            <a:r>
              <a:rPr lang="fr-FR" sz="3600" dirty="0" err="1"/>
              <a:t>Legal</a:t>
            </a:r>
            <a:r>
              <a:rPr lang="fr-FR" sz="3600" dirty="0"/>
              <a:t> Framework </a:t>
            </a:r>
          </a:p>
          <a:p>
            <a:pPr marL="514350" indent="-514350">
              <a:buAutoNum type="arabicPeriod"/>
            </a:pPr>
            <a:r>
              <a:rPr lang="fr-FR" sz="3600" dirty="0" err="1"/>
              <a:t>Geographical</a:t>
            </a:r>
            <a:r>
              <a:rPr lang="fr-FR" sz="3600" dirty="0"/>
              <a:t> </a:t>
            </a:r>
            <a:r>
              <a:rPr lang="fr-FR" sz="3600" dirty="0" err="1"/>
              <a:t>priorities</a:t>
            </a:r>
            <a:r>
              <a:rPr lang="fr-FR" sz="3600" dirty="0"/>
              <a:t> </a:t>
            </a:r>
          </a:p>
          <a:p>
            <a:pPr marL="514350" indent="-514350">
              <a:buAutoNum type="arabicPeriod"/>
            </a:pPr>
            <a:r>
              <a:rPr lang="fr-FR" sz="3600" dirty="0"/>
              <a:t>Programmes and </a:t>
            </a:r>
            <a:r>
              <a:rPr lang="fr-FR" sz="3600" dirty="0" err="1"/>
              <a:t>Projects</a:t>
            </a:r>
            <a:r>
              <a:rPr lang="fr-FR" sz="3600" dirty="0"/>
              <a:t> </a:t>
            </a:r>
          </a:p>
          <a:p>
            <a:pPr marL="514350" indent="-514350">
              <a:buAutoNum type="arabicPeriod"/>
            </a:pPr>
            <a:r>
              <a:rPr lang="fr-FR" sz="3600" dirty="0"/>
              <a:t>Challenges </a:t>
            </a:r>
          </a:p>
          <a:p>
            <a:pPr marL="0" indent="0">
              <a:buNone/>
            </a:pPr>
            <a:endParaRPr lang="en-GB" sz="3600" dirty="0">
              <a:solidFill>
                <a:srgbClr val="002060"/>
              </a:solidFill>
            </a:endParaRPr>
          </a:p>
        </p:txBody>
      </p:sp>
      <p:sp>
        <p:nvSpPr>
          <p:cNvPr id="5" name="Footer Placeholder 3">
            <a:extLst>
              <a:ext uri="{FF2B5EF4-FFF2-40B4-BE49-F238E27FC236}">
                <a16:creationId xmlns="" xmlns:a16="http://schemas.microsoft.com/office/drawing/2014/main" id="{99D53BFA-045B-0B42-89DA-B88800D8F797}"/>
              </a:ext>
            </a:extLst>
          </p:cNvPr>
          <p:cNvSpPr>
            <a:spLocks noGrp="1"/>
          </p:cNvSpPr>
          <p:nvPr>
            <p:ph type="ftr" sz="quarter" idx="11"/>
          </p:nvPr>
        </p:nvSpPr>
        <p:spPr>
          <a:xfrm>
            <a:off x="2555776" y="630872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113907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F581D3C-8824-6245-9AE0-B2525BCF44E6}"/>
              </a:ext>
            </a:extLst>
          </p:cNvPr>
          <p:cNvSpPr>
            <a:spLocks noGrp="1"/>
          </p:cNvSpPr>
          <p:nvPr>
            <p:ph type="title"/>
          </p:nvPr>
        </p:nvSpPr>
        <p:spPr/>
        <p:txBody>
          <a:bodyPr/>
          <a:lstStyle/>
          <a:p>
            <a:r>
              <a:rPr lang="fr-FR" dirty="0"/>
              <a:t>1. Goals </a:t>
            </a:r>
          </a:p>
        </p:txBody>
      </p:sp>
      <p:sp>
        <p:nvSpPr>
          <p:cNvPr id="3" name="Espace réservé du contenu 2">
            <a:extLst>
              <a:ext uri="{FF2B5EF4-FFF2-40B4-BE49-F238E27FC236}">
                <a16:creationId xmlns="" xmlns:a16="http://schemas.microsoft.com/office/drawing/2014/main" id="{81B9EA0A-1713-D844-9E11-089DD7EA39B8}"/>
              </a:ext>
            </a:extLst>
          </p:cNvPr>
          <p:cNvSpPr>
            <a:spLocks noGrp="1"/>
          </p:cNvSpPr>
          <p:nvPr>
            <p:ph idx="1"/>
          </p:nvPr>
        </p:nvSpPr>
        <p:spPr/>
        <p:txBody>
          <a:bodyPr/>
          <a:lstStyle/>
          <a:p>
            <a:pPr fontAlgn="base"/>
            <a:r>
              <a:rPr lang="fr-FR" dirty="0" err="1"/>
              <a:t>Prepare</a:t>
            </a:r>
            <a:r>
              <a:rPr lang="fr-FR" dirty="0"/>
              <a:t> </a:t>
            </a:r>
            <a:r>
              <a:rPr lang="fr-FR" dirty="0" err="1"/>
              <a:t>graduates</a:t>
            </a:r>
            <a:r>
              <a:rPr lang="fr-FR" dirty="0"/>
              <a:t> for international </a:t>
            </a:r>
            <a:r>
              <a:rPr lang="fr-FR" dirty="0" err="1"/>
              <a:t>workplace</a:t>
            </a:r>
            <a:endParaRPr lang="fr-FR" dirty="0"/>
          </a:p>
          <a:p>
            <a:pPr fontAlgn="base"/>
            <a:r>
              <a:rPr lang="fr-FR" dirty="0" err="1"/>
              <a:t>Develop</a:t>
            </a:r>
            <a:r>
              <a:rPr lang="fr-FR" dirty="0"/>
              <a:t> the </a:t>
            </a:r>
            <a:r>
              <a:rPr lang="fr-FR" dirty="0" err="1"/>
              <a:t>multiculturalism</a:t>
            </a:r>
            <a:r>
              <a:rPr lang="fr-FR" dirty="0"/>
              <a:t> </a:t>
            </a:r>
            <a:endParaRPr lang="ru-RU" dirty="0"/>
          </a:p>
          <a:p>
            <a:pPr fontAlgn="base"/>
            <a:r>
              <a:rPr lang="fr-FR" dirty="0" err="1"/>
              <a:t>Maintain</a:t>
            </a:r>
            <a:r>
              <a:rPr lang="fr-FR" dirty="0"/>
              <a:t> the ‘soft power’ of France </a:t>
            </a:r>
          </a:p>
          <a:p>
            <a:pPr marL="0" indent="0">
              <a:buNone/>
            </a:pPr>
            <a:endParaRPr lang="fr-FR" dirty="0"/>
          </a:p>
        </p:txBody>
      </p:sp>
      <p:sp>
        <p:nvSpPr>
          <p:cNvPr id="5" name="Footer Placeholder 3">
            <a:extLst>
              <a:ext uri="{FF2B5EF4-FFF2-40B4-BE49-F238E27FC236}">
                <a16:creationId xmlns="" xmlns:a16="http://schemas.microsoft.com/office/drawing/2014/main" id="{68C77C3E-E63B-6F42-9015-C8FDA64939AE}"/>
              </a:ext>
            </a:extLst>
          </p:cNvPr>
          <p:cNvSpPr>
            <a:spLocks noGrp="1"/>
          </p:cNvSpPr>
          <p:nvPr>
            <p:ph type="ftr" sz="quarter" idx="11"/>
          </p:nvPr>
        </p:nvSpPr>
        <p:spPr>
          <a:xfrm>
            <a:off x="2731976" y="633614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86599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74A27DA-D41D-F143-A1A8-98C98E1C3849}"/>
              </a:ext>
            </a:extLst>
          </p:cNvPr>
          <p:cNvSpPr>
            <a:spLocks noGrp="1"/>
          </p:cNvSpPr>
          <p:nvPr>
            <p:ph type="title"/>
          </p:nvPr>
        </p:nvSpPr>
        <p:spPr/>
        <p:txBody>
          <a:bodyPr/>
          <a:lstStyle/>
          <a:p>
            <a:r>
              <a:rPr lang="fr-FR" dirty="0"/>
              <a:t>2. </a:t>
            </a:r>
            <a:r>
              <a:rPr lang="fr-FR" dirty="0" err="1"/>
              <a:t>Legal</a:t>
            </a:r>
            <a:r>
              <a:rPr lang="fr-FR" dirty="0"/>
              <a:t> Framework </a:t>
            </a:r>
          </a:p>
        </p:txBody>
      </p:sp>
      <p:sp>
        <p:nvSpPr>
          <p:cNvPr id="3" name="Espace réservé du contenu 2">
            <a:extLst>
              <a:ext uri="{FF2B5EF4-FFF2-40B4-BE49-F238E27FC236}">
                <a16:creationId xmlns="" xmlns:a16="http://schemas.microsoft.com/office/drawing/2014/main" id="{68F1345D-90D0-4343-A2F2-F06546D1C590}"/>
              </a:ext>
            </a:extLst>
          </p:cNvPr>
          <p:cNvSpPr>
            <a:spLocks noGrp="1"/>
          </p:cNvSpPr>
          <p:nvPr>
            <p:ph idx="1"/>
          </p:nvPr>
        </p:nvSpPr>
        <p:spPr/>
        <p:txBody>
          <a:bodyPr/>
          <a:lstStyle/>
          <a:p>
            <a:r>
              <a:rPr lang="fr-FR" sz="2800" dirty="0"/>
              <a:t>Law of Faure 1969 and Law of Savary 1984</a:t>
            </a:r>
          </a:p>
          <a:p>
            <a:r>
              <a:rPr lang="fr-FR" sz="2800" dirty="0"/>
              <a:t>The Sorbonne </a:t>
            </a:r>
            <a:r>
              <a:rPr lang="fr-FR" sz="2800" dirty="0" err="1"/>
              <a:t>Declaration</a:t>
            </a:r>
            <a:r>
              <a:rPr lang="fr-FR" sz="2800" dirty="0"/>
              <a:t>, 1998</a:t>
            </a:r>
          </a:p>
          <a:p>
            <a:pPr lvl="1">
              <a:buFont typeface="Wingdings" pitchFamily="2" charset="2"/>
              <a:buChar char="ü"/>
            </a:pPr>
            <a:r>
              <a:rPr lang="fr-FR" sz="2000" dirty="0"/>
              <a:t>LMD </a:t>
            </a:r>
            <a:r>
              <a:rPr lang="fr-FR" sz="2000" dirty="0" err="1"/>
              <a:t>reform</a:t>
            </a:r>
            <a:endParaRPr lang="fr-FR" sz="2000" dirty="0"/>
          </a:p>
          <a:p>
            <a:pPr lvl="1">
              <a:buFont typeface="Wingdings" pitchFamily="2" charset="2"/>
              <a:buChar char="ü"/>
            </a:pPr>
            <a:r>
              <a:rPr lang="fr-FR" sz="2000" dirty="0"/>
              <a:t>National Commission for Professional Qualifications (CNCP)</a:t>
            </a:r>
          </a:p>
          <a:p>
            <a:pPr lvl="1">
              <a:buFont typeface="Wingdings" pitchFamily="2" charset="2"/>
              <a:buChar char="ü"/>
            </a:pPr>
            <a:r>
              <a:rPr lang="fr-FR" sz="2000" dirty="0"/>
              <a:t>National Agency for the Evaluation of </a:t>
            </a:r>
            <a:r>
              <a:rPr lang="fr-FR" sz="2000" dirty="0" err="1"/>
              <a:t>Research</a:t>
            </a:r>
            <a:r>
              <a:rPr lang="fr-FR" sz="2000" dirty="0"/>
              <a:t> and </a:t>
            </a:r>
            <a:r>
              <a:rPr lang="fr-FR" sz="2000" dirty="0" err="1"/>
              <a:t>Higher</a:t>
            </a:r>
            <a:r>
              <a:rPr lang="fr-FR" sz="2000" dirty="0"/>
              <a:t> Education (AERES)</a:t>
            </a:r>
          </a:p>
          <a:p>
            <a:pPr lvl="1">
              <a:buFont typeface="Wingdings" pitchFamily="2" charset="2"/>
              <a:buChar char="ü"/>
            </a:pPr>
            <a:r>
              <a:rPr lang="fr-FR" sz="2000" dirty="0"/>
              <a:t>international relations offices</a:t>
            </a:r>
          </a:p>
          <a:p>
            <a:r>
              <a:rPr lang="fr-FR" sz="2800" dirty="0"/>
              <a:t>Law of  </a:t>
            </a:r>
            <a:r>
              <a:rPr lang="fr-FR" sz="2800" dirty="0" err="1"/>
              <a:t>Fioraso</a:t>
            </a:r>
            <a:r>
              <a:rPr lang="fr-FR" sz="2800" dirty="0"/>
              <a:t>, 2013</a:t>
            </a:r>
          </a:p>
          <a:p>
            <a:endParaRPr lang="fr-FR" dirty="0"/>
          </a:p>
        </p:txBody>
      </p:sp>
      <p:sp>
        <p:nvSpPr>
          <p:cNvPr id="5" name="Footer Placeholder 3">
            <a:extLst>
              <a:ext uri="{FF2B5EF4-FFF2-40B4-BE49-F238E27FC236}">
                <a16:creationId xmlns="" xmlns:a16="http://schemas.microsoft.com/office/drawing/2014/main" id="{E0E5B226-895D-6042-B337-BDB641699242}"/>
              </a:ext>
            </a:extLst>
          </p:cNvPr>
          <p:cNvSpPr>
            <a:spLocks noGrp="1"/>
          </p:cNvSpPr>
          <p:nvPr>
            <p:ph type="ftr" sz="quarter" idx="11"/>
          </p:nvPr>
        </p:nvSpPr>
        <p:spPr>
          <a:xfrm>
            <a:off x="2731976" y="630872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276573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8374EE4-5257-1741-8A38-57FF27563E1F}"/>
              </a:ext>
            </a:extLst>
          </p:cNvPr>
          <p:cNvSpPr>
            <a:spLocks noGrp="1"/>
          </p:cNvSpPr>
          <p:nvPr>
            <p:ph type="title"/>
          </p:nvPr>
        </p:nvSpPr>
        <p:spPr/>
        <p:txBody>
          <a:bodyPr/>
          <a:lstStyle/>
          <a:p>
            <a:r>
              <a:rPr lang="fr-FR" dirty="0"/>
              <a:t>3. </a:t>
            </a:r>
            <a:r>
              <a:rPr lang="fr-FR" dirty="0" err="1"/>
              <a:t>Geographical</a:t>
            </a:r>
            <a:r>
              <a:rPr lang="fr-FR" dirty="0"/>
              <a:t> </a:t>
            </a:r>
            <a:r>
              <a:rPr lang="fr-FR" dirty="0" err="1"/>
              <a:t>priorities</a:t>
            </a:r>
            <a:r>
              <a:rPr lang="fr-FR" dirty="0"/>
              <a:t> </a:t>
            </a:r>
          </a:p>
        </p:txBody>
      </p:sp>
      <p:sp>
        <p:nvSpPr>
          <p:cNvPr id="3" name="Espace réservé du contenu 2">
            <a:extLst>
              <a:ext uri="{FF2B5EF4-FFF2-40B4-BE49-F238E27FC236}">
                <a16:creationId xmlns="" xmlns:a16="http://schemas.microsoft.com/office/drawing/2014/main" id="{DED6CF75-9EBA-8A43-852E-31F3B9806E18}"/>
              </a:ext>
            </a:extLst>
          </p:cNvPr>
          <p:cNvSpPr>
            <a:spLocks noGrp="1"/>
          </p:cNvSpPr>
          <p:nvPr>
            <p:ph idx="1"/>
          </p:nvPr>
        </p:nvSpPr>
        <p:spPr/>
        <p:txBody>
          <a:bodyPr/>
          <a:lstStyle/>
          <a:p>
            <a:pPr fontAlgn="base"/>
            <a:r>
              <a:rPr lang="fr-FR" dirty="0" err="1"/>
              <a:t>North</a:t>
            </a:r>
            <a:r>
              <a:rPr lang="fr-FR" dirty="0"/>
              <a:t> and </a:t>
            </a:r>
            <a:r>
              <a:rPr lang="fr-FR" dirty="0" err="1"/>
              <a:t>Sub-Saharan</a:t>
            </a:r>
            <a:r>
              <a:rPr lang="fr-FR" dirty="0"/>
              <a:t> </a:t>
            </a:r>
            <a:r>
              <a:rPr lang="fr-FR" dirty="0" err="1"/>
              <a:t>Africa</a:t>
            </a:r>
            <a:endParaRPr lang="fr-FR" dirty="0"/>
          </a:p>
          <a:p>
            <a:pPr fontAlgn="base"/>
            <a:r>
              <a:rPr lang="fr-FR" dirty="0" err="1"/>
              <a:t>Mediterranean</a:t>
            </a:r>
            <a:r>
              <a:rPr lang="fr-FR" dirty="0"/>
              <a:t> area</a:t>
            </a:r>
          </a:p>
          <a:p>
            <a:pPr marL="0" indent="0">
              <a:buNone/>
            </a:pPr>
            <a:endParaRPr lang="fr-FR" dirty="0"/>
          </a:p>
        </p:txBody>
      </p:sp>
      <p:sp>
        <p:nvSpPr>
          <p:cNvPr id="5" name="Footer Placeholder 3">
            <a:extLst>
              <a:ext uri="{FF2B5EF4-FFF2-40B4-BE49-F238E27FC236}">
                <a16:creationId xmlns="" xmlns:a16="http://schemas.microsoft.com/office/drawing/2014/main" id="{74897A86-8624-EC44-99AF-B3DC719C07A4}"/>
              </a:ext>
            </a:extLst>
          </p:cNvPr>
          <p:cNvSpPr>
            <a:spLocks noGrp="1"/>
          </p:cNvSpPr>
          <p:nvPr>
            <p:ph type="ftr" sz="quarter" idx="11"/>
          </p:nvPr>
        </p:nvSpPr>
        <p:spPr>
          <a:xfrm>
            <a:off x="2555776" y="630872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33869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CAAB12F-1B36-574E-8975-D7DE04A578CC}"/>
              </a:ext>
            </a:extLst>
          </p:cNvPr>
          <p:cNvSpPr>
            <a:spLocks noGrp="1"/>
          </p:cNvSpPr>
          <p:nvPr>
            <p:ph type="title"/>
          </p:nvPr>
        </p:nvSpPr>
        <p:spPr/>
        <p:txBody>
          <a:bodyPr/>
          <a:lstStyle/>
          <a:p>
            <a:r>
              <a:rPr lang="fr-FR" dirty="0"/>
              <a:t>4. </a:t>
            </a:r>
            <a:r>
              <a:rPr lang="fr-FR" dirty="0" err="1"/>
              <a:t>Prorgrammes</a:t>
            </a:r>
            <a:r>
              <a:rPr lang="fr-FR" dirty="0"/>
              <a:t> and </a:t>
            </a:r>
            <a:r>
              <a:rPr lang="fr-FR" dirty="0" err="1"/>
              <a:t>Projects</a:t>
            </a:r>
            <a:r>
              <a:rPr lang="fr-FR" dirty="0"/>
              <a:t> </a:t>
            </a:r>
          </a:p>
        </p:txBody>
      </p:sp>
      <p:sp>
        <p:nvSpPr>
          <p:cNvPr id="3" name="Espace réservé du contenu 2">
            <a:extLst>
              <a:ext uri="{FF2B5EF4-FFF2-40B4-BE49-F238E27FC236}">
                <a16:creationId xmlns="" xmlns:a16="http://schemas.microsoft.com/office/drawing/2014/main" id="{04D23765-8361-754E-AC6E-053F7D1C5E96}"/>
              </a:ext>
            </a:extLst>
          </p:cNvPr>
          <p:cNvSpPr>
            <a:spLocks noGrp="1"/>
          </p:cNvSpPr>
          <p:nvPr>
            <p:ph idx="1"/>
          </p:nvPr>
        </p:nvSpPr>
        <p:spPr>
          <a:xfrm>
            <a:off x="457200" y="1417638"/>
            <a:ext cx="8229600" cy="4525963"/>
          </a:xfrm>
        </p:spPr>
        <p:txBody>
          <a:bodyPr>
            <a:normAutofit/>
          </a:bodyPr>
          <a:lstStyle/>
          <a:p>
            <a:pPr>
              <a:buFont typeface="Courier New" panose="02070309020205020404" pitchFamily="49" charset="0"/>
              <a:buChar char="o"/>
            </a:pPr>
            <a:r>
              <a:rPr lang="fr-FR" sz="2800" dirty="0"/>
              <a:t>International Organisation of French-</a:t>
            </a:r>
            <a:r>
              <a:rPr lang="fr-FR" sz="2800" dirty="0" err="1"/>
              <a:t>speaking</a:t>
            </a:r>
            <a:r>
              <a:rPr lang="fr-FR" sz="2800" dirty="0"/>
              <a:t> countries </a:t>
            </a:r>
            <a:r>
              <a:rPr lang="fr-FR" sz="1600" dirty="0"/>
              <a:t>(Organisation Internationale de la Francophonie), </a:t>
            </a:r>
            <a:r>
              <a:rPr lang="fr-FR" sz="2800" dirty="0"/>
              <a:t>1970 </a:t>
            </a:r>
          </a:p>
          <a:p>
            <a:pPr>
              <a:buFont typeface="Courier New" panose="02070309020205020404" pitchFamily="49" charset="0"/>
              <a:buChar char="o"/>
            </a:pPr>
            <a:r>
              <a:rPr lang="fr-FR" sz="2800" dirty="0"/>
              <a:t>Strategic Council for </a:t>
            </a:r>
            <a:r>
              <a:rPr lang="fr-FR" sz="2800" dirty="0" err="1"/>
              <a:t>Attractiveness</a:t>
            </a:r>
            <a:r>
              <a:rPr lang="fr-FR" sz="2800" dirty="0"/>
              <a:t>, 2013</a:t>
            </a:r>
          </a:p>
          <a:p>
            <a:pPr>
              <a:buFont typeface="Courier New" panose="02070309020205020404" pitchFamily="49" charset="0"/>
              <a:buChar char="o"/>
            </a:pPr>
            <a:r>
              <a:rPr lang="fr-FR" sz="2800" dirty="0"/>
              <a:t>Alliance Française, Institut Français, Campus France </a:t>
            </a:r>
          </a:p>
          <a:p>
            <a:pPr>
              <a:buFont typeface="Courier New" panose="02070309020205020404" pitchFamily="49" charset="0"/>
              <a:buChar char="o"/>
            </a:pPr>
            <a:r>
              <a:rPr lang="fr-FR" sz="2800" dirty="0"/>
              <a:t>France Université Numérique (MOOC FUN)</a:t>
            </a:r>
          </a:p>
          <a:p>
            <a:pPr>
              <a:buFont typeface="Courier New" panose="02070309020205020404" pitchFamily="49" charset="0"/>
              <a:buChar char="o"/>
            </a:pPr>
            <a:r>
              <a:rPr lang="fr-FR" sz="2800" dirty="0"/>
              <a:t>French </a:t>
            </a:r>
            <a:r>
              <a:rPr lang="fr-FR" sz="2800" dirty="0" err="1"/>
              <a:t>School</a:t>
            </a:r>
            <a:r>
              <a:rPr lang="fr-FR" sz="2800" dirty="0"/>
              <a:t> </a:t>
            </a:r>
            <a:r>
              <a:rPr lang="fr-FR" sz="2800" dirty="0" err="1"/>
              <a:t>abroad</a:t>
            </a:r>
            <a:endParaRPr lang="fr-FR" sz="2800" dirty="0"/>
          </a:p>
          <a:p>
            <a:pPr>
              <a:buFont typeface="Courier New" panose="02070309020205020404" pitchFamily="49" charset="0"/>
              <a:buChar char="o"/>
            </a:pPr>
            <a:r>
              <a:rPr lang="fr-FR" sz="2800" dirty="0" err="1"/>
              <a:t>Autonomous</a:t>
            </a:r>
            <a:r>
              <a:rPr lang="fr-FR" sz="2800" dirty="0"/>
              <a:t> French-</a:t>
            </a:r>
            <a:r>
              <a:rPr lang="fr-FR" sz="2800" dirty="0" err="1"/>
              <a:t>speaking</a:t>
            </a:r>
            <a:r>
              <a:rPr lang="fr-FR" sz="2800" dirty="0"/>
              <a:t> </a:t>
            </a:r>
            <a:r>
              <a:rPr lang="fr-FR" sz="2800" dirty="0" err="1"/>
              <a:t>universities</a:t>
            </a:r>
            <a:r>
              <a:rPr lang="fr-FR" sz="2800" dirty="0"/>
              <a:t> </a:t>
            </a:r>
          </a:p>
          <a:p>
            <a:pPr>
              <a:buFont typeface="Courier New" panose="02070309020205020404" pitchFamily="49" charset="0"/>
              <a:buChar char="o"/>
            </a:pPr>
            <a:r>
              <a:rPr lang="fr-FR" sz="2800" dirty="0" err="1"/>
              <a:t>Autonomous</a:t>
            </a:r>
            <a:r>
              <a:rPr lang="fr-FR" sz="2800" dirty="0"/>
              <a:t> </a:t>
            </a:r>
            <a:r>
              <a:rPr lang="fr-FR" sz="2800" dirty="0" err="1"/>
              <a:t>schools</a:t>
            </a:r>
            <a:r>
              <a:rPr lang="fr-FR" sz="2800" dirty="0"/>
              <a:t> </a:t>
            </a:r>
            <a:r>
              <a:rPr lang="fr-FR" sz="2800" dirty="0" err="1"/>
              <a:t>established</a:t>
            </a:r>
            <a:r>
              <a:rPr lang="fr-FR" sz="2800" dirty="0"/>
              <a:t> </a:t>
            </a:r>
            <a:r>
              <a:rPr lang="fr-FR" sz="2800" dirty="0" err="1"/>
              <a:t>through</a:t>
            </a:r>
            <a:r>
              <a:rPr lang="fr-FR" sz="2800" dirty="0"/>
              <a:t> </a:t>
            </a:r>
            <a:r>
              <a:rPr lang="fr-FR" sz="2800" dirty="0" err="1"/>
              <a:t>bilateral</a:t>
            </a:r>
            <a:r>
              <a:rPr lang="fr-FR" sz="2800" dirty="0"/>
              <a:t> </a:t>
            </a:r>
            <a:r>
              <a:rPr lang="fr-FR" sz="2800" dirty="0" err="1"/>
              <a:t>agreements</a:t>
            </a:r>
            <a:endParaRPr lang="fr-FR" sz="2800" dirty="0"/>
          </a:p>
          <a:p>
            <a:endParaRPr lang="fr-FR" dirty="0"/>
          </a:p>
        </p:txBody>
      </p:sp>
      <p:sp>
        <p:nvSpPr>
          <p:cNvPr id="5" name="Footer Placeholder 3">
            <a:extLst>
              <a:ext uri="{FF2B5EF4-FFF2-40B4-BE49-F238E27FC236}">
                <a16:creationId xmlns="" xmlns:a16="http://schemas.microsoft.com/office/drawing/2014/main" id="{0B0B8B40-21FC-764A-B1B9-BDB4D0E03030}"/>
              </a:ext>
            </a:extLst>
          </p:cNvPr>
          <p:cNvSpPr>
            <a:spLocks noGrp="1"/>
          </p:cNvSpPr>
          <p:nvPr>
            <p:ph type="ftr" sz="quarter" idx="11"/>
          </p:nvPr>
        </p:nvSpPr>
        <p:spPr>
          <a:xfrm>
            <a:off x="2627784" y="6309320"/>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387350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 xmlns:a16="http://schemas.microsoft.com/office/drawing/2014/main" id="{4E88C85C-D621-7B4C-8EF6-06E085563F55}"/>
              </a:ext>
            </a:extLst>
          </p:cNvPr>
          <p:cNvPicPr>
            <a:picLocks noChangeAspect="1"/>
          </p:cNvPicPr>
          <p:nvPr/>
        </p:nvPicPr>
        <p:blipFill>
          <a:blip r:embed="rId2"/>
          <a:stretch>
            <a:fillRect/>
          </a:stretch>
        </p:blipFill>
        <p:spPr>
          <a:xfrm>
            <a:off x="0" y="836712"/>
            <a:ext cx="9144000" cy="4768880"/>
          </a:xfrm>
          <a:prstGeom prst="rect">
            <a:avLst/>
          </a:prstGeom>
        </p:spPr>
      </p:pic>
      <p:sp>
        <p:nvSpPr>
          <p:cNvPr id="5" name="Footer Placeholder 3">
            <a:extLst>
              <a:ext uri="{FF2B5EF4-FFF2-40B4-BE49-F238E27FC236}">
                <a16:creationId xmlns="" xmlns:a16="http://schemas.microsoft.com/office/drawing/2014/main" id="{6DE91234-51DE-EF4B-ADB0-3B16AE933BCE}"/>
              </a:ext>
            </a:extLst>
          </p:cNvPr>
          <p:cNvSpPr>
            <a:spLocks noGrp="1"/>
          </p:cNvSpPr>
          <p:nvPr>
            <p:ph type="ftr" sz="quarter" idx="11"/>
          </p:nvPr>
        </p:nvSpPr>
        <p:spPr>
          <a:xfrm>
            <a:off x="2843808" y="6309320"/>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105053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070AD34-FFDF-CE46-AC41-A214BB6FFE8B}"/>
              </a:ext>
            </a:extLst>
          </p:cNvPr>
          <p:cNvSpPr>
            <a:spLocks noGrp="1"/>
          </p:cNvSpPr>
          <p:nvPr>
            <p:ph type="title"/>
          </p:nvPr>
        </p:nvSpPr>
        <p:spPr/>
        <p:txBody>
          <a:bodyPr/>
          <a:lstStyle/>
          <a:p>
            <a:r>
              <a:rPr lang="fr-FR" dirty="0"/>
              <a:t>5. Challenges </a:t>
            </a:r>
          </a:p>
        </p:txBody>
      </p:sp>
      <p:sp>
        <p:nvSpPr>
          <p:cNvPr id="3" name="Espace réservé du contenu 2">
            <a:extLst>
              <a:ext uri="{FF2B5EF4-FFF2-40B4-BE49-F238E27FC236}">
                <a16:creationId xmlns="" xmlns:a16="http://schemas.microsoft.com/office/drawing/2014/main" id="{6ED76D2B-69D5-AC40-A0A2-A7DFE45C8205}"/>
              </a:ext>
            </a:extLst>
          </p:cNvPr>
          <p:cNvSpPr>
            <a:spLocks noGrp="1"/>
          </p:cNvSpPr>
          <p:nvPr>
            <p:ph idx="1"/>
          </p:nvPr>
        </p:nvSpPr>
        <p:spPr/>
        <p:txBody>
          <a:bodyPr/>
          <a:lstStyle/>
          <a:p>
            <a:r>
              <a:rPr lang="fr-FR" dirty="0"/>
              <a:t>No </a:t>
            </a:r>
            <a:r>
              <a:rPr lang="fr-FR" dirty="0" err="1"/>
              <a:t>consolidated</a:t>
            </a:r>
            <a:r>
              <a:rPr lang="fr-FR" dirty="0"/>
              <a:t> data at national </a:t>
            </a:r>
            <a:r>
              <a:rPr lang="fr-FR" dirty="0" err="1"/>
              <a:t>level</a:t>
            </a:r>
            <a:endParaRPr lang="fr-FR" dirty="0"/>
          </a:p>
          <a:p>
            <a:r>
              <a:rPr lang="fr-FR" dirty="0" err="1"/>
              <a:t>Lack</a:t>
            </a:r>
            <a:r>
              <a:rPr lang="fr-FR" dirty="0"/>
              <a:t> of </a:t>
            </a:r>
            <a:r>
              <a:rPr lang="fr-FR" dirty="0" err="1"/>
              <a:t>clear</a:t>
            </a:r>
            <a:r>
              <a:rPr lang="fr-FR" dirty="0"/>
              <a:t> and </a:t>
            </a:r>
            <a:r>
              <a:rPr lang="fr-FR" dirty="0" err="1"/>
              <a:t>shared</a:t>
            </a:r>
            <a:r>
              <a:rPr lang="fr-FR" dirty="0"/>
              <a:t> international </a:t>
            </a:r>
            <a:r>
              <a:rPr lang="fr-FR" dirty="0" err="1"/>
              <a:t>policy</a:t>
            </a:r>
            <a:r>
              <a:rPr lang="fr-FR" dirty="0"/>
              <a:t> and </a:t>
            </a:r>
            <a:r>
              <a:rPr lang="fr-FR" dirty="0" err="1"/>
              <a:t>clear</a:t>
            </a:r>
            <a:r>
              <a:rPr lang="fr-FR" dirty="0"/>
              <a:t> </a:t>
            </a:r>
            <a:r>
              <a:rPr lang="fr-FR" dirty="0" err="1"/>
              <a:t>geographical</a:t>
            </a:r>
            <a:r>
              <a:rPr lang="fr-FR" dirty="0"/>
              <a:t> </a:t>
            </a:r>
            <a:r>
              <a:rPr lang="fr-FR" dirty="0" err="1"/>
              <a:t>targets</a:t>
            </a:r>
            <a:endParaRPr lang="fr-FR" dirty="0"/>
          </a:p>
          <a:p>
            <a:r>
              <a:rPr lang="fr-FR" dirty="0" err="1"/>
              <a:t>Debate</a:t>
            </a:r>
            <a:r>
              <a:rPr lang="fr-FR" dirty="0"/>
              <a:t> on the </a:t>
            </a:r>
            <a:r>
              <a:rPr lang="fr-FR" dirty="0" err="1"/>
              <a:t>foreign</a:t>
            </a:r>
            <a:r>
              <a:rPr lang="fr-FR" dirty="0"/>
              <a:t> curriculum</a:t>
            </a:r>
          </a:p>
        </p:txBody>
      </p:sp>
      <p:sp>
        <p:nvSpPr>
          <p:cNvPr id="5" name="Footer Placeholder 3">
            <a:extLst>
              <a:ext uri="{FF2B5EF4-FFF2-40B4-BE49-F238E27FC236}">
                <a16:creationId xmlns="" xmlns:a16="http://schemas.microsoft.com/office/drawing/2014/main" id="{5ACAFABE-1053-3649-9336-A1E506297971}"/>
              </a:ext>
            </a:extLst>
          </p:cNvPr>
          <p:cNvSpPr>
            <a:spLocks noGrp="1"/>
          </p:cNvSpPr>
          <p:nvPr>
            <p:ph type="ftr" sz="quarter" idx="11"/>
          </p:nvPr>
        </p:nvSpPr>
        <p:spPr>
          <a:xfrm>
            <a:off x="2731976" y="630872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39306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C7C9210-0081-6C4D-AF59-BBBE063301EC}"/>
              </a:ext>
            </a:extLst>
          </p:cNvPr>
          <p:cNvSpPr>
            <a:spLocks noGrp="1"/>
          </p:cNvSpPr>
          <p:nvPr>
            <p:ph type="title"/>
          </p:nvPr>
        </p:nvSpPr>
        <p:spPr/>
        <p:txBody>
          <a:bodyPr>
            <a:normAutofit/>
          </a:bodyPr>
          <a:lstStyle/>
          <a:p>
            <a:r>
              <a:rPr lang="fr-FR" sz="3600" dirty="0" err="1"/>
              <a:t>Helpful</a:t>
            </a:r>
            <a:r>
              <a:rPr lang="fr-FR" sz="3600" dirty="0"/>
              <a:t> information </a:t>
            </a:r>
            <a:r>
              <a:rPr lang="fr-FR" sz="3600" dirty="0" err="1"/>
              <a:t>can</a:t>
            </a:r>
            <a:r>
              <a:rPr lang="fr-FR" sz="3600" dirty="0"/>
              <a:t> </a:t>
            </a:r>
            <a:r>
              <a:rPr lang="fr-FR" sz="3600" dirty="0" err="1"/>
              <a:t>be</a:t>
            </a:r>
            <a:r>
              <a:rPr lang="fr-FR" sz="3600" dirty="0"/>
              <a:t> </a:t>
            </a:r>
            <a:r>
              <a:rPr lang="fr-FR" sz="3600" dirty="0" err="1"/>
              <a:t>found</a:t>
            </a:r>
            <a:r>
              <a:rPr lang="fr-FR" sz="3600" dirty="0"/>
              <a:t> …</a:t>
            </a:r>
          </a:p>
        </p:txBody>
      </p:sp>
      <p:sp>
        <p:nvSpPr>
          <p:cNvPr id="3" name="Espace réservé du contenu 2">
            <a:extLst>
              <a:ext uri="{FF2B5EF4-FFF2-40B4-BE49-F238E27FC236}">
                <a16:creationId xmlns="" xmlns:a16="http://schemas.microsoft.com/office/drawing/2014/main" id="{211D2EEE-4E99-3347-ADF2-6B2B8C877D77}"/>
              </a:ext>
            </a:extLst>
          </p:cNvPr>
          <p:cNvSpPr>
            <a:spLocks noGrp="1"/>
          </p:cNvSpPr>
          <p:nvPr>
            <p:ph idx="1"/>
          </p:nvPr>
        </p:nvSpPr>
        <p:spPr/>
        <p:txBody>
          <a:bodyPr/>
          <a:lstStyle/>
          <a:p>
            <a:pPr algn="just"/>
            <a:r>
              <a:rPr lang="fr-FR" dirty="0">
                <a:hlinkClick r:id="rId2"/>
              </a:rPr>
              <a:t>https://www.campusfrance.org/fr/bourses-etudiants-etrangers</a:t>
            </a:r>
            <a:endParaRPr lang="fr-FR" dirty="0"/>
          </a:p>
          <a:p>
            <a:pPr algn="just"/>
            <a:r>
              <a:rPr lang="fr-FR" dirty="0">
                <a:hlinkClick r:id="rId3"/>
              </a:rPr>
              <a:t>https://www.enseignementsup-recherche.gouv.fr/pid24665/etudier-en-europe-et-dans-le-monde.html</a:t>
            </a:r>
            <a:endParaRPr lang="fr-FR" dirty="0"/>
          </a:p>
          <a:p>
            <a:pPr marL="0" indent="0">
              <a:buNone/>
            </a:pPr>
            <a:endParaRPr lang="fr-FR" dirty="0"/>
          </a:p>
        </p:txBody>
      </p:sp>
      <p:sp>
        <p:nvSpPr>
          <p:cNvPr id="5" name="Footer Placeholder 3">
            <a:extLst>
              <a:ext uri="{FF2B5EF4-FFF2-40B4-BE49-F238E27FC236}">
                <a16:creationId xmlns="" xmlns:a16="http://schemas.microsoft.com/office/drawing/2014/main" id="{F2385C50-79AB-7640-A3DF-2D545C1A6189}"/>
              </a:ext>
            </a:extLst>
          </p:cNvPr>
          <p:cNvSpPr>
            <a:spLocks noGrp="1"/>
          </p:cNvSpPr>
          <p:nvPr>
            <p:ph type="ftr" sz="quarter" idx="11"/>
          </p:nvPr>
        </p:nvSpPr>
        <p:spPr>
          <a:xfrm>
            <a:off x="2555776" y="630872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1381012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576FDA0-AABE-134B-9E7F-9C834713D2C3}"/>
              </a:ext>
            </a:extLst>
          </p:cNvPr>
          <p:cNvSpPr>
            <a:spLocks noGrp="1"/>
          </p:cNvSpPr>
          <p:nvPr>
            <p:ph type="title"/>
          </p:nvPr>
        </p:nvSpPr>
        <p:spPr>
          <a:xfrm>
            <a:off x="457200" y="764704"/>
            <a:ext cx="8229600" cy="1143000"/>
          </a:xfrm>
        </p:spPr>
        <p:txBody>
          <a:bodyPr>
            <a:normAutofit fontScale="90000"/>
          </a:bodyPr>
          <a:lstStyle/>
          <a:p>
            <a:r>
              <a:rPr lang="fr-FR" sz="4000" dirty="0" err="1"/>
              <a:t>Thank</a:t>
            </a:r>
            <a:r>
              <a:rPr lang="fr-FR" sz="4000" dirty="0"/>
              <a:t> </a:t>
            </a:r>
            <a:r>
              <a:rPr lang="fr-FR" sz="4000" dirty="0" err="1"/>
              <a:t>you</a:t>
            </a:r>
            <a:r>
              <a:rPr lang="fr-FR" sz="4000" dirty="0"/>
              <a:t> for </a:t>
            </a:r>
            <a:r>
              <a:rPr lang="fr-FR" sz="4000" dirty="0" err="1"/>
              <a:t>your</a:t>
            </a:r>
            <a:r>
              <a:rPr lang="fr-FR" sz="4000" dirty="0"/>
              <a:t> attention! </a:t>
            </a:r>
            <a:r>
              <a:rPr lang="fr-FR" sz="4000" dirty="0">
                <a:sym typeface="Wingdings" pitchFamily="2" charset="2"/>
              </a:rPr>
              <a:t></a:t>
            </a:r>
            <a:br>
              <a:rPr lang="fr-FR" sz="4000" dirty="0">
                <a:sym typeface="Wingdings" pitchFamily="2" charset="2"/>
              </a:rPr>
            </a:br>
            <a:r>
              <a:rPr lang="fr-FR" sz="4000" dirty="0">
                <a:sym typeface="Wingdings" pitchFamily="2" charset="2"/>
              </a:rPr>
              <a:t/>
            </a:r>
            <a:br>
              <a:rPr lang="fr-FR" sz="4000" dirty="0">
                <a:sym typeface="Wingdings" pitchFamily="2" charset="2"/>
              </a:rPr>
            </a:br>
            <a:r>
              <a:rPr lang="fr-FR" sz="4000" dirty="0">
                <a:sym typeface="Wingdings" pitchFamily="2" charset="2"/>
              </a:rPr>
              <a:t/>
            </a:r>
            <a:br>
              <a:rPr lang="fr-FR" sz="4000" dirty="0">
                <a:sym typeface="Wingdings" pitchFamily="2" charset="2"/>
              </a:rPr>
            </a:br>
            <a:endParaRPr lang="fr-FR" sz="3600" dirty="0"/>
          </a:p>
        </p:txBody>
      </p:sp>
      <p:sp>
        <p:nvSpPr>
          <p:cNvPr id="5" name="Footer Placeholder 3">
            <a:extLst>
              <a:ext uri="{FF2B5EF4-FFF2-40B4-BE49-F238E27FC236}">
                <a16:creationId xmlns="" xmlns:a16="http://schemas.microsoft.com/office/drawing/2014/main" id="{F8D18BE1-5D8B-684E-95A9-17A5ABB0A970}"/>
              </a:ext>
            </a:extLst>
          </p:cNvPr>
          <p:cNvSpPr>
            <a:spLocks noGrp="1"/>
          </p:cNvSpPr>
          <p:nvPr>
            <p:ph type="ftr" sz="quarter" idx="11"/>
          </p:nvPr>
        </p:nvSpPr>
        <p:spPr>
          <a:xfrm>
            <a:off x="2627784" y="6381328"/>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
        <p:nvSpPr>
          <p:cNvPr id="3" name="ZoneTexte 2">
            <a:extLst>
              <a:ext uri="{FF2B5EF4-FFF2-40B4-BE49-F238E27FC236}">
                <a16:creationId xmlns="" xmlns:a16="http://schemas.microsoft.com/office/drawing/2014/main" id="{78776D27-70C3-0246-871A-33AE4AED260F}"/>
              </a:ext>
            </a:extLst>
          </p:cNvPr>
          <p:cNvSpPr txBox="1"/>
          <p:nvPr/>
        </p:nvSpPr>
        <p:spPr>
          <a:xfrm>
            <a:off x="395536" y="1988840"/>
            <a:ext cx="7931224" cy="830997"/>
          </a:xfrm>
          <a:prstGeom prst="rect">
            <a:avLst/>
          </a:prstGeom>
          <a:noFill/>
        </p:spPr>
        <p:txBody>
          <a:bodyPr wrap="square" rtlCol="0">
            <a:spAutoFit/>
          </a:bodyPr>
          <a:lstStyle/>
          <a:p>
            <a:pPr algn="ctr"/>
            <a:r>
              <a:rPr lang="en-GB" sz="2400" dirty="0" smtClean="0">
                <a:solidFill>
                  <a:srgbClr val="002060"/>
                </a:solidFill>
              </a:rPr>
              <a:t>Madonna </a:t>
            </a:r>
            <a:r>
              <a:rPr lang="en-GB" sz="2400" dirty="0" err="1" smtClean="0">
                <a:solidFill>
                  <a:srgbClr val="002060"/>
                </a:solidFill>
              </a:rPr>
              <a:t>Lamazian</a:t>
            </a:r>
            <a:r>
              <a:rPr lang="en-GB" sz="2400" dirty="0" smtClean="0">
                <a:solidFill>
                  <a:srgbClr val="002060"/>
                </a:solidFill>
              </a:rPr>
              <a:t>: </a:t>
            </a:r>
            <a:r>
              <a:rPr lang="en-GB" sz="2400" dirty="0" smtClean="0">
                <a:solidFill>
                  <a:srgbClr val="002060"/>
                </a:solidFill>
                <a:hlinkClick r:id="rId2"/>
              </a:rPr>
              <a:t>madonna.lamazian@univ-cotedazur.fr</a:t>
            </a:r>
            <a:endParaRPr lang="en-GB" sz="2400" dirty="0">
              <a:solidFill>
                <a:srgbClr val="002060"/>
              </a:solidFill>
            </a:endParaRPr>
          </a:p>
          <a:p>
            <a:pPr algn="ctr"/>
            <a:r>
              <a:rPr lang="en-GB" sz="2400" dirty="0" err="1" smtClean="0">
                <a:solidFill>
                  <a:srgbClr val="002060"/>
                </a:solidFill>
              </a:rPr>
              <a:t>Virginie</a:t>
            </a:r>
            <a:r>
              <a:rPr lang="en-GB" sz="2400" dirty="0" smtClean="0">
                <a:solidFill>
                  <a:srgbClr val="002060"/>
                </a:solidFill>
              </a:rPr>
              <a:t> </a:t>
            </a:r>
            <a:r>
              <a:rPr lang="en-GB" sz="2400" dirty="0" err="1" smtClean="0">
                <a:solidFill>
                  <a:srgbClr val="002060"/>
                </a:solidFill>
              </a:rPr>
              <a:t>Oddo</a:t>
            </a:r>
            <a:r>
              <a:rPr lang="en-GB" sz="2400" smtClean="0">
                <a:solidFill>
                  <a:srgbClr val="002060"/>
                </a:solidFill>
              </a:rPr>
              <a:t>: </a:t>
            </a:r>
            <a:r>
              <a:rPr lang="en-GB" sz="2400" smtClean="0">
                <a:solidFill>
                  <a:srgbClr val="002060"/>
                </a:solidFill>
                <a:hlinkClick r:id="rId3"/>
              </a:rPr>
              <a:t>virginie.oddo@univ-cotedazur.fr</a:t>
            </a:r>
            <a:endParaRPr lang="en-GB" sz="2400" dirty="0">
              <a:solidFill>
                <a:srgbClr val="002060"/>
              </a:solidFill>
            </a:endParaRPr>
          </a:p>
        </p:txBody>
      </p:sp>
    </p:spTree>
    <p:extLst>
      <p:ext uri="{BB962C8B-B14F-4D97-AF65-F5344CB8AC3E}">
        <p14:creationId xmlns:p14="http://schemas.microsoft.com/office/powerpoint/2010/main" val="1219987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1AC66716-9130-CA47-91E2-B3809C6EC01C}"/>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450"/>
              </a:spcAft>
            </a:pPr>
            <a:r>
              <a:rPr lang="en-US" sz="3700" b="1">
                <a:solidFill>
                  <a:srgbClr val="009578"/>
                </a:solidFill>
                <a:latin typeface="Arial"/>
                <a:ea typeface="+mj-ea"/>
                <a:cs typeface="Arial"/>
              </a:rPr>
              <a:t>European context of internationalisation </a:t>
            </a:r>
          </a:p>
        </p:txBody>
      </p:sp>
      <p:pic>
        <p:nvPicPr>
          <p:cNvPr id="3" name="Image 2" descr="Une image contenant bleu, fleur, pièce&#10;&#10;Description générée automatiquement">
            <a:extLst>
              <a:ext uri="{FF2B5EF4-FFF2-40B4-BE49-F238E27FC236}">
                <a16:creationId xmlns="" xmlns:a16="http://schemas.microsoft.com/office/drawing/2014/main" id="{54EDE060-8B4A-1E4E-B7B1-7DA03A9D0E55}"/>
              </a:ext>
            </a:extLst>
          </p:cNvPr>
          <p:cNvPicPr>
            <a:picLocks noChangeAspect="1"/>
          </p:cNvPicPr>
          <p:nvPr/>
        </p:nvPicPr>
        <p:blipFill rotWithShape="1">
          <a:blip r:embed="rId2"/>
          <a:srcRect r="-2" b="143"/>
          <a:stretch/>
        </p:blipFill>
        <p:spPr>
          <a:xfrm>
            <a:off x="1314803" y="1686508"/>
            <a:ext cx="6514394" cy="3484984"/>
          </a:xfrm>
          <a:prstGeom prst="rect">
            <a:avLst/>
          </a:prstGeom>
          <a:noFill/>
        </p:spPr>
      </p:pic>
      <p:sp>
        <p:nvSpPr>
          <p:cNvPr id="8" name="Footer Placeholder 3">
            <a:extLst>
              <a:ext uri="{FF2B5EF4-FFF2-40B4-BE49-F238E27FC236}">
                <a16:creationId xmlns="" xmlns:a16="http://schemas.microsoft.com/office/drawing/2014/main" id="{2C88169D-3558-4796-9FFB-A8D3734D435D}"/>
              </a:ext>
            </a:extLst>
          </p:cNvPr>
          <p:cNvSpPr>
            <a:spLocks noGrp="1"/>
          </p:cNvSpPr>
          <p:nvPr>
            <p:ph type="ftr" sz="quarter" idx="11"/>
          </p:nvPr>
        </p:nvSpPr>
        <p:spPr>
          <a:xfrm>
            <a:off x="2731976" y="6309320"/>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33522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800" b="1" dirty="0"/>
              <a:t>Overview</a:t>
            </a:r>
          </a:p>
        </p:txBody>
      </p:sp>
      <p:sp>
        <p:nvSpPr>
          <p:cNvPr id="3" name="Content Placeholder 2"/>
          <p:cNvSpPr>
            <a:spLocks noGrp="1"/>
          </p:cNvSpPr>
          <p:nvPr>
            <p:ph idx="1"/>
          </p:nvPr>
        </p:nvSpPr>
        <p:spPr/>
        <p:txBody>
          <a:bodyPr>
            <a:normAutofit/>
          </a:bodyPr>
          <a:lstStyle/>
          <a:p>
            <a:pPr marL="514350" indent="-514350">
              <a:buAutoNum type="arabicPeriod"/>
            </a:pPr>
            <a:r>
              <a:rPr lang="fr-FR" sz="3600" dirty="0"/>
              <a:t>Goals</a:t>
            </a:r>
          </a:p>
          <a:p>
            <a:pPr marL="514350" indent="-514350">
              <a:buAutoNum type="arabicPeriod"/>
            </a:pPr>
            <a:r>
              <a:rPr lang="fr-FR" sz="3600" dirty="0" err="1"/>
              <a:t>Legal</a:t>
            </a:r>
            <a:r>
              <a:rPr lang="fr-FR" sz="3600" dirty="0"/>
              <a:t> </a:t>
            </a:r>
            <a:r>
              <a:rPr lang="fr-FR" sz="3600" dirty="0" err="1"/>
              <a:t>framework</a:t>
            </a:r>
            <a:r>
              <a:rPr lang="fr-FR" sz="3600" dirty="0"/>
              <a:t> </a:t>
            </a:r>
          </a:p>
          <a:p>
            <a:pPr marL="514350" indent="-514350">
              <a:buAutoNum type="arabicPeriod"/>
            </a:pPr>
            <a:r>
              <a:rPr lang="fr-FR" sz="3600" dirty="0" err="1"/>
              <a:t>Geographical</a:t>
            </a:r>
            <a:r>
              <a:rPr lang="fr-FR" sz="3600" dirty="0"/>
              <a:t> </a:t>
            </a:r>
            <a:r>
              <a:rPr lang="fr-FR" sz="3600" dirty="0" err="1"/>
              <a:t>priorities</a:t>
            </a:r>
            <a:endParaRPr lang="fr-FR" sz="3600" dirty="0"/>
          </a:p>
          <a:p>
            <a:pPr marL="514350" indent="-514350">
              <a:buAutoNum type="arabicPeriod"/>
            </a:pPr>
            <a:r>
              <a:rPr lang="fr-FR" sz="3600" dirty="0"/>
              <a:t>Programmes and </a:t>
            </a:r>
            <a:r>
              <a:rPr lang="fr-FR" sz="3600" dirty="0" err="1"/>
              <a:t>projects</a:t>
            </a:r>
            <a:r>
              <a:rPr lang="fr-FR" sz="3600" dirty="0"/>
              <a:t> </a:t>
            </a:r>
          </a:p>
          <a:p>
            <a:pPr marL="514350" indent="-514350">
              <a:buAutoNum type="arabicPeriod"/>
            </a:pPr>
            <a:r>
              <a:rPr lang="fr-FR" sz="3600" dirty="0"/>
              <a:t>Tools of internationalisation </a:t>
            </a:r>
          </a:p>
          <a:p>
            <a:endParaRPr lang="en-GB" sz="3600" dirty="0">
              <a:solidFill>
                <a:srgbClr val="002060"/>
              </a:solidFill>
            </a:endParaRPr>
          </a:p>
        </p:txBody>
      </p:sp>
      <p:sp>
        <p:nvSpPr>
          <p:cNvPr id="5" name="Footer Placeholder 3">
            <a:extLst>
              <a:ext uri="{FF2B5EF4-FFF2-40B4-BE49-F238E27FC236}">
                <a16:creationId xmlns="" xmlns:a16="http://schemas.microsoft.com/office/drawing/2014/main" id="{53112BE7-0C2C-4A46-B9D4-8ADB97D77076}"/>
              </a:ext>
            </a:extLst>
          </p:cNvPr>
          <p:cNvSpPr txBox="1">
            <a:spLocks/>
          </p:cNvSpPr>
          <p:nvPr/>
        </p:nvSpPr>
        <p:spPr>
          <a:xfrm>
            <a:off x="3124200" y="6356350"/>
            <a:ext cx="368004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3">
            <a:extLst>
              <a:ext uri="{FF2B5EF4-FFF2-40B4-BE49-F238E27FC236}">
                <a16:creationId xmlns="" xmlns:a16="http://schemas.microsoft.com/office/drawing/2014/main" id="{AC4FC0FC-965A-F743-A70B-2E759DB4FDBF}"/>
              </a:ext>
            </a:extLst>
          </p:cNvPr>
          <p:cNvSpPr>
            <a:spLocks noGrp="1"/>
          </p:cNvSpPr>
          <p:nvPr>
            <p:ph type="ftr" sz="quarter" idx="11"/>
          </p:nvPr>
        </p:nvSpPr>
        <p:spPr>
          <a:xfrm>
            <a:off x="2627784" y="6327531"/>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a:p>
            <a:endParaRPr lang="en-GB" dirty="0"/>
          </a:p>
        </p:txBody>
      </p:sp>
    </p:spTree>
    <p:extLst>
      <p:ext uri="{BB962C8B-B14F-4D97-AF65-F5344CB8AC3E}">
        <p14:creationId xmlns:p14="http://schemas.microsoft.com/office/powerpoint/2010/main" val="870104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1. Goals</a:t>
            </a:r>
            <a:endParaRPr lang="en-US" b="0" dirty="0"/>
          </a:p>
        </p:txBody>
      </p:sp>
      <p:sp>
        <p:nvSpPr>
          <p:cNvPr id="3" name="Content Placeholder 2"/>
          <p:cNvSpPr>
            <a:spLocks noGrp="1"/>
          </p:cNvSpPr>
          <p:nvPr>
            <p:ph idx="1"/>
          </p:nvPr>
        </p:nvSpPr>
        <p:spPr/>
        <p:txBody>
          <a:bodyPr/>
          <a:lstStyle/>
          <a:p>
            <a:pPr>
              <a:lnSpc>
                <a:spcPct val="150000"/>
              </a:lnSpc>
            </a:pPr>
            <a:r>
              <a:rPr lang="fr-FR" dirty="0"/>
              <a:t>To </a:t>
            </a:r>
            <a:r>
              <a:rPr lang="fr-FR" dirty="0" err="1"/>
              <a:t>become</a:t>
            </a:r>
            <a:r>
              <a:rPr lang="fr-FR" dirty="0"/>
              <a:t> a </a:t>
            </a:r>
            <a:r>
              <a:rPr lang="fr-FR" dirty="0" err="1"/>
              <a:t>political</a:t>
            </a:r>
            <a:r>
              <a:rPr lang="fr-FR" dirty="0"/>
              <a:t> and </a:t>
            </a:r>
            <a:r>
              <a:rPr lang="fr-FR" dirty="0" err="1"/>
              <a:t>economic</a:t>
            </a:r>
            <a:r>
              <a:rPr lang="fr-FR" dirty="0"/>
              <a:t> power </a:t>
            </a:r>
          </a:p>
          <a:p>
            <a:pPr>
              <a:lnSpc>
                <a:spcPct val="150000"/>
              </a:lnSpc>
            </a:pPr>
            <a:r>
              <a:rPr lang="fr-FR" dirty="0"/>
              <a:t>To </a:t>
            </a:r>
            <a:r>
              <a:rPr lang="fr-FR" dirty="0" err="1"/>
              <a:t>make</a:t>
            </a:r>
            <a:r>
              <a:rPr lang="fr-FR" dirty="0"/>
              <a:t> the EU the </a:t>
            </a:r>
            <a:r>
              <a:rPr lang="fr-FR" dirty="0" err="1"/>
              <a:t>most</a:t>
            </a:r>
            <a:r>
              <a:rPr lang="fr-FR" dirty="0"/>
              <a:t> </a:t>
            </a:r>
            <a:r>
              <a:rPr lang="fr-FR" dirty="0" err="1"/>
              <a:t>competitive</a:t>
            </a:r>
            <a:r>
              <a:rPr lang="fr-FR" dirty="0"/>
              <a:t> and </a:t>
            </a:r>
            <a:r>
              <a:rPr lang="fr-FR" dirty="0" err="1"/>
              <a:t>dynamic</a:t>
            </a:r>
            <a:r>
              <a:rPr lang="fr-FR" dirty="0"/>
              <a:t> </a:t>
            </a:r>
            <a:r>
              <a:rPr lang="fr-FR" dirty="0" err="1"/>
              <a:t>knowledge-based</a:t>
            </a:r>
            <a:r>
              <a:rPr lang="fr-FR" dirty="0"/>
              <a:t> </a:t>
            </a:r>
            <a:r>
              <a:rPr lang="fr-FR" dirty="0" err="1"/>
              <a:t>economy</a:t>
            </a:r>
            <a:r>
              <a:rPr lang="fr-FR" dirty="0"/>
              <a:t> in the world.</a:t>
            </a:r>
          </a:p>
          <a:p>
            <a:pPr marL="0" indent="0">
              <a:buNone/>
            </a:pPr>
            <a:endParaRPr lang="en-US" dirty="0"/>
          </a:p>
        </p:txBody>
      </p:sp>
      <p:sp>
        <p:nvSpPr>
          <p:cNvPr id="5" name="Footer Placeholder 3">
            <a:extLst>
              <a:ext uri="{FF2B5EF4-FFF2-40B4-BE49-F238E27FC236}">
                <a16:creationId xmlns="" xmlns:a16="http://schemas.microsoft.com/office/drawing/2014/main" id="{2D835E02-F0C2-A845-81F4-6B4B3E4C12F9}"/>
              </a:ext>
            </a:extLst>
          </p:cNvPr>
          <p:cNvSpPr>
            <a:spLocks noGrp="1"/>
          </p:cNvSpPr>
          <p:nvPr>
            <p:ph type="ftr" sz="quarter" idx="11"/>
          </p:nvPr>
        </p:nvSpPr>
        <p:spPr>
          <a:xfrm>
            <a:off x="2731976" y="6308725"/>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24362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2A589C5-EFA1-9E4A-AB79-E43079FC2DC6}"/>
              </a:ext>
            </a:extLst>
          </p:cNvPr>
          <p:cNvSpPr>
            <a:spLocks noGrp="1"/>
          </p:cNvSpPr>
          <p:nvPr>
            <p:ph type="title"/>
          </p:nvPr>
        </p:nvSpPr>
        <p:spPr/>
        <p:txBody>
          <a:bodyPr/>
          <a:lstStyle/>
          <a:p>
            <a:r>
              <a:rPr lang="fr-FR" dirty="0"/>
              <a:t>2. </a:t>
            </a:r>
            <a:r>
              <a:rPr lang="fr-FR" dirty="0" err="1"/>
              <a:t>Legal</a:t>
            </a:r>
            <a:r>
              <a:rPr lang="fr-FR" dirty="0"/>
              <a:t> Framework </a:t>
            </a:r>
          </a:p>
        </p:txBody>
      </p:sp>
      <p:sp>
        <p:nvSpPr>
          <p:cNvPr id="3" name="Espace réservé du contenu 2">
            <a:extLst>
              <a:ext uri="{FF2B5EF4-FFF2-40B4-BE49-F238E27FC236}">
                <a16:creationId xmlns="" xmlns:a16="http://schemas.microsoft.com/office/drawing/2014/main" id="{54AD9D5C-C81E-CE4C-A385-59106C192CF4}"/>
              </a:ext>
            </a:extLst>
          </p:cNvPr>
          <p:cNvSpPr>
            <a:spLocks noGrp="1"/>
          </p:cNvSpPr>
          <p:nvPr>
            <p:ph idx="1"/>
          </p:nvPr>
        </p:nvSpPr>
        <p:spPr>
          <a:xfrm>
            <a:off x="251520" y="1600200"/>
            <a:ext cx="8435280" cy="4525963"/>
          </a:xfrm>
        </p:spPr>
        <p:txBody>
          <a:bodyPr>
            <a:normAutofit fontScale="85000" lnSpcReduction="10000"/>
          </a:bodyPr>
          <a:lstStyle/>
          <a:p>
            <a:pPr>
              <a:lnSpc>
                <a:spcPct val="150000"/>
              </a:lnSpc>
            </a:pPr>
            <a:r>
              <a:rPr lang="fr-FR" dirty="0"/>
              <a:t>Maastricht </a:t>
            </a:r>
            <a:r>
              <a:rPr lang="fr-FR" dirty="0" err="1"/>
              <a:t>Treaty</a:t>
            </a:r>
            <a:r>
              <a:rPr lang="fr-FR" dirty="0"/>
              <a:t>, 1992 </a:t>
            </a:r>
          </a:p>
          <a:p>
            <a:pPr>
              <a:lnSpc>
                <a:spcPct val="150000"/>
              </a:lnSpc>
            </a:pPr>
            <a:r>
              <a:rPr lang="fr-FR" dirty="0"/>
              <a:t>Sorbonne </a:t>
            </a:r>
            <a:r>
              <a:rPr lang="fr-FR" dirty="0" err="1"/>
              <a:t>Declaration</a:t>
            </a:r>
            <a:r>
              <a:rPr lang="fr-FR" dirty="0"/>
              <a:t> 1998 &amp; </a:t>
            </a:r>
            <a:r>
              <a:rPr lang="fr-FR" dirty="0" err="1"/>
              <a:t>Bologna</a:t>
            </a:r>
            <a:r>
              <a:rPr lang="fr-FR" dirty="0"/>
              <a:t> </a:t>
            </a:r>
            <a:r>
              <a:rPr lang="fr-FR" dirty="0" err="1"/>
              <a:t>Declaration</a:t>
            </a:r>
            <a:r>
              <a:rPr lang="fr-FR" dirty="0"/>
              <a:t> 1999</a:t>
            </a:r>
          </a:p>
          <a:p>
            <a:pPr lvl="2">
              <a:lnSpc>
                <a:spcPct val="150000"/>
              </a:lnSpc>
            </a:pPr>
            <a:r>
              <a:rPr lang="fr-FR" dirty="0" err="1"/>
              <a:t>easily</a:t>
            </a:r>
            <a:r>
              <a:rPr lang="fr-FR" dirty="0"/>
              <a:t> </a:t>
            </a:r>
            <a:r>
              <a:rPr lang="fr-FR" dirty="0" err="1"/>
              <a:t>readable</a:t>
            </a:r>
            <a:r>
              <a:rPr lang="fr-FR" dirty="0"/>
              <a:t> and comparable </a:t>
            </a:r>
            <a:r>
              <a:rPr lang="fr-FR" dirty="0" err="1"/>
              <a:t>degrees</a:t>
            </a:r>
            <a:endParaRPr lang="fr-FR" dirty="0"/>
          </a:p>
          <a:p>
            <a:pPr lvl="2">
              <a:lnSpc>
                <a:spcPct val="150000"/>
              </a:lnSpc>
            </a:pPr>
            <a:r>
              <a:rPr lang="fr-FR" dirty="0"/>
              <a:t>3 main </a:t>
            </a:r>
            <a:r>
              <a:rPr lang="fr-FR" dirty="0" err="1"/>
              <a:t>circles</a:t>
            </a:r>
            <a:r>
              <a:rPr lang="fr-FR" dirty="0"/>
              <a:t> (</a:t>
            </a:r>
            <a:r>
              <a:rPr lang="fr-FR" dirty="0" err="1"/>
              <a:t>undergraduate</a:t>
            </a:r>
            <a:r>
              <a:rPr lang="fr-FR" dirty="0"/>
              <a:t>, </a:t>
            </a:r>
            <a:r>
              <a:rPr lang="fr-FR" dirty="0" err="1"/>
              <a:t>graduate</a:t>
            </a:r>
            <a:r>
              <a:rPr lang="fr-FR" dirty="0"/>
              <a:t> and PhD)</a:t>
            </a:r>
          </a:p>
          <a:p>
            <a:pPr lvl="2">
              <a:lnSpc>
                <a:spcPct val="150000"/>
              </a:lnSpc>
            </a:pPr>
            <a:r>
              <a:rPr lang="fr-FR" dirty="0"/>
              <a:t>ECTS</a:t>
            </a:r>
          </a:p>
          <a:p>
            <a:pPr lvl="2">
              <a:lnSpc>
                <a:spcPct val="150000"/>
              </a:lnSpc>
            </a:pPr>
            <a:r>
              <a:rPr lang="fr-FR" dirty="0"/>
              <a:t>promotion of </a:t>
            </a:r>
            <a:r>
              <a:rPr lang="fr-FR" dirty="0" err="1"/>
              <a:t>mobilities</a:t>
            </a:r>
            <a:r>
              <a:rPr lang="fr-FR" dirty="0"/>
              <a:t> </a:t>
            </a:r>
          </a:p>
          <a:p>
            <a:pPr>
              <a:lnSpc>
                <a:spcPct val="150000"/>
              </a:lnSpc>
            </a:pPr>
            <a:r>
              <a:rPr lang="fr-FR" dirty="0"/>
              <a:t>The 2000 </a:t>
            </a:r>
            <a:r>
              <a:rPr lang="fr-FR" dirty="0" err="1"/>
              <a:t>Lisbon</a:t>
            </a:r>
            <a:r>
              <a:rPr lang="fr-FR" dirty="0"/>
              <a:t> </a:t>
            </a:r>
            <a:r>
              <a:rPr lang="fr-FR" dirty="0" err="1"/>
              <a:t>Strategy</a:t>
            </a:r>
            <a:r>
              <a:rPr lang="fr-FR" dirty="0"/>
              <a:t> </a:t>
            </a:r>
          </a:p>
          <a:p>
            <a:endParaRPr lang="fr-FR" dirty="0"/>
          </a:p>
        </p:txBody>
      </p:sp>
      <p:sp>
        <p:nvSpPr>
          <p:cNvPr id="5" name="Footer Placeholder 3">
            <a:extLst>
              <a:ext uri="{FF2B5EF4-FFF2-40B4-BE49-F238E27FC236}">
                <a16:creationId xmlns="" xmlns:a16="http://schemas.microsoft.com/office/drawing/2014/main" id="{4638E812-E6C1-C745-906E-34F98E82501A}"/>
              </a:ext>
            </a:extLst>
          </p:cNvPr>
          <p:cNvSpPr>
            <a:spLocks noGrp="1"/>
          </p:cNvSpPr>
          <p:nvPr>
            <p:ph type="ftr" sz="quarter" idx="11"/>
          </p:nvPr>
        </p:nvSpPr>
        <p:spPr>
          <a:xfrm>
            <a:off x="2629136" y="6295399"/>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204242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E7972B4-686B-B745-A60D-06745CDE0783}"/>
              </a:ext>
            </a:extLst>
          </p:cNvPr>
          <p:cNvSpPr>
            <a:spLocks noGrp="1"/>
          </p:cNvSpPr>
          <p:nvPr>
            <p:ph type="title"/>
          </p:nvPr>
        </p:nvSpPr>
        <p:spPr/>
        <p:txBody>
          <a:bodyPr/>
          <a:lstStyle/>
          <a:p>
            <a:r>
              <a:rPr lang="fr-FR" dirty="0"/>
              <a:t>3. </a:t>
            </a:r>
            <a:r>
              <a:rPr lang="fr-FR" dirty="0" err="1"/>
              <a:t>Geographical</a:t>
            </a:r>
            <a:r>
              <a:rPr lang="fr-FR" dirty="0"/>
              <a:t> </a:t>
            </a:r>
            <a:r>
              <a:rPr lang="fr-FR" dirty="0" err="1"/>
              <a:t>priorities</a:t>
            </a:r>
            <a:endParaRPr lang="fr-FR" dirty="0"/>
          </a:p>
        </p:txBody>
      </p:sp>
      <p:sp>
        <p:nvSpPr>
          <p:cNvPr id="3" name="Espace réservé du contenu 2">
            <a:extLst>
              <a:ext uri="{FF2B5EF4-FFF2-40B4-BE49-F238E27FC236}">
                <a16:creationId xmlns="" xmlns:a16="http://schemas.microsoft.com/office/drawing/2014/main" id="{0591B787-1789-8A4B-B885-53B85859529D}"/>
              </a:ext>
            </a:extLst>
          </p:cNvPr>
          <p:cNvSpPr>
            <a:spLocks noGrp="1"/>
          </p:cNvSpPr>
          <p:nvPr>
            <p:ph idx="1"/>
          </p:nvPr>
        </p:nvSpPr>
        <p:spPr>
          <a:xfrm>
            <a:off x="457200" y="1268760"/>
            <a:ext cx="8229600" cy="4525963"/>
          </a:xfrm>
        </p:spPr>
        <p:txBody>
          <a:bodyPr/>
          <a:lstStyle/>
          <a:p>
            <a:r>
              <a:rPr lang="fr-FR" dirty="0" err="1"/>
              <a:t>Balcan</a:t>
            </a:r>
            <a:r>
              <a:rPr lang="fr-FR" dirty="0"/>
              <a:t> </a:t>
            </a:r>
            <a:r>
              <a:rPr lang="fr-FR" dirty="0" err="1"/>
              <a:t>region</a:t>
            </a:r>
            <a:r>
              <a:rPr lang="fr-FR" dirty="0"/>
              <a:t> </a:t>
            </a:r>
          </a:p>
          <a:p>
            <a:r>
              <a:rPr lang="fr-FR" dirty="0"/>
              <a:t>Asian </a:t>
            </a:r>
            <a:r>
              <a:rPr lang="fr-FR" dirty="0" err="1"/>
              <a:t>region</a:t>
            </a:r>
            <a:r>
              <a:rPr lang="fr-FR" dirty="0"/>
              <a:t> </a:t>
            </a:r>
          </a:p>
          <a:p>
            <a:r>
              <a:rPr lang="fr-FR" dirty="0"/>
              <a:t>BRICS</a:t>
            </a:r>
          </a:p>
          <a:p>
            <a:pPr marL="0" indent="0">
              <a:buNone/>
            </a:pPr>
            <a:endParaRPr lang="fr-FR" dirty="0"/>
          </a:p>
        </p:txBody>
      </p:sp>
      <p:sp>
        <p:nvSpPr>
          <p:cNvPr id="5" name="Footer Placeholder 3">
            <a:extLst>
              <a:ext uri="{FF2B5EF4-FFF2-40B4-BE49-F238E27FC236}">
                <a16:creationId xmlns="" xmlns:a16="http://schemas.microsoft.com/office/drawing/2014/main" id="{1FA0B1E2-8214-0143-90D0-D727226E46A4}"/>
              </a:ext>
            </a:extLst>
          </p:cNvPr>
          <p:cNvSpPr>
            <a:spLocks noGrp="1"/>
          </p:cNvSpPr>
          <p:nvPr>
            <p:ph type="ftr" sz="quarter" idx="11"/>
          </p:nvPr>
        </p:nvSpPr>
        <p:spPr>
          <a:xfrm>
            <a:off x="2627784" y="6309320"/>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6396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22BB559D-AA59-674C-9469-C24E4F5751A3}"/>
              </a:ext>
            </a:extLst>
          </p:cNvPr>
          <p:cNvSpPr>
            <a:spLocks noGrp="1"/>
          </p:cNvSpPr>
          <p:nvPr>
            <p:ph type="title"/>
          </p:nvPr>
        </p:nvSpPr>
        <p:spPr/>
        <p:txBody>
          <a:bodyPr/>
          <a:lstStyle/>
          <a:p>
            <a:r>
              <a:rPr lang="fr-FR" dirty="0"/>
              <a:t>4. Programmes and </a:t>
            </a:r>
            <a:r>
              <a:rPr lang="fr-FR" dirty="0" err="1"/>
              <a:t>Projects</a:t>
            </a:r>
            <a:r>
              <a:rPr lang="fr-FR" dirty="0"/>
              <a:t> </a:t>
            </a:r>
          </a:p>
        </p:txBody>
      </p:sp>
      <p:sp>
        <p:nvSpPr>
          <p:cNvPr id="3" name="Espace réservé du contenu 2">
            <a:extLst>
              <a:ext uri="{FF2B5EF4-FFF2-40B4-BE49-F238E27FC236}">
                <a16:creationId xmlns="" xmlns:a16="http://schemas.microsoft.com/office/drawing/2014/main" id="{81BAB3E8-4211-5A4C-869B-A61BD43159AD}"/>
              </a:ext>
            </a:extLst>
          </p:cNvPr>
          <p:cNvSpPr>
            <a:spLocks noGrp="1"/>
          </p:cNvSpPr>
          <p:nvPr>
            <p:ph idx="1"/>
          </p:nvPr>
        </p:nvSpPr>
        <p:spPr>
          <a:xfrm>
            <a:off x="437008" y="1268760"/>
            <a:ext cx="8229600" cy="4525963"/>
          </a:xfrm>
        </p:spPr>
        <p:txBody>
          <a:bodyPr>
            <a:normAutofit/>
          </a:bodyPr>
          <a:lstStyle/>
          <a:p>
            <a:pPr>
              <a:lnSpc>
                <a:spcPct val="120000"/>
              </a:lnSpc>
            </a:pPr>
            <a:r>
              <a:rPr lang="fr-FR" dirty="0"/>
              <a:t>Pilot for Joint </a:t>
            </a:r>
            <a:r>
              <a:rPr lang="fr-FR" dirty="0" err="1"/>
              <a:t>Study</a:t>
            </a:r>
            <a:r>
              <a:rPr lang="fr-FR" dirty="0"/>
              <a:t> Programmes, 1976</a:t>
            </a:r>
          </a:p>
          <a:p>
            <a:pPr>
              <a:lnSpc>
                <a:spcPct val="120000"/>
              </a:lnSpc>
            </a:pPr>
            <a:r>
              <a:rPr lang="fr-FR" dirty="0"/>
              <a:t>ERASMUS, 1986 </a:t>
            </a:r>
            <a:r>
              <a:rPr lang="fr-FR" sz="2300" dirty="0"/>
              <a:t>(</a:t>
            </a:r>
            <a:r>
              <a:rPr lang="fr-FR" sz="2300" dirty="0" err="1"/>
              <a:t>European</a:t>
            </a:r>
            <a:r>
              <a:rPr lang="fr-FR" sz="2300" dirty="0"/>
              <a:t> Action </a:t>
            </a:r>
            <a:r>
              <a:rPr lang="fr-FR" sz="2300" dirty="0" err="1"/>
              <a:t>Scheme</a:t>
            </a:r>
            <a:r>
              <a:rPr lang="fr-FR" sz="2300" dirty="0"/>
              <a:t> for the </a:t>
            </a:r>
            <a:r>
              <a:rPr lang="fr-FR" sz="2300" dirty="0" err="1"/>
              <a:t>Mobility</a:t>
            </a:r>
            <a:r>
              <a:rPr lang="fr-FR" sz="2300" dirty="0"/>
              <a:t> of the </a:t>
            </a:r>
            <a:r>
              <a:rPr lang="fr-FR" sz="2300" dirty="0" err="1"/>
              <a:t>University</a:t>
            </a:r>
            <a:r>
              <a:rPr lang="fr-FR" sz="2300" dirty="0"/>
              <a:t> </a:t>
            </a:r>
            <a:r>
              <a:rPr lang="fr-FR" sz="2300" dirty="0" err="1"/>
              <a:t>Students</a:t>
            </a:r>
            <a:r>
              <a:rPr lang="fr-FR" sz="2300" dirty="0"/>
              <a:t>)</a:t>
            </a:r>
          </a:p>
          <a:p>
            <a:pPr>
              <a:lnSpc>
                <a:spcPct val="120000"/>
              </a:lnSpc>
            </a:pPr>
            <a:r>
              <a:rPr lang="fr-FR" dirty="0"/>
              <a:t>Marco Polo Project</a:t>
            </a:r>
          </a:p>
          <a:p>
            <a:pPr lvl="2">
              <a:lnSpc>
                <a:spcPct val="120000"/>
              </a:lnSpc>
            </a:pPr>
            <a:r>
              <a:rPr lang="fr-FR" dirty="0" err="1"/>
              <a:t>Thailand</a:t>
            </a:r>
            <a:r>
              <a:rPr lang="fr-FR" dirty="0"/>
              <a:t>, Malaysia and Vietnam</a:t>
            </a:r>
          </a:p>
          <a:p>
            <a:pPr>
              <a:lnSpc>
                <a:spcPct val="120000"/>
              </a:lnSpc>
            </a:pPr>
            <a:r>
              <a:rPr lang="fr-FR" dirty="0"/>
              <a:t>SHARE</a:t>
            </a:r>
          </a:p>
          <a:p>
            <a:pPr lvl="2">
              <a:lnSpc>
                <a:spcPct val="120000"/>
              </a:lnSpc>
            </a:pPr>
            <a:r>
              <a:rPr lang="fr-FR" dirty="0"/>
              <a:t>500 </a:t>
            </a:r>
            <a:r>
              <a:rPr lang="fr-FR" dirty="0" err="1"/>
              <a:t>scholarships</a:t>
            </a:r>
            <a:r>
              <a:rPr lang="fr-FR" dirty="0"/>
              <a:t> for ASEAN </a:t>
            </a:r>
            <a:r>
              <a:rPr lang="fr-FR" dirty="0" err="1"/>
              <a:t>university</a:t>
            </a:r>
            <a:r>
              <a:rPr lang="fr-FR" dirty="0"/>
              <a:t> </a:t>
            </a:r>
          </a:p>
          <a:p>
            <a:pPr marL="0" indent="0">
              <a:buNone/>
            </a:pPr>
            <a:endParaRPr lang="fr-FR" dirty="0"/>
          </a:p>
        </p:txBody>
      </p:sp>
      <p:sp>
        <p:nvSpPr>
          <p:cNvPr id="5" name="Footer Placeholder 3">
            <a:extLst>
              <a:ext uri="{FF2B5EF4-FFF2-40B4-BE49-F238E27FC236}">
                <a16:creationId xmlns="" xmlns:a16="http://schemas.microsoft.com/office/drawing/2014/main" id="{C8C9C28B-6ECC-9341-8779-492F59545D14}"/>
              </a:ext>
            </a:extLst>
          </p:cNvPr>
          <p:cNvSpPr>
            <a:spLocks noGrp="1"/>
          </p:cNvSpPr>
          <p:nvPr>
            <p:ph type="ftr" sz="quarter" idx="11"/>
          </p:nvPr>
        </p:nvSpPr>
        <p:spPr>
          <a:xfrm>
            <a:off x="2731976" y="6309320"/>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135487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A7DA4C0-D12E-6248-85F6-C34FE605B8F7}"/>
              </a:ext>
            </a:extLst>
          </p:cNvPr>
          <p:cNvSpPr>
            <a:spLocks noGrp="1"/>
          </p:cNvSpPr>
          <p:nvPr>
            <p:ph type="title"/>
          </p:nvPr>
        </p:nvSpPr>
        <p:spPr>
          <a:xfrm>
            <a:off x="457200" y="172298"/>
            <a:ext cx="8229600" cy="942230"/>
          </a:xfrm>
        </p:spPr>
        <p:txBody>
          <a:bodyPr>
            <a:normAutofit fontScale="90000"/>
          </a:bodyPr>
          <a:lstStyle/>
          <a:p>
            <a:r>
              <a:rPr lang="fr-FR" dirty="0"/>
              <a:t>5. Tools of internationalisation </a:t>
            </a:r>
          </a:p>
        </p:txBody>
      </p:sp>
      <p:sp>
        <p:nvSpPr>
          <p:cNvPr id="3" name="Espace réservé du contenu 2">
            <a:extLst>
              <a:ext uri="{FF2B5EF4-FFF2-40B4-BE49-F238E27FC236}">
                <a16:creationId xmlns="" xmlns:a16="http://schemas.microsoft.com/office/drawing/2014/main" id="{D4F1F7A9-DADD-7B42-9FC9-05D77CE62B74}"/>
              </a:ext>
            </a:extLst>
          </p:cNvPr>
          <p:cNvSpPr>
            <a:spLocks noGrp="1"/>
          </p:cNvSpPr>
          <p:nvPr>
            <p:ph idx="1"/>
          </p:nvPr>
        </p:nvSpPr>
        <p:spPr>
          <a:xfrm>
            <a:off x="457200" y="1700808"/>
            <a:ext cx="8229600" cy="4243610"/>
          </a:xfrm>
        </p:spPr>
        <p:txBody>
          <a:bodyPr>
            <a:normAutofit fontScale="92500" lnSpcReduction="10000"/>
          </a:bodyPr>
          <a:lstStyle/>
          <a:p>
            <a:pPr marL="571500" indent="-571500">
              <a:buAutoNum type="romanUcPeriod"/>
            </a:pPr>
            <a:r>
              <a:rPr lang="fr-FR" sz="2800" dirty="0"/>
              <a:t>English curriculum 	</a:t>
            </a:r>
          </a:p>
          <a:p>
            <a:pPr marL="571500" indent="-571500">
              <a:buAutoNum type="romanUcPeriod"/>
            </a:pPr>
            <a:r>
              <a:rPr lang="fr-FR" sz="2800" dirty="0"/>
              <a:t>Distance </a:t>
            </a:r>
            <a:r>
              <a:rPr lang="fr-FR" sz="2800" dirty="0" err="1"/>
              <a:t>learning</a:t>
            </a:r>
            <a:r>
              <a:rPr lang="fr-FR" sz="2800" dirty="0"/>
              <a:t> </a:t>
            </a:r>
          </a:p>
          <a:p>
            <a:pPr marL="571500" indent="-571500">
              <a:buAutoNum type="romanUcPeriod"/>
            </a:pPr>
            <a:r>
              <a:rPr lang="fr-FR" sz="2800" dirty="0" err="1"/>
              <a:t>Mobilities</a:t>
            </a:r>
            <a:r>
              <a:rPr lang="fr-FR" sz="2800" dirty="0"/>
              <a:t> </a:t>
            </a:r>
          </a:p>
          <a:p>
            <a:pPr marL="571500" indent="-571500">
              <a:buAutoNum type="romanUcPeriod"/>
            </a:pPr>
            <a:r>
              <a:rPr lang="fr-FR" sz="2800" dirty="0"/>
              <a:t>Programmes’ provision </a:t>
            </a:r>
          </a:p>
          <a:p>
            <a:pPr marL="914400" lvl="2" indent="0">
              <a:buNone/>
            </a:pPr>
            <a:r>
              <a:rPr lang="fr-FR" dirty="0"/>
              <a:t>A.  Collaborative transnational provision </a:t>
            </a:r>
          </a:p>
          <a:p>
            <a:pPr marL="1828800" lvl="4" indent="0">
              <a:buNone/>
            </a:pPr>
            <a:r>
              <a:rPr lang="fr-FR" sz="2400" dirty="0"/>
              <a:t>a.  </a:t>
            </a:r>
            <a:r>
              <a:rPr lang="fr-FR" sz="2400" dirty="0" err="1"/>
              <a:t>Decentralised</a:t>
            </a:r>
            <a:r>
              <a:rPr lang="fr-FR" sz="2400" dirty="0"/>
              <a:t> programme</a:t>
            </a:r>
          </a:p>
          <a:p>
            <a:pPr marL="1828800" lvl="4" indent="0">
              <a:buNone/>
            </a:pPr>
            <a:r>
              <a:rPr lang="fr-FR" sz="2400" dirty="0"/>
              <a:t>b. Joint-ventures</a:t>
            </a:r>
          </a:p>
          <a:p>
            <a:pPr marL="914400" lvl="2" indent="0">
              <a:buNone/>
            </a:pPr>
            <a:r>
              <a:rPr lang="fr-FR" dirty="0"/>
              <a:t>B. Independent transnational provision </a:t>
            </a:r>
          </a:p>
          <a:p>
            <a:pPr marL="914400" lvl="2" indent="0">
              <a:buNone/>
            </a:pPr>
            <a:r>
              <a:rPr lang="fr-FR" dirty="0"/>
              <a:t>	a. International Branch Campus </a:t>
            </a:r>
          </a:p>
          <a:p>
            <a:pPr marL="914400" lvl="2" indent="0">
              <a:buNone/>
            </a:pPr>
            <a:r>
              <a:rPr lang="fr-FR" dirty="0"/>
              <a:t>	b. Franchise </a:t>
            </a:r>
          </a:p>
          <a:p>
            <a:endParaRPr lang="fr-FR" dirty="0"/>
          </a:p>
        </p:txBody>
      </p:sp>
      <p:sp>
        <p:nvSpPr>
          <p:cNvPr id="6" name="ZoneTexte 5">
            <a:extLst>
              <a:ext uri="{FF2B5EF4-FFF2-40B4-BE49-F238E27FC236}">
                <a16:creationId xmlns="" xmlns:a16="http://schemas.microsoft.com/office/drawing/2014/main" id="{7273DD49-75CE-334B-B1FE-41527F0507DE}"/>
              </a:ext>
            </a:extLst>
          </p:cNvPr>
          <p:cNvSpPr txBox="1"/>
          <p:nvPr/>
        </p:nvSpPr>
        <p:spPr>
          <a:xfrm>
            <a:off x="5989375" y="946002"/>
            <a:ext cx="2903105" cy="461665"/>
          </a:xfrm>
          <a:prstGeom prst="rect">
            <a:avLst/>
          </a:prstGeom>
          <a:noFill/>
        </p:spPr>
        <p:txBody>
          <a:bodyPr wrap="square" rtlCol="0">
            <a:spAutoFit/>
          </a:bodyPr>
          <a:lstStyle/>
          <a:p>
            <a:r>
              <a:rPr lang="fr-FR" sz="2400" i="1" dirty="0"/>
              <a:t>‘FRANCE STRATEGIE’</a:t>
            </a:r>
          </a:p>
        </p:txBody>
      </p:sp>
      <p:sp>
        <p:nvSpPr>
          <p:cNvPr id="7" name="Footer Placeholder 3">
            <a:extLst>
              <a:ext uri="{FF2B5EF4-FFF2-40B4-BE49-F238E27FC236}">
                <a16:creationId xmlns="" xmlns:a16="http://schemas.microsoft.com/office/drawing/2014/main" id="{594E47D3-BFD6-B644-A523-09C9F411782B}"/>
              </a:ext>
            </a:extLst>
          </p:cNvPr>
          <p:cNvSpPr>
            <a:spLocks noGrp="1"/>
          </p:cNvSpPr>
          <p:nvPr>
            <p:ph type="ftr" sz="quarter" idx="11"/>
          </p:nvPr>
        </p:nvSpPr>
        <p:spPr>
          <a:xfrm>
            <a:off x="2627784" y="6264979"/>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127699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1AC66716-9130-CA47-91E2-B3809C6EC01C}"/>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lnSpc>
                <a:spcPct val="90000"/>
              </a:lnSpc>
              <a:spcBef>
                <a:spcPct val="0"/>
              </a:spcBef>
              <a:spcAft>
                <a:spcPts val="450"/>
              </a:spcAft>
            </a:pPr>
            <a:r>
              <a:rPr lang="en-US" sz="3700" b="1" dirty="0">
                <a:solidFill>
                  <a:srgbClr val="009578"/>
                </a:solidFill>
                <a:latin typeface="Arial"/>
                <a:ea typeface="+mj-ea"/>
                <a:cs typeface="Arial"/>
              </a:rPr>
              <a:t>National context of </a:t>
            </a:r>
            <a:r>
              <a:rPr lang="en-US" sz="3700" b="1" dirty="0" err="1">
                <a:solidFill>
                  <a:srgbClr val="009578"/>
                </a:solidFill>
                <a:latin typeface="Arial"/>
                <a:ea typeface="+mj-ea"/>
                <a:cs typeface="Arial"/>
              </a:rPr>
              <a:t>internationalisation</a:t>
            </a:r>
            <a:r>
              <a:rPr lang="en-US" sz="3700" b="1" dirty="0">
                <a:solidFill>
                  <a:srgbClr val="009578"/>
                </a:solidFill>
                <a:latin typeface="Arial"/>
                <a:ea typeface="+mj-ea"/>
                <a:cs typeface="Arial"/>
              </a:rPr>
              <a:t> </a:t>
            </a:r>
          </a:p>
        </p:txBody>
      </p:sp>
      <p:pic>
        <p:nvPicPr>
          <p:cNvPr id="5" name="Image 4">
            <a:extLst>
              <a:ext uri="{FF2B5EF4-FFF2-40B4-BE49-F238E27FC236}">
                <a16:creationId xmlns="" xmlns:a16="http://schemas.microsoft.com/office/drawing/2014/main" id="{12BC4E62-E83C-144A-8298-69FC973389EA}"/>
              </a:ext>
            </a:extLst>
          </p:cNvPr>
          <p:cNvPicPr>
            <a:picLocks noChangeAspect="1"/>
          </p:cNvPicPr>
          <p:nvPr/>
        </p:nvPicPr>
        <p:blipFill rotWithShape="1">
          <a:blip r:embed="rId2"/>
          <a:srcRect t="5788" b="7542"/>
          <a:stretch/>
        </p:blipFill>
        <p:spPr>
          <a:xfrm>
            <a:off x="1828800" y="1720773"/>
            <a:ext cx="5486400" cy="3416453"/>
          </a:xfrm>
          <a:prstGeom prst="rect">
            <a:avLst/>
          </a:prstGeom>
          <a:noFill/>
        </p:spPr>
      </p:pic>
      <p:sp>
        <p:nvSpPr>
          <p:cNvPr id="6" name="Footer Placeholder 3">
            <a:extLst>
              <a:ext uri="{FF2B5EF4-FFF2-40B4-BE49-F238E27FC236}">
                <a16:creationId xmlns="" xmlns:a16="http://schemas.microsoft.com/office/drawing/2014/main" id="{56375673-F422-8A4C-B0A4-5B15677479C8}"/>
              </a:ext>
            </a:extLst>
          </p:cNvPr>
          <p:cNvSpPr>
            <a:spLocks noGrp="1"/>
          </p:cNvSpPr>
          <p:nvPr>
            <p:ph type="ftr" sz="quarter" idx="11"/>
          </p:nvPr>
        </p:nvSpPr>
        <p:spPr>
          <a:xfrm>
            <a:off x="2483768" y="6309320"/>
            <a:ext cx="3680048" cy="365125"/>
          </a:xfrm>
        </p:spPr>
        <p:txBody>
          <a:bodyPr/>
          <a:lstStyle/>
          <a:p>
            <a:r>
              <a:rPr lang="en-GB" b="1" dirty="0"/>
              <a:t>Working visit to Nice for the Review of EU HEIs models of internationalization</a:t>
            </a:r>
            <a:r>
              <a:rPr lang="en-GB" dirty="0"/>
              <a:t>, </a:t>
            </a:r>
          </a:p>
          <a:p>
            <a:r>
              <a:rPr lang="en-GB" dirty="0"/>
              <a:t>Nice, 3</a:t>
            </a:r>
            <a:r>
              <a:rPr lang="en-GB" baseline="30000" dirty="0"/>
              <a:t>rd</a:t>
            </a:r>
            <a:r>
              <a:rPr lang="en-GB" dirty="0"/>
              <a:t> June 2020</a:t>
            </a:r>
          </a:p>
        </p:txBody>
      </p:sp>
    </p:spTree>
    <p:extLst>
      <p:ext uri="{BB962C8B-B14F-4D97-AF65-F5344CB8AC3E}">
        <p14:creationId xmlns:p14="http://schemas.microsoft.com/office/powerpoint/2010/main" val="4285077393"/>
      </p:ext>
    </p:extLst>
  </p:cSld>
  <p:clrMapOvr>
    <a:masterClrMapping/>
  </p:clrMapOvr>
</p:sld>
</file>

<file path=ppt/theme/theme1.xml><?xml version="1.0" encoding="utf-8"?>
<a:theme xmlns:a="http://schemas.openxmlformats.org/drawingml/2006/main" name="MARD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1078</Words>
  <Application>Microsoft Office PowerPoint</Application>
  <PresentationFormat>On-screen Show (4:3)</PresentationFormat>
  <Paragraphs>139</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MARDS Template</vt:lpstr>
      <vt:lpstr>European and National context of internationalisation </vt:lpstr>
      <vt:lpstr>PowerPoint Presentation</vt:lpstr>
      <vt:lpstr>Overview</vt:lpstr>
      <vt:lpstr>1. Goals</vt:lpstr>
      <vt:lpstr>2. Legal Framework </vt:lpstr>
      <vt:lpstr>3. Geographical priorities</vt:lpstr>
      <vt:lpstr>4. Programmes and Projects </vt:lpstr>
      <vt:lpstr>5. Tools of internationalisation </vt:lpstr>
      <vt:lpstr>PowerPoint Presentation</vt:lpstr>
      <vt:lpstr>Overview</vt:lpstr>
      <vt:lpstr>1. Goals </vt:lpstr>
      <vt:lpstr>2. Legal Framework </vt:lpstr>
      <vt:lpstr>3. Geographical priorities </vt:lpstr>
      <vt:lpstr>4. Prorgrammes and Projects </vt:lpstr>
      <vt:lpstr>PowerPoint Presentation</vt:lpstr>
      <vt:lpstr>5. Challenges </vt:lpstr>
      <vt:lpstr>Helpful information can be found …</vt:lpstr>
      <vt:lpstr>Thank you for your attention!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and National context of internationalisation</dc:title>
  <dc:creator>Madonna Lamazian</dc:creator>
  <cp:lastModifiedBy>Ana</cp:lastModifiedBy>
  <cp:revision>15</cp:revision>
  <dcterms:created xsi:type="dcterms:W3CDTF">2020-06-02T08:17:07Z</dcterms:created>
  <dcterms:modified xsi:type="dcterms:W3CDTF">2020-06-18T08:23:14Z</dcterms:modified>
</cp:coreProperties>
</file>