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C7805B-6B74-4708-A9B2-DAB9361B9E5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54B433-4BFC-4B03-97F7-82DF31F4E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7805B-6B74-4708-A9B2-DAB9361B9E5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B433-4BFC-4B03-97F7-82DF31F4E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7805B-6B74-4708-A9B2-DAB9361B9E5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B433-4BFC-4B03-97F7-82DF31F4E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7805B-6B74-4708-A9B2-DAB9361B9E5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B433-4BFC-4B03-97F7-82DF31F4EF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7805B-6B74-4708-A9B2-DAB9361B9E5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B433-4BFC-4B03-97F7-82DF31F4EF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7805B-6B74-4708-A9B2-DAB9361B9E5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B433-4BFC-4B03-97F7-82DF31F4EF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7805B-6B74-4708-A9B2-DAB9361B9E5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B433-4BFC-4B03-97F7-82DF31F4E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7805B-6B74-4708-A9B2-DAB9361B9E5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B433-4BFC-4B03-97F7-82DF31F4EF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7805B-6B74-4708-A9B2-DAB9361B9E5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B433-4BFC-4B03-97F7-82DF31F4E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C7805B-6B74-4708-A9B2-DAB9361B9E5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54B433-4BFC-4B03-97F7-82DF31F4E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C7805B-6B74-4708-A9B2-DAB9361B9E5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54B433-4BFC-4B03-97F7-82DF31F4EF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C7805B-6B74-4708-A9B2-DAB9361B9E57}" type="datetimeFigureOut">
              <a:rPr lang="en-US" smtClean="0"/>
              <a:pPr/>
              <a:t>10/26/2022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54B433-4BFC-4B03-97F7-82DF31F4E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799"/>
            <a:ext cx="7772400" cy="1372563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Context. Analysing the discourse in context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Person </a:t>
            </a:r>
            <a:r>
              <a:rPr lang="en-US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deixis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I, you, he, she, it, we and they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not amused.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went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Spatial or place </a:t>
            </a:r>
            <a:r>
              <a:rPr lang="en-US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deixis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there, here, this, that, these, those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were like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this.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was great.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deixis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next day, then, now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look, the picture shows …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Deixis</a:t>
            </a:r>
            <a:endParaRPr lang="en-US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 referring item refers to entities in the background knowledge, whether cultural or interpersonal, that have obviously been mentioned in a previous conversation or text, or have occurred in a previous shared situation or activity, we call this </a:t>
            </a:r>
            <a:r>
              <a:rPr lang="en-US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intertextuality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‛That was great!’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Intertextuality</a:t>
            </a:r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dirty="0">
                <a:latin typeface="Times New Roman" pitchFamily="18" charset="0"/>
                <a:cs typeface="Times New Roman" pitchFamily="18" charset="0"/>
              </a:rPr>
              <a:t>Brown, G. and G. Yule. (1983). 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Discourse analysis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Cambridge: Cambridge University Press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dirty="0">
                <a:latin typeface="Times New Roman" pitchFamily="18" charset="0"/>
                <a:cs typeface="Times New Roman" pitchFamily="18" charset="0"/>
              </a:rPr>
              <a:t>Grundy, P. (2000). 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Doing Pragmatics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London: Edward Arnold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Cruse, A. (2000). </a:t>
            </a:r>
            <a:r>
              <a:rPr lang="sr-Latn-ME" i="1" dirty="0" smtClean="0">
                <a:latin typeface="Times New Roman" pitchFamily="18" charset="0"/>
                <a:cs typeface="Times New Roman" pitchFamily="18" charset="0"/>
              </a:rPr>
              <a:t>Meaning in Language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ME" i="1" dirty="0" smtClean="0">
                <a:latin typeface="Times New Roman" pitchFamily="18" charset="0"/>
                <a:cs typeface="Times New Roman" pitchFamily="18" charset="0"/>
              </a:rPr>
              <a:t>An Introduction to Semantics and Pragmatics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 Oxfrord: Oxford University Press. </a:t>
            </a:r>
          </a:p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Cutting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J. (2002). 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Pragmatics and Discourse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London and New York: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Routledge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Mey, J. (1994). </a:t>
            </a:r>
            <a:r>
              <a:rPr lang="sr-Latn-ME" i="1" dirty="0" smtClean="0">
                <a:latin typeface="Times New Roman" pitchFamily="18" charset="0"/>
                <a:cs typeface="Times New Roman" pitchFamily="18" charset="0"/>
              </a:rPr>
              <a:t>Pragmatics: An Introduction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 Oxford: Blackwell.</a:t>
            </a:r>
          </a:p>
          <a:p>
            <a:pPr lvl="0"/>
            <a:r>
              <a:rPr lang="en-GB" dirty="0" err="1">
                <a:latin typeface="Times New Roman" pitchFamily="18" charset="0"/>
                <a:cs typeface="Times New Roman" pitchFamily="18" charset="0"/>
              </a:rPr>
              <a:t>Verschueren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J. (1999). </a:t>
            </a:r>
            <a:r>
              <a:rPr lang="en-GB" i="1" dirty="0">
                <a:latin typeface="Times New Roman" pitchFamily="18" charset="0"/>
                <a:cs typeface="Times New Roman" pitchFamily="18" charset="0"/>
              </a:rPr>
              <a:t>Understanding Pragmatics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 London: Edward Arnold / New York: Oxford University Press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sr-Latn-ME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commended reading</a:t>
            </a:r>
            <a:endParaRPr lang="en-US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context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is it important to discourse analysis?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Discourse analysis studies the meaning of words in context.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Discourse analysis analyses the parts of meaning that can be explained by </a:t>
            </a:r>
            <a:r>
              <a:rPr lang="en-US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knowledge of the physical and social world, and the socio-psychological factors influencing communication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as well as the </a:t>
            </a:r>
            <a:r>
              <a:rPr lang="en-US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knowledge of time and place in which words are uttered or written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(Cutting 2002: 2)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Understanding concepts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Situational context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Background knowledge context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Co-textual context</a:t>
            </a:r>
          </a:p>
          <a:p>
            <a:pPr marL="109728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US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7759" y="1524000"/>
            <a:ext cx="8026241" cy="339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types of context: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situational context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what speakers know about what they can see around them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background knowledge context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what they know about each other and the world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co-textual context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what they know about what they have been saying.                 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situational context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immediate physical co-presence, the situation where the interaction is taking place at the moment of speaking.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excerpt about hill walking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are there words taking on meaning in the situational context?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‘They were </a:t>
            </a: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like this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Swollen up </a:t>
            </a: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like this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.’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Situational context</a:t>
            </a:r>
            <a:endParaRPr lang="en-US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cultural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general knowledge that most people carry with them in their minds, about areas of life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interpersonal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knowledge, specific and possibly private knowledge about the history of the speakers themselves. </a:t>
            </a:r>
            <a:endParaRPr lang="en-US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Background knowledge context</a:t>
            </a:r>
            <a:endParaRPr lang="en-US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Cultural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AF and DM share any cultural background knowledge?</a:t>
            </a:r>
          </a:p>
          <a:p>
            <a:pPr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Does the excerpt point out to speakers’ different attitudes to the cultural context?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the community of people </a:t>
            </a:r>
          </a:p>
          <a:p>
            <a:pPr algn="just"/>
            <a:r>
              <a:rPr lang="en-GB" dirty="0">
                <a:latin typeface="Times New Roman" pitchFamily="18" charset="0"/>
                <a:cs typeface="Times New Roman" pitchFamily="18" charset="0"/>
              </a:rPr>
              <a:t>discourse communities 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Interpersonal </a:t>
            </a:r>
          </a:p>
          <a:p>
            <a:pPr algn="just"/>
            <a:r>
              <a:rPr lang="en-GB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Shared interpersonal knowledge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is knowledge acquired through previous verbal interactions or joint activities and experiences, and it includes privileged personal knowledge about the interlocutor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Does the excerpt contain instances of interpersonal background context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Background knowledge context</a:t>
            </a:r>
            <a:b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Reference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Referring expressions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DM // I went with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Francesca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David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Uhuh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DM Francesca’s room-mate. (2) And Alice’s – a friend of Alice’s from London (1). There were six of </a:t>
            </a:r>
            <a:r>
              <a:rPr lang="en-US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Yeah </a:t>
            </a:r>
            <a:r>
              <a:rPr lang="en-US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did a lot of hill walking.</a:t>
            </a:r>
          </a:p>
          <a:p>
            <a:pPr>
              <a:buNone/>
            </a:pPr>
            <a:r>
              <a:rPr lang="en-US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Exoforic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reference</a:t>
            </a:r>
            <a:r>
              <a:rPr lang="sr-Latn-ME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vs.</a:t>
            </a:r>
            <a:r>
              <a:rPr lang="sr-Latn-ME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ndophoric</a:t>
            </a:r>
            <a:r>
              <a:rPr lang="sr-Latn-ME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reference </a:t>
            </a:r>
            <a:endParaRPr lang="en-US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Referring to context</a:t>
            </a:r>
            <a:endParaRPr lang="en-US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493</TotalTime>
  <Words>597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            Context. Analysing the discourse in context  </vt:lpstr>
      <vt:lpstr>Introduction </vt:lpstr>
      <vt:lpstr>Introduction </vt:lpstr>
      <vt:lpstr>Introduction </vt:lpstr>
      <vt:lpstr>Introduction </vt:lpstr>
      <vt:lpstr>Situational context</vt:lpstr>
      <vt:lpstr>Background knowledge context</vt:lpstr>
      <vt:lpstr> Background knowledge context </vt:lpstr>
      <vt:lpstr>Referring to context</vt:lpstr>
      <vt:lpstr>Deixis</vt:lpstr>
      <vt:lpstr>Intertextuality </vt:lpstr>
      <vt:lpstr>Recommended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Context. Analysing the discourse in context.</dc:title>
  <dc:creator>User</dc:creator>
  <cp:lastModifiedBy>PC</cp:lastModifiedBy>
  <cp:revision>70</cp:revision>
  <dcterms:created xsi:type="dcterms:W3CDTF">2019-02-25T12:21:15Z</dcterms:created>
  <dcterms:modified xsi:type="dcterms:W3CDTF">2022-10-26T07:23:57Z</dcterms:modified>
</cp:coreProperties>
</file>