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73" r:id="rId6"/>
    <p:sldId id="259" r:id="rId7"/>
    <p:sldId id="274" r:id="rId8"/>
    <p:sldId id="262" r:id="rId9"/>
    <p:sldId id="263" r:id="rId10"/>
    <p:sldId id="264" r:id="rId11"/>
    <p:sldId id="265" r:id="rId12"/>
    <p:sldId id="275" r:id="rId13"/>
    <p:sldId id="266" r:id="rId14"/>
    <p:sldId id="267" r:id="rId15"/>
    <p:sldId id="268" r:id="rId16"/>
    <p:sldId id="269"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p:cViewPr varScale="1">
        <p:scale>
          <a:sx n="82" d="100"/>
          <a:sy n="82" d="100"/>
        </p:scale>
        <p:origin x="-1522"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294F065-6CC9-4845-A40B-46A042215261}" type="datetimeFigureOut">
              <a:rPr lang="en-US" smtClean="0"/>
              <a:pPr/>
              <a:t>10/25/2022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F2B3A43-F49D-4877-81C9-9138B78B80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94F065-6CC9-4845-A40B-46A042215261}"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2B3A43-F49D-4877-81C9-9138B78B80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94F065-6CC9-4845-A40B-46A042215261}"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2B3A43-F49D-4877-81C9-9138B78B80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94F065-6CC9-4845-A40B-46A042215261}"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2B3A43-F49D-4877-81C9-9138B78B802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294F065-6CC9-4845-A40B-46A042215261}"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2B3A43-F49D-4877-81C9-9138B78B802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94F065-6CC9-4845-A40B-46A042215261}" type="datetimeFigureOut">
              <a:rPr lang="en-US" smtClean="0"/>
              <a:pPr/>
              <a:t>10/25/2022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2B3A43-F49D-4877-81C9-9138B78B802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94F065-6CC9-4845-A40B-46A042215261}" type="datetimeFigureOut">
              <a:rPr lang="en-US" smtClean="0"/>
              <a:pPr/>
              <a:t>10/25/2022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2B3A43-F49D-4877-81C9-9138B78B802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294F065-6CC9-4845-A40B-46A042215261}" type="datetimeFigureOut">
              <a:rPr lang="en-US" smtClean="0"/>
              <a:pPr/>
              <a:t>10/25/2022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2B3A43-F49D-4877-81C9-9138B78B802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294F065-6CC9-4845-A40B-46A042215261}" type="datetimeFigureOut">
              <a:rPr lang="en-US" smtClean="0"/>
              <a:pPr/>
              <a:t>10/25/2022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F2B3A43-F49D-4877-81C9-9138B78B80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294F065-6CC9-4845-A40B-46A042215261}" type="datetimeFigureOut">
              <a:rPr lang="en-US" smtClean="0"/>
              <a:pPr/>
              <a:t>10/25/2022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2B3A43-F49D-4877-81C9-9138B78B802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294F065-6CC9-4845-A40B-46A042215261}" type="datetimeFigureOut">
              <a:rPr lang="en-US" smtClean="0"/>
              <a:pPr/>
              <a:t>10/25/2022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F2B3A43-F49D-4877-81C9-9138B78B802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94F065-6CC9-4845-A40B-46A042215261}" type="datetimeFigureOut">
              <a:rPr lang="en-US" smtClean="0"/>
              <a:pPr/>
              <a:t>10/25/2022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2B3A43-F49D-4877-81C9-9138B78B80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0" dirty="0" smtClean="0">
                <a:solidFill>
                  <a:schemeClr val="tx1"/>
                </a:solidFill>
                <a:effectLst/>
                <a:latin typeface="Times New Roman" pitchFamily="18" charset="0"/>
                <a:cs typeface="Times New Roman" pitchFamily="18" charset="0"/>
              </a:rPr>
              <a:t>Co-text</a:t>
            </a:r>
            <a:endParaRPr lang="en-US" b="0" dirty="0">
              <a:solidFill>
                <a:schemeClr val="tx1"/>
              </a:solidFill>
              <a:effectLst/>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chemeClr val="accent1"/>
                </a:solidFill>
                <a:latin typeface="Times New Roman" pitchFamily="18" charset="0"/>
                <a:cs typeface="Times New Roman" pitchFamily="18" charset="0"/>
              </a:rPr>
              <a:t>Substitution</a:t>
            </a:r>
          </a:p>
          <a:p>
            <a:pPr algn="just"/>
            <a:r>
              <a:rPr lang="en-US" dirty="0" smtClean="0">
                <a:latin typeface="Times New Roman" pitchFamily="18" charset="0"/>
                <a:cs typeface="Times New Roman" pitchFamily="18" charset="0"/>
              </a:rPr>
              <a:t>Self-confidence should not be a gender issue. Boys are not born more confident than girls. Society makes them </a:t>
            </a:r>
            <a:r>
              <a:rPr lang="en-US" b="1" dirty="0" smtClean="0">
                <a:solidFill>
                  <a:schemeClr val="accent1"/>
                </a:solidFill>
                <a:latin typeface="Times New Roman" pitchFamily="18" charset="0"/>
                <a:cs typeface="Times New Roman" pitchFamily="18" charset="0"/>
              </a:rPr>
              <a:t>so</a:t>
            </a:r>
            <a:r>
              <a:rPr lang="en-US" dirty="0" smtClean="0">
                <a:latin typeface="Times New Roman" pitchFamily="18" charset="0"/>
                <a:cs typeface="Times New Roman" pitchFamily="18" charset="0"/>
              </a:rPr>
              <a:t> because it traditionally values their skills and aptitudes above those of women.</a:t>
            </a:r>
          </a:p>
          <a:p>
            <a:pPr algn="just"/>
            <a:r>
              <a:rPr lang="en-US" dirty="0" smtClean="0">
                <a:solidFill>
                  <a:schemeClr val="accent1"/>
                </a:solidFill>
                <a:latin typeface="Times New Roman" pitchFamily="18" charset="0"/>
                <a:cs typeface="Times New Roman" pitchFamily="18" charset="0"/>
              </a:rPr>
              <a:t>Ellipsis</a:t>
            </a:r>
          </a:p>
          <a:p>
            <a:pPr algn="just"/>
            <a:r>
              <a:rPr lang="en-US" dirty="0" smtClean="0">
                <a:latin typeface="Times New Roman" pitchFamily="18" charset="0"/>
                <a:cs typeface="Times New Roman" pitchFamily="18" charset="0"/>
              </a:rPr>
              <a:t>‘He’s afraid of you,’ </a:t>
            </a:r>
            <a:r>
              <a:rPr lang="en-US" dirty="0" err="1" smtClean="0">
                <a:latin typeface="Times New Roman" pitchFamily="18" charset="0"/>
                <a:cs typeface="Times New Roman" pitchFamily="18" charset="0"/>
              </a:rPr>
              <a:t>Yossarian</a:t>
            </a:r>
            <a:r>
              <a:rPr lang="en-US" dirty="0" smtClean="0">
                <a:latin typeface="Times New Roman" pitchFamily="18" charset="0"/>
                <a:cs typeface="Times New Roman" pitchFamily="18" charset="0"/>
              </a:rPr>
              <a:t> said. ‘He’s afraid you are going to die of pneumonia.’ ‘He’d better be afraid,’ Chief White </a:t>
            </a:r>
            <a:r>
              <a:rPr lang="en-US" dirty="0" err="1" smtClean="0">
                <a:latin typeface="Times New Roman" pitchFamily="18" charset="0"/>
                <a:cs typeface="Times New Roman" pitchFamily="18" charset="0"/>
              </a:rPr>
              <a:t>Halfoat</a:t>
            </a:r>
            <a:r>
              <a:rPr lang="en-US" dirty="0" smtClean="0">
                <a:latin typeface="Times New Roman" pitchFamily="18" charset="0"/>
                <a:cs typeface="Times New Roman" pitchFamily="18" charset="0"/>
              </a:rPr>
              <a:t> said. A deep low laugh rumbled through his massive chest. ‘</a:t>
            </a:r>
            <a:r>
              <a:rPr lang="en-US" b="1" dirty="0" smtClean="0">
                <a:solidFill>
                  <a:schemeClr val="accent1"/>
                </a:solidFill>
                <a:latin typeface="Times New Roman" pitchFamily="18" charset="0"/>
                <a:cs typeface="Times New Roman" pitchFamily="18" charset="0"/>
              </a:rPr>
              <a:t>I will, too</a:t>
            </a:r>
            <a:r>
              <a:rPr lang="en-US" dirty="0" smtClean="0">
                <a:latin typeface="Times New Roman" pitchFamily="18" charset="0"/>
                <a:cs typeface="Times New Roman" pitchFamily="18" charset="0"/>
              </a:rPr>
              <a:t>, the first chance I get. You just wait and see.’</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b="0" dirty="0" smtClean="0">
                <a:solidFill>
                  <a:schemeClr val="accent3"/>
                </a:solidFill>
                <a:effectLst/>
                <a:latin typeface="Times New Roman" pitchFamily="18" charset="0"/>
                <a:cs typeface="Times New Roman" pitchFamily="18" charset="0"/>
              </a:rPr>
              <a:t>Grammatical cohesion </a:t>
            </a:r>
            <a:endParaRPr lang="en-US" b="0" dirty="0">
              <a:solidFill>
                <a:schemeClr val="accent3"/>
              </a:soli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solidFill>
                  <a:schemeClr val="accent1"/>
                </a:solidFill>
                <a:latin typeface="Times New Roman" pitchFamily="18" charset="0"/>
                <a:cs typeface="Times New Roman" pitchFamily="18" charset="0"/>
              </a:rPr>
              <a:t>Substitution</a:t>
            </a:r>
          </a:p>
          <a:p>
            <a:pPr algn="just"/>
            <a:r>
              <a:rPr lang="en-US" dirty="0" smtClean="0">
                <a:solidFill>
                  <a:schemeClr val="accent1"/>
                </a:solidFill>
                <a:latin typeface="Times New Roman" pitchFamily="18" charset="0"/>
                <a:cs typeface="Times New Roman" pitchFamily="18" charset="0"/>
              </a:rPr>
              <a:t>Ellipsis</a:t>
            </a:r>
          </a:p>
          <a:p>
            <a:pPr algn="just"/>
            <a:r>
              <a:rPr lang="en-US" dirty="0" smtClean="0">
                <a:solidFill>
                  <a:schemeClr val="accent1"/>
                </a:solidFill>
                <a:latin typeface="Times New Roman" pitchFamily="18" charset="0"/>
                <a:cs typeface="Times New Roman" pitchFamily="18" charset="0"/>
              </a:rPr>
              <a:t>Ambiguity</a:t>
            </a:r>
          </a:p>
          <a:p>
            <a:pPr algn="just"/>
            <a:r>
              <a:rPr lang="en-US" dirty="0" smtClean="0">
                <a:solidFill>
                  <a:schemeClr val="accent1"/>
                </a:solidFill>
                <a:latin typeface="Times New Roman" pitchFamily="18" charset="0"/>
                <a:cs typeface="Times New Roman" pitchFamily="18" charset="0"/>
              </a:rPr>
              <a:t>Genres</a:t>
            </a:r>
          </a:p>
          <a:p>
            <a:pPr algn="just"/>
            <a:endParaRPr lang="en-US" b="1" dirty="0" smtClean="0">
              <a:solidFill>
                <a:schemeClr val="accent2"/>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FOR SALE: Very unique home in downtown Craigsville. Large lot. Many trees. One you will enjoy living in.</a:t>
            </a:r>
          </a:p>
          <a:p>
            <a:pPr algn="just"/>
            <a:endParaRPr lang="en-US"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b="0" dirty="0" smtClean="0">
                <a:solidFill>
                  <a:schemeClr val="accent3"/>
                </a:solidFill>
                <a:latin typeface="Times New Roman" pitchFamily="18" charset="0"/>
                <a:cs typeface="Times New Roman" pitchFamily="18" charset="0"/>
              </a:rPr>
              <a:t>Grammatical cohesion </a:t>
            </a:r>
            <a:endParaRPr lang="en-US"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smtClean="0">
                <a:solidFill>
                  <a:schemeClr val="accent3"/>
                </a:solidFill>
                <a:effectLst/>
                <a:latin typeface="Times New Roman" pitchFamily="18" charset="0"/>
                <a:cs typeface="Times New Roman" pitchFamily="18" charset="0"/>
              </a:rPr>
              <a:t>Cohesion </a:t>
            </a:r>
            <a:endParaRPr lang="en-US" b="0" dirty="0">
              <a:solidFill>
                <a:schemeClr val="accent3"/>
              </a:solidFill>
              <a:effectLst/>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609600" y="1295400"/>
            <a:ext cx="75438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1"/>
                </a:solidFill>
                <a:latin typeface="Times New Roman" pitchFamily="18" charset="0"/>
                <a:cs typeface="Times New Roman" pitchFamily="18" charset="0"/>
              </a:rPr>
              <a:t>Repetition</a:t>
            </a:r>
          </a:p>
          <a:p>
            <a:pPr algn="just"/>
            <a:r>
              <a:rPr lang="en-US" dirty="0" smtClean="0">
                <a:latin typeface="Times New Roman" pitchFamily="18" charset="0"/>
                <a:cs typeface="Times New Roman" pitchFamily="18" charset="0"/>
              </a:rPr>
              <a:t>The child put the pale </a:t>
            </a:r>
            <a:r>
              <a:rPr lang="en-US" b="1" dirty="0" smtClean="0">
                <a:solidFill>
                  <a:schemeClr val="accent1"/>
                </a:solidFill>
                <a:latin typeface="Times New Roman" pitchFamily="18" charset="0"/>
                <a:cs typeface="Times New Roman" pitchFamily="18" charset="0"/>
              </a:rPr>
              <a:t>chrysanthemums</a:t>
            </a:r>
            <a:r>
              <a:rPr lang="en-US" dirty="0" smtClean="0">
                <a:solidFill>
                  <a:schemeClr val="accent1"/>
                </a:solidFill>
                <a:latin typeface="Times New Roman" pitchFamily="18" charset="0"/>
                <a:cs typeface="Times New Roman" pitchFamily="18" charset="0"/>
              </a:rPr>
              <a:t> </a:t>
            </a:r>
            <a:r>
              <a:rPr lang="en-US" dirty="0" smtClean="0">
                <a:latin typeface="Times New Roman" pitchFamily="18" charset="0"/>
                <a:cs typeface="Times New Roman" pitchFamily="18" charset="0"/>
              </a:rPr>
              <a:t>to her lips, murmuring:</a:t>
            </a:r>
          </a:p>
          <a:p>
            <a:pPr algn="just"/>
            <a:r>
              <a:rPr lang="en-US" dirty="0" smtClean="0">
                <a:latin typeface="Times New Roman" pitchFamily="18" charset="0"/>
                <a:cs typeface="Times New Roman" pitchFamily="18" charset="0"/>
              </a:rPr>
              <a:t>‘Don’t they smell beautiful!’</a:t>
            </a:r>
          </a:p>
          <a:p>
            <a:pPr algn="just"/>
            <a:r>
              <a:rPr lang="en-US" dirty="0" smtClean="0">
                <a:latin typeface="Times New Roman" pitchFamily="18" charset="0"/>
                <a:cs typeface="Times New Roman" pitchFamily="18" charset="0"/>
              </a:rPr>
              <a:t>Her mother gave a short laugh.</a:t>
            </a:r>
          </a:p>
          <a:p>
            <a:pPr algn="just"/>
            <a:r>
              <a:rPr lang="en-US" dirty="0" smtClean="0">
                <a:latin typeface="Times New Roman" pitchFamily="18" charset="0"/>
                <a:cs typeface="Times New Roman" pitchFamily="18" charset="0"/>
              </a:rPr>
              <a:t>‘No,’ she said, ‘not to me. It was </a:t>
            </a:r>
            <a:r>
              <a:rPr lang="en-US" b="1" dirty="0" smtClean="0">
                <a:solidFill>
                  <a:schemeClr val="accent1"/>
                </a:solidFill>
                <a:latin typeface="Times New Roman" pitchFamily="18" charset="0"/>
                <a:cs typeface="Times New Roman" pitchFamily="18" charset="0"/>
              </a:rPr>
              <a:t>chrysanthemums</a:t>
            </a:r>
            <a:r>
              <a:rPr lang="en-US" dirty="0" smtClean="0">
                <a:latin typeface="Times New Roman" pitchFamily="18" charset="0"/>
                <a:cs typeface="Times New Roman" pitchFamily="18" charset="0"/>
              </a:rPr>
              <a:t> when I married him, and </a:t>
            </a:r>
            <a:r>
              <a:rPr lang="en-US" b="1" dirty="0" smtClean="0">
                <a:solidFill>
                  <a:schemeClr val="accent1"/>
                </a:solidFill>
                <a:latin typeface="Times New Roman" pitchFamily="18" charset="0"/>
                <a:cs typeface="Times New Roman" pitchFamily="18" charset="0"/>
              </a:rPr>
              <a:t>chrysanthemums</a:t>
            </a:r>
            <a:r>
              <a:rPr lang="en-US" dirty="0" smtClean="0">
                <a:latin typeface="Times New Roman" pitchFamily="18" charset="0"/>
                <a:cs typeface="Times New Roman" pitchFamily="18" charset="0"/>
              </a:rPr>
              <a:t> when you were born, and the first time they ever brought him home drunk, he’d got brown </a:t>
            </a:r>
            <a:r>
              <a:rPr lang="en-US" b="1" dirty="0" smtClean="0">
                <a:solidFill>
                  <a:schemeClr val="accent1"/>
                </a:solidFill>
                <a:latin typeface="Times New Roman" pitchFamily="18" charset="0"/>
                <a:cs typeface="Times New Roman" pitchFamily="18" charset="0"/>
              </a:rPr>
              <a:t>chrysanthemums</a:t>
            </a:r>
            <a:r>
              <a:rPr lang="en-US" b="1" dirty="0" smtClean="0">
                <a:solidFill>
                  <a:schemeClr val="accent2"/>
                </a:solidFill>
                <a:latin typeface="Times New Roman" pitchFamily="18" charset="0"/>
                <a:cs typeface="Times New Roman" pitchFamily="18" charset="0"/>
              </a:rPr>
              <a:t> </a:t>
            </a:r>
            <a:r>
              <a:rPr lang="en-US" dirty="0" smtClean="0">
                <a:latin typeface="Times New Roman" pitchFamily="18" charset="0"/>
                <a:cs typeface="Times New Roman" pitchFamily="18" charset="0"/>
              </a:rPr>
              <a:t>in his button-hole.’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b="0" dirty="0" smtClean="0">
                <a:solidFill>
                  <a:schemeClr val="accent3"/>
                </a:solidFill>
                <a:latin typeface="Times New Roman" pitchFamily="18" charset="0"/>
                <a:cs typeface="Times New Roman" pitchFamily="18" charset="0"/>
              </a:rPr>
              <a:t>Lexical cohesion</a:t>
            </a:r>
            <a:endParaRPr lang="en-US" b="0"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solidFill>
                  <a:schemeClr val="accent1"/>
                </a:solidFill>
                <a:latin typeface="Times New Roman" pitchFamily="18" charset="0"/>
                <a:cs typeface="Times New Roman" pitchFamily="18" charset="0"/>
              </a:rPr>
              <a:t>Synonyms</a:t>
            </a:r>
          </a:p>
          <a:p>
            <a:pPr algn="just">
              <a:lnSpc>
                <a:spcPct val="150000"/>
              </a:lnSpc>
            </a:pPr>
            <a:r>
              <a:rPr lang="en-US" dirty="0" smtClean="0">
                <a:latin typeface="Times New Roman" pitchFamily="18" charset="0"/>
                <a:cs typeface="Times New Roman" pitchFamily="18" charset="0"/>
              </a:rPr>
              <a:t>At some 75 cm across and capable of cracking open a coconut shell with its formidable claws, </a:t>
            </a:r>
            <a:r>
              <a:rPr lang="en-US" b="1" dirty="0" smtClean="0">
                <a:solidFill>
                  <a:schemeClr val="accent1"/>
                </a:solidFill>
                <a:latin typeface="Times New Roman" pitchFamily="18" charset="0"/>
                <a:cs typeface="Times New Roman" pitchFamily="18" charset="0"/>
              </a:rPr>
              <a:t>the land-dwelling coconut crab </a:t>
            </a:r>
            <a:r>
              <a:rPr lang="en-US" dirty="0" smtClean="0">
                <a:latin typeface="Times New Roman" pitchFamily="18" charset="0"/>
                <a:cs typeface="Times New Roman" pitchFamily="18" charset="0"/>
              </a:rPr>
              <a:t>is </a:t>
            </a:r>
            <a:r>
              <a:rPr lang="en-US" b="1" dirty="0" smtClean="0">
                <a:solidFill>
                  <a:schemeClr val="accent1"/>
                </a:solidFill>
                <a:latin typeface="Times New Roman" pitchFamily="18" charset="0"/>
                <a:cs typeface="Times New Roman" pitchFamily="18" charset="0"/>
              </a:rPr>
              <a:t>your beach lounger</a:t>
            </a:r>
            <a:r>
              <a:rPr lang="en-US" dirty="0" smtClean="0">
                <a:solidFill>
                  <a:schemeClr val="accent1"/>
                </a:solidFill>
                <a:latin typeface="Times New Roman" pitchFamily="18" charset="0"/>
                <a:cs typeface="Times New Roman" pitchFamily="18" charset="0"/>
              </a:rPr>
              <a:t>’s</a:t>
            </a:r>
            <a:r>
              <a:rPr lang="en-US" dirty="0" smtClean="0">
                <a:latin typeface="Times New Roman" pitchFamily="18" charset="0"/>
                <a:cs typeface="Times New Roman" pitchFamily="18" charset="0"/>
              </a:rPr>
              <a:t> worst nightmare. Fortunately for the </a:t>
            </a:r>
            <a:r>
              <a:rPr lang="en-US" b="1" dirty="0" smtClean="0">
                <a:solidFill>
                  <a:schemeClr val="accent1"/>
                </a:solidFill>
                <a:latin typeface="Times New Roman" pitchFamily="18" charset="0"/>
                <a:cs typeface="Times New Roman" pitchFamily="18" charset="0"/>
              </a:rPr>
              <a:t>sunbather</a:t>
            </a:r>
            <a:r>
              <a:rPr lang="en-US" dirty="0" smtClean="0">
                <a:solidFill>
                  <a:schemeClr val="accent1"/>
                </a:solidFill>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the world’s largest terrestrial arthropod</a:t>
            </a:r>
            <a:r>
              <a:rPr lang="en-US" dirty="0" smtClean="0">
                <a:latin typeface="Times New Roman" pitchFamily="18" charset="0"/>
                <a:cs typeface="Times New Roman" pitchFamily="18" charset="0"/>
              </a:rPr>
              <a:t> has seemingly always been confined to tropical islands across the Pacific and Indian oceans.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b="0" dirty="0" smtClean="0">
                <a:solidFill>
                  <a:schemeClr val="accent3"/>
                </a:solidFill>
                <a:latin typeface="Times New Roman" pitchFamily="18" charset="0"/>
                <a:cs typeface="Times New Roman" pitchFamily="18" charset="0"/>
              </a:rPr>
              <a:t>Lexical cohesion</a:t>
            </a:r>
            <a:endParaRPr lang="en-US" b="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solidFill>
                  <a:schemeClr val="accent1"/>
                </a:solidFill>
                <a:latin typeface="Times New Roman" pitchFamily="18" charset="0"/>
                <a:cs typeface="Times New Roman" pitchFamily="18" charset="0"/>
              </a:rPr>
              <a:t>Superordinates</a:t>
            </a:r>
            <a:endParaRPr lang="en-US" dirty="0" smtClean="0">
              <a:solidFill>
                <a:schemeClr val="accent1"/>
              </a:solidFill>
              <a:latin typeface="Times New Roman" pitchFamily="18" charset="0"/>
              <a:cs typeface="Times New Roman" pitchFamily="18" charset="0"/>
            </a:endParaRPr>
          </a:p>
          <a:p>
            <a:endParaRPr lang="en-US" b="1" dirty="0" smtClean="0">
              <a:solidFill>
                <a:schemeClr val="accent2"/>
              </a:solidFill>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The candle-light glittered on the </a:t>
            </a:r>
            <a:r>
              <a:rPr lang="en-US" dirty="0" err="1" smtClean="0">
                <a:latin typeface="Times New Roman" pitchFamily="18" charset="0"/>
                <a:cs typeface="Times New Roman" pitchFamily="18" charset="0"/>
              </a:rPr>
              <a:t>lustre</a:t>
            </a:r>
            <a:r>
              <a:rPr lang="en-US" dirty="0" smtClean="0">
                <a:latin typeface="Times New Roman" pitchFamily="18" charset="0"/>
                <a:cs typeface="Times New Roman" pitchFamily="18" charset="0"/>
              </a:rPr>
              <a:t>-glasses, on the two vases that held some of the pink </a:t>
            </a:r>
            <a:r>
              <a:rPr lang="en-US" b="1" dirty="0" smtClean="0">
                <a:solidFill>
                  <a:schemeClr val="accent1"/>
                </a:solidFill>
                <a:latin typeface="Times New Roman" pitchFamily="18" charset="0"/>
                <a:cs typeface="Times New Roman" pitchFamily="18" charset="0"/>
              </a:rPr>
              <a:t>chrysanthemums</a:t>
            </a:r>
            <a:r>
              <a:rPr lang="en-US" dirty="0" smtClean="0">
                <a:latin typeface="Times New Roman" pitchFamily="18" charset="0"/>
                <a:cs typeface="Times New Roman" pitchFamily="18" charset="0"/>
              </a:rPr>
              <a:t>, and on the dark mahogany. There was a cold, deathly smell of </a:t>
            </a:r>
            <a:r>
              <a:rPr lang="en-US" b="1" dirty="0" smtClean="0">
                <a:solidFill>
                  <a:schemeClr val="accent1"/>
                </a:solidFill>
                <a:latin typeface="Times New Roman" pitchFamily="18" charset="0"/>
                <a:cs typeface="Times New Roman" pitchFamily="18" charset="0"/>
              </a:rPr>
              <a:t>chrysanthemums</a:t>
            </a:r>
            <a:r>
              <a:rPr lang="en-US" dirty="0" smtClean="0">
                <a:latin typeface="Times New Roman" pitchFamily="18" charset="0"/>
                <a:cs typeface="Times New Roman" pitchFamily="18" charset="0"/>
              </a:rPr>
              <a:t> in the room. Elisabeth stood looking at the </a:t>
            </a:r>
            <a:r>
              <a:rPr lang="en-US" b="1" dirty="0" smtClean="0">
                <a:solidFill>
                  <a:schemeClr val="accent1"/>
                </a:solidFill>
                <a:latin typeface="Times New Roman" pitchFamily="18" charset="0"/>
                <a:cs typeface="Times New Roman" pitchFamily="18" charset="0"/>
              </a:rPr>
              <a:t>flowers</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b="0" dirty="0" smtClean="0">
                <a:solidFill>
                  <a:schemeClr val="accent3"/>
                </a:solidFill>
                <a:effectLst/>
                <a:latin typeface="Times New Roman" pitchFamily="18" charset="0"/>
                <a:cs typeface="Times New Roman" pitchFamily="18" charset="0"/>
              </a:rPr>
              <a:t>Lexical cohesion</a:t>
            </a:r>
            <a:endParaRPr lang="en-US" b="0" dirty="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solidFill>
                  <a:schemeClr val="accent1"/>
                </a:solidFill>
                <a:latin typeface="Times New Roman" pitchFamily="18" charset="0"/>
                <a:cs typeface="Times New Roman" pitchFamily="18" charset="0"/>
              </a:rPr>
              <a:t>General words</a:t>
            </a:r>
          </a:p>
          <a:p>
            <a:pPr algn="just">
              <a:lnSpc>
                <a:spcPct val="150000"/>
              </a:lnSpc>
            </a:pPr>
            <a:r>
              <a:rPr lang="en-US" dirty="0" smtClean="0">
                <a:latin typeface="Times New Roman" pitchFamily="18" charset="0"/>
                <a:cs typeface="Times New Roman" pitchFamily="18" charset="0"/>
              </a:rPr>
              <a:t>…and so he went off to </a:t>
            </a:r>
            <a:r>
              <a:rPr lang="en-US" dirty="0" err="1" smtClean="0">
                <a:latin typeface="Times New Roman" pitchFamily="18" charset="0"/>
                <a:cs typeface="Times New Roman" pitchFamily="18" charset="0"/>
              </a:rPr>
              <a:t>Wolverhampton</a:t>
            </a:r>
            <a:r>
              <a:rPr lang="en-US" dirty="0" smtClean="0">
                <a:latin typeface="Times New Roman" pitchFamily="18" charset="0"/>
                <a:cs typeface="Times New Roman" pitchFamily="18" charset="0"/>
              </a:rPr>
              <a:t> Poly which he selected for, you know, all the usual reasons, reasonable </a:t>
            </a:r>
            <a:r>
              <a:rPr lang="en-US" b="1" dirty="0" smtClean="0">
                <a:solidFill>
                  <a:schemeClr val="accent1"/>
                </a:solidFill>
                <a:latin typeface="Times New Roman" pitchFamily="18" charset="0"/>
                <a:cs typeface="Times New Roman" pitchFamily="18" charset="0"/>
              </a:rPr>
              <a:t>place</a:t>
            </a:r>
            <a:r>
              <a:rPr lang="en-US" b="1" dirty="0" smtClean="0">
                <a:solidFill>
                  <a:schemeClr val="accent2"/>
                </a:solidFill>
                <a:latin typeface="Times New Roman" pitchFamily="18" charset="0"/>
                <a:cs typeface="Times New Roman" pitchFamily="18" charset="0"/>
              </a:rPr>
              <a:t>,</a:t>
            </a:r>
            <a:r>
              <a:rPr lang="en-US" dirty="0" smtClean="0">
                <a:latin typeface="Times New Roman" pitchFamily="18" charset="0"/>
                <a:cs typeface="Times New Roman" pitchFamily="18" charset="0"/>
              </a:rPr>
              <a:t> reasonable course, a reasonable this a reasonable that t-term to do computer science which of course all the kids want to do now </a:t>
            </a:r>
            <a:r>
              <a:rPr lang="en-US" dirty="0" err="1" smtClean="0">
                <a:latin typeface="Times New Roman" pitchFamily="18" charset="0"/>
                <a:cs typeface="Times New Roman" pitchFamily="18" charset="0"/>
              </a:rPr>
              <a:t>erm</a:t>
            </a:r>
            <a:r>
              <a:rPr lang="en-US" dirty="0" smtClean="0">
                <a:latin typeface="Times New Roman" pitchFamily="18" charset="0"/>
                <a:cs typeface="Times New Roman" pitchFamily="18" charset="0"/>
              </a:rPr>
              <a:t> twentieth </a:t>
            </a:r>
            <a:r>
              <a:rPr lang="en-US" dirty="0" err="1" smtClean="0">
                <a:latin typeface="Times New Roman" pitchFamily="18" charset="0"/>
                <a:cs typeface="Times New Roman" pitchFamily="18" charset="0"/>
              </a:rPr>
              <a:t>centu</a:t>
            </a:r>
            <a:r>
              <a:rPr lang="en-US" dirty="0" smtClean="0">
                <a:latin typeface="Times New Roman" pitchFamily="18" charset="0"/>
                <a:cs typeface="Times New Roman" pitchFamily="18" charset="0"/>
              </a:rPr>
              <a:t>- no it isn’t it’s a sort of nineteen eighties version of wanting to be an engine driver.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b="0" dirty="0" smtClean="0">
                <a:solidFill>
                  <a:schemeClr val="accent3"/>
                </a:solidFill>
                <a:latin typeface="Times New Roman" pitchFamily="18" charset="0"/>
                <a:cs typeface="Times New Roman" pitchFamily="18" charset="0"/>
              </a:rPr>
              <a:t>Lexical cohesion</a:t>
            </a:r>
            <a:endParaRPr lang="en-US"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GB" sz="2800" dirty="0">
                <a:latin typeface="Times New Roman" pitchFamily="18" charset="0"/>
                <a:cs typeface="Times New Roman" pitchFamily="18" charset="0"/>
              </a:rPr>
              <a:t>Brown, G. and G. Yule. (1983). </a:t>
            </a:r>
            <a:r>
              <a:rPr lang="en-GB" sz="2800" i="1" dirty="0">
                <a:latin typeface="Times New Roman" pitchFamily="18" charset="0"/>
                <a:cs typeface="Times New Roman" pitchFamily="18" charset="0"/>
              </a:rPr>
              <a:t>Discourse analysis</a:t>
            </a:r>
            <a:r>
              <a:rPr lang="en-GB" sz="2800" dirty="0">
                <a:latin typeface="Times New Roman" pitchFamily="18" charset="0"/>
                <a:cs typeface="Times New Roman" pitchFamily="18" charset="0"/>
              </a:rPr>
              <a:t>. Cambridge: Cambridge University Press</a:t>
            </a:r>
            <a:r>
              <a:rPr lang="en-GB" sz="2800" dirty="0" smtClean="0">
                <a:latin typeface="Times New Roman" pitchFamily="18" charset="0"/>
                <a:cs typeface="Times New Roman" pitchFamily="18" charset="0"/>
              </a:rPr>
              <a:t>.</a:t>
            </a:r>
            <a:endParaRPr lang="sr-Latn-ME" sz="2800" dirty="0" smtClean="0">
              <a:latin typeface="Times New Roman" pitchFamily="18" charset="0"/>
              <a:cs typeface="Times New Roman" pitchFamily="18" charset="0"/>
            </a:endParaRPr>
          </a:p>
          <a:p>
            <a:pPr lvl="0"/>
            <a:r>
              <a:rPr lang="sr-Latn-ME" sz="2800" dirty="0" smtClean="0">
                <a:latin typeface="Times New Roman" pitchFamily="18" charset="0"/>
                <a:cs typeface="Times New Roman" pitchFamily="18" charset="0"/>
              </a:rPr>
              <a:t>Cook, G. (1989). </a:t>
            </a:r>
            <a:r>
              <a:rPr lang="sr-Latn-ME" sz="2800" i="1" dirty="0" smtClean="0">
                <a:latin typeface="Times New Roman" pitchFamily="18" charset="0"/>
                <a:cs typeface="Times New Roman" pitchFamily="18" charset="0"/>
              </a:rPr>
              <a:t>Discourse</a:t>
            </a:r>
            <a:r>
              <a:rPr lang="sr-Latn-ME" sz="2800" dirty="0" smtClean="0">
                <a:latin typeface="Times New Roman" pitchFamily="18" charset="0"/>
                <a:cs typeface="Times New Roman" pitchFamily="18" charset="0"/>
              </a:rPr>
              <a:t>. Oxford: Oxford University Press. </a:t>
            </a:r>
          </a:p>
          <a:p>
            <a:pPr lvl="0"/>
            <a:r>
              <a:rPr lang="en-GB" sz="2800" dirty="0">
                <a:latin typeface="Times New Roman" pitchFamily="18" charset="0"/>
                <a:cs typeface="Times New Roman" pitchFamily="18" charset="0"/>
              </a:rPr>
              <a:t>Cruse, A. (2000). </a:t>
            </a:r>
            <a:r>
              <a:rPr lang="en-GB" sz="2800" i="1" dirty="0">
                <a:latin typeface="Times New Roman" pitchFamily="18" charset="0"/>
                <a:cs typeface="Times New Roman" pitchFamily="18" charset="0"/>
              </a:rPr>
              <a:t>Meaning in Language. An Introduction to Semantics and Pragmatics</a:t>
            </a:r>
            <a:r>
              <a:rPr lang="en-GB" sz="2800" dirty="0">
                <a:latin typeface="Times New Roman" pitchFamily="18" charset="0"/>
                <a:cs typeface="Times New Roman" pitchFamily="18" charset="0"/>
              </a:rPr>
              <a:t>. </a:t>
            </a:r>
            <a:r>
              <a:rPr lang="en-GB" sz="2800" dirty="0" smtClean="0">
                <a:latin typeface="Times New Roman" pitchFamily="18" charset="0"/>
                <a:cs typeface="Times New Roman" pitchFamily="18" charset="0"/>
              </a:rPr>
              <a:t>Oxford</a:t>
            </a:r>
            <a:r>
              <a:rPr lang="en-GB" sz="2800" dirty="0">
                <a:latin typeface="Times New Roman" pitchFamily="18" charset="0"/>
                <a:cs typeface="Times New Roman" pitchFamily="18" charset="0"/>
              </a:rPr>
              <a:t>: Oxford University Press. </a:t>
            </a: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Cutting, J. (2002). </a:t>
            </a:r>
            <a:r>
              <a:rPr lang="en-US" sz="2800" i="1" dirty="0" smtClean="0">
                <a:latin typeface="Times New Roman" pitchFamily="18" charset="0"/>
                <a:cs typeface="Times New Roman" pitchFamily="18" charset="0"/>
              </a:rPr>
              <a:t>Pragmatics and Discourse</a:t>
            </a:r>
            <a:r>
              <a:rPr lang="en-US" sz="2800" dirty="0" smtClean="0">
                <a:latin typeface="Times New Roman" pitchFamily="18" charset="0"/>
                <a:cs typeface="Times New Roman" pitchFamily="18" charset="0"/>
              </a:rPr>
              <a:t>. London and New York: </a:t>
            </a:r>
            <a:r>
              <a:rPr lang="en-US" sz="2800" dirty="0" err="1" smtClean="0">
                <a:latin typeface="Times New Roman" pitchFamily="18" charset="0"/>
                <a:cs typeface="Times New Roman" pitchFamily="18" charset="0"/>
              </a:rPr>
              <a:t>Routledge</a:t>
            </a:r>
            <a:r>
              <a:rPr lang="en-US" sz="2800" dirty="0" smtClean="0">
                <a:latin typeface="Times New Roman" pitchFamily="18" charset="0"/>
                <a:cs typeface="Times New Roman" pitchFamily="18" charset="0"/>
              </a:rPr>
              <a:t>.</a:t>
            </a:r>
            <a:endParaRPr lang="sr-Latn-ME" sz="2800" dirty="0" smtClean="0">
              <a:latin typeface="Times New Roman" pitchFamily="18" charset="0"/>
              <a:cs typeface="Times New Roman" pitchFamily="18" charset="0"/>
            </a:endParaRPr>
          </a:p>
          <a:p>
            <a:pPr lvl="0"/>
            <a:r>
              <a:rPr lang="sr-Latn-ME" sz="2800" dirty="0" smtClean="0">
                <a:latin typeface="Times New Roman" pitchFamily="18" charset="0"/>
                <a:cs typeface="Times New Roman" pitchFamily="18" charset="0"/>
              </a:rPr>
              <a:t>Halliday, M.A.K and R. Hasan. (1976). </a:t>
            </a:r>
            <a:r>
              <a:rPr lang="sr-Latn-ME" sz="2800" i="1" dirty="0" smtClean="0">
                <a:latin typeface="Times New Roman" pitchFamily="18" charset="0"/>
                <a:cs typeface="Times New Roman" pitchFamily="18" charset="0"/>
              </a:rPr>
              <a:t>Cohesion in English</a:t>
            </a:r>
            <a:r>
              <a:rPr lang="sr-Latn-ME" sz="2800" dirty="0" smtClean="0">
                <a:latin typeface="Times New Roman" pitchFamily="18" charset="0"/>
                <a:cs typeface="Times New Roman" pitchFamily="18" charset="0"/>
              </a:rPr>
              <a:t>. London: Longman.</a:t>
            </a:r>
          </a:p>
          <a:p>
            <a:pPr lvl="0"/>
            <a:endParaRPr lang="en-US" sz="2800"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b="0" dirty="0" smtClean="0">
                <a:solidFill>
                  <a:schemeClr val="tx1"/>
                </a:solidFill>
                <a:effectLst/>
                <a:latin typeface="Times New Roman" pitchFamily="18" charset="0"/>
                <a:cs typeface="Times New Roman" pitchFamily="18" charset="0"/>
              </a:rPr>
              <a:t>Re</a:t>
            </a:r>
            <a:r>
              <a:rPr lang="sr-Latn-ME" b="0" dirty="0" smtClean="0">
                <a:solidFill>
                  <a:schemeClr val="tx1"/>
                </a:solidFill>
                <a:effectLst/>
                <a:latin typeface="Times New Roman" pitchFamily="18" charset="0"/>
                <a:cs typeface="Times New Roman" pitchFamily="18" charset="0"/>
              </a:rPr>
              <a:t>commended reading</a:t>
            </a:r>
            <a:endParaRPr lang="en-US" b="0"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latin typeface="Times New Roman" pitchFamily="18" charset="0"/>
                <a:cs typeface="Times New Roman" pitchFamily="18" charset="0"/>
              </a:rPr>
              <a:t>Understanding concepts</a:t>
            </a:r>
          </a:p>
          <a:p>
            <a:r>
              <a:rPr lang="en-US" sz="3200" dirty="0" smtClean="0">
                <a:solidFill>
                  <a:schemeClr val="accent1"/>
                </a:solidFill>
                <a:latin typeface="Times New Roman" pitchFamily="18" charset="0"/>
                <a:cs typeface="Times New Roman" pitchFamily="18" charset="0"/>
              </a:rPr>
              <a:t>Grammatical cohesion</a:t>
            </a:r>
          </a:p>
          <a:p>
            <a:r>
              <a:rPr lang="en-US" sz="3200" dirty="0" err="1" smtClean="0">
                <a:latin typeface="Times New Roman" pitchFamily="18" charset="0"/>
                <a:cs typeface="Times New Roman" pitchFamily="18" charset="0"/>
              </a:rPr>
              <a:t>endophoric</a:t>
            </a:r>
            <a:r>
              <a:rPr lang="en-US" sz="3200" dirty="0" smtClean="0">
                <a:latin typeface="Times New Roman" pitchFamily="18" charset="0"/>
                <a:cs typeface="Times New Roman" pitchFamily="18" charset="0"/>
              </a:rPr>
              <a:t> reference</a:t>
            </a:r>
          </a:p>
          <a:p>
            <a:r>
              <a:rPr lang="en-US" sz="3200" dirty="0" smtClean="0">
                <a:latin typeface="Times New Roman" pitchFamily="18" charset="0"/>
                <a:cs typeface="Times New Roman" pitchFamily="18" charset="0"/>
              </a:rPr>
              <a:t>substitution and ellipsis</a:t>
            </a:r>
          </a:p>
          <a:p>
            <a:r>
              <a:rPr lang="en-US" sz="3200" dirty="0" smtClean="0">
                <a:solidFill>
                  <a:schemeClr val="accent1"/>
                </a:solidFill>
                <a:latin typeface="Times New Roman" pitchFamily="18" charset="0"/>
                <a:cs typeface="Times New Roman" pitchFamily="18" charset="0"/>
              </a:rPr>
              <a:t>Lexical cohesion</a:t>
            </a:r>
          </a:p>
          <a:p>
            <a:r>
              <a:rPr lang="en-US" sz="3200" dirty="0" smtClean="0">
                <a:latin typeface="Times New Roman" pitchFamily="18" charset="0"/>
                <a:cs typeface="Times New Roman" pitchFamily="18" charset="0"/>
              </a:rPr>
              <a:t>repetition</a:t>
            </a:r>
          </a:p>
          <a:p>
            <a:r>
              <a:rPr lang="en-US" sz="3200" dirty="0" smtClean="0">
                <a:latin typeface="Times New Roman" pitchFamily="18" charset="0"/>
                <a:cs typeface="Times New Roman" pitchFamily="18" charset="0"/>
              </a:rPr>
              <a:t>synonyms</a:t>
            </a:r>
          </a:p>
          <a:p>
            <a:r>
              <a:rPr lang="en-US" sz="3200" dirty="0" err="1" smtClean="0">
                <a:latin typeface="Times New Roman" pitchFamily="18" charset="0"/>
                <a:cs typeface="Times New Roman" pitchFamily="18" charset="0"/>
              </a:rPr>
              <a:t>superordinates</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general words </a:t>
            </a: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smtClean="0">
              <a:solidFill>
                <a:schemeClr val="accent1"/>
              </a:solidFill>
              <a:latin typeface="Times New Roman" pitchFamily="18" charset="0"/>
              <a:cs typeface="Times New Roman" pitchFamily="18" charset="0"/>
            </a:endParaRPr>
          </a:p>
          <a:p>
            <a:endParaRPr lang="en-US" sz="3200" dirty="0" smtClean="0">
              <a:solidFill>
                <a:schemeClr val="accent1"/>
              </a:solidFill>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b="0" dirty="0" smtClean="0">
                <a:solidFill>
                  <a:schemeClr val="accent3"/>
                </a:solidFill>
                <a:latin typeface="Times New Roman" pitchFamily="18" charset="0"/>
                <a:cs typeface="Times New Roman" pitchFamily="18" charset="0"/>
              </a:rPr>
              <a:t>Introduction</a:t>
            </a:r>
            <a:endParaRPr lang="en-US" b="0"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solidFill>
                  <a:schemeClr val="accent1"/>
                </a:solidFill>
                <a:latin typeface="Times New Roman" pitchFamily="18" charset="0"/>
                <a:cs typeface="Times New Roman" pitchFamily="18" charset="0"/>
              </a:rPr>
              <a:t>Endophoric</a:t>
            </a:r>
            <a:r>
              <a:rPr lang="en-US" dirty="0" smtClean="0">
                <a:solidFill>
                  <a:schemeClr val="accent1"/>
                </a:solidFill>
                <a:latin typeface="Times New Roman" pitchFamily="18" charset="0"/>
                <a:cs typeface="Times New Roman" pitchFamily="18" charset="0"/>
              </a:rPr>
              <a:t> reference/</a:t>
            </a:r>
            <a:r>
              <a:rPr lang="en-US" dirty="0" err="1" smtClean="0">
                <a:solidFill>
                  <a:schemeClr val="accent1"/>
                </a:solidFill>
                <a:latin typeface="Times New Roman" pitchFamily="18" charset="0"/>
                <a:cs typeface="Times New Roman" pitchFamily="18" charset="0"/>
              </a:rPr>
              <a:t>Endophora</a:t>
            </a:r>
            <a:r>
              <a:rPr lang="en-US" dirty="0" smtClean="0">
                <a:solidFill>
                  <a:schemeClr val="accent1"/>
                </a:solidFill>
                <a:latin typeface="Times New Roman" pitchFamily="18" charset="0"/>
                <a:cs typeface="Times New Roman" pitchFamily="18" charset="0"/>
              </a:rPr>
              <a:t> </a:t>
            </a:r>
          </a:p>
          <a:p>
            <a:pPr algn="just">
              <a:lnSpc>
                <a:spcPct val="150000"/>
              </a:lnSpc>
            </a:pPr>
            <a:r>
              <a:rPr lang="en-US" dirty="0" smtClean="0">
                <a:latin typeface="Times New Roman" pitchFamily="18" charset="0"/>
                <a:cs typeface="Times New Roman" pitchFamily="18" charset="0"/>
              </a:rPr>
              <a:t>We have been established by an Act of Parliament as an independent body to eliminate discrimination against disabled people and to secure equal opportunities for </a:t>
            </a:r>
            <a:r>
              <a:rPr lang="en-US" b="1" dirty="0" smtClean="0">
                <a:solidFill>
                  <a:schemeClr val="accent1"/>
                </a:solidFill>
                <a:latin typeface="Times New Roman" pitchFamily="18" charset="0"/>
                <a:cs typeface="Times New Roman" pitchFamily="18" charset="0"/>
              </a:rPr>
              <a:t>them</a:t>
            </a:r>
            <a:r>
              <a:rPr lang="en-US" dirty="0" smtClean="0">
                <a:solidFill>
                  <a:schemeClr val="accent1"/>
                </a:solidFill>
                <a:latin typeface="Times New Roman" pitchFamily="18" charset="0"/>
                <a:cs typeface="Times New Roman" pitchFamily="18" charset="0"/>
              </a:rPr>
              <a:t>. </a:t>
            </a:r>
            <a:r>
              <a:rPr lang="en-US" dirty="0" smtClean="0">
                <a:latin typeface="Times New Roman" pitchFamily="18" charset="0"/>
                <a:cs typeface="Times New Roman" pitchFamily="18" charset="0"/>
              </a:rPr>
              <a:t>To achieve </a:t>
            </a:r>
            <a:r>
              <a:rPr lang="en-US" b="1" dirty="0" smtClean="0">
                <a:solidFill>
                  <a:schemeClr val="accent1"/>
                </a:solidFill>
                <a:latin typeface="Times New Roman" pitchFamily="18" charset="0"/>
                <a:cs typeface="Times New Roman" pitchFamily="18" charset="0"/>
              </a:rPr>
              <a:t>this</a:t>
            </a:r>
            <a:r>
              <a:rPr lang="en-US" dirty="0" smtClean="0">
                <a:solidFill>
                  <a:schemeClr val="accent1"/>
                </a:solidFill>
                <a:latin typeface="Times New Roman" pitchFamily="18" charset="0"/>
                <a:cs typeface="Times New Roman" pitchFamily="18" charset="0"/>
              </a:rPr>
              <a:t>,</a:t>
            </a:r>
            <a:r>
              <a:rPr lang="en-US" dirty="0" smtClean="0">
                <a:latin typeface="Times New Roman" pitchFamily="18" charset="0"/>
                <a:cs typeface="Times New Roman" pitchFamily="18" charset="0"/>
              </a:rPr>
              <a:t> we have set ourselves the goal of: A society where all disabled people can participate fully as equal citizens.</a:t>
            </a:r>
          </a:p>
          <a:p>
            <a:endParaRPr lang="en-US" b="1"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b="0" dirty="0" smtClean="0">
                <a:solidFill>
                  <a:schemeClr val="accent3"/>
                </a:solidFill>
                <a:latin typeface="Times New Roman" pitchFamily="18" charset="0"/>
                <a:cs typeface="Times New Roman" pitchFamily="18" charset="0"/>
              </a:rPr>
              <a:t>Grammatical cohesion </a:t>
            </a:r>
            <a:r>
              <a:rPr lang="en-US" dirty="0" smtClean="0">
                <a:solidFill>
                  <a:schemeClr val="accent3"/>
                </a:solidFill>
                <a:latin typeface="Times New Roman" pitchFamily="18" charset="0"/>
                <a:cs typeface="Times New Roman" pitchFamily="18" charset="0"/>
              </a:rPr>
              <a:t/>
            </a:r>
            <a:br>
              <a:rPr lang="en-US" dirty="0" smtClean="0">
                <a:solidFill>
                  <a:schemeClr val="accent3"/>
                </a:solidFill>
                <a:latin typeface="Times New Roman" pitchFamily="18" charset="0"/>
                <a:cs typeface="Times New Roman" pitchFamily="18" charset="0"/>
              </a:rPr>
            </a:br>
            <a:r>
              <a:rPr lang="en-US" dirty="0" smtClean="0">
                <a:solidFill>
                  <a:schemeClr val="accent3"/>
                </a:solidFill>
                <a:latin typeface="Times New Roman" pitchFamily="18" charset="0"/>
                <a:cs typeface="Times New Roman" pitchFamily="18" charset="0"/>
              </a:rPr>
              <a:t> </a:t>
            </a:r>
            <a:r>
              <a:rPr lang="en-US" b="0" dirty="0" smtClean="0">
                <a:solidFill>
                  <a:schemeClr val="accent3"/>
                </a:solidFill>
                <a:latin typeface="Times New Roman" pitchFamily="18" charset="0"/>
                <a:cs typeface="Times New Roman" pitchFamily="18" charset="0"/>
              </a:rPr>
              <a:t>Reference</a:t>
            </a:r>
            <a:endParaRPr lang="en-US" b="0"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lnSpc>
                <a:spcPct val="150000"/>
              </a:lnSpc>
            </a:pPr>
            <a:r>
              <a:rPr lang="en-US" dirty="0" smtClean="0">
                <a:latin typeface="Times New Roman" pitchFamily="18" charset="0"/>
                <a:cs typeface="Times New Roman" pitchFamily="18" charset="0"/>
              </a:rPr>
              <a:t>We have been established by an Act of Parliament as an independent body to eliminate discrimination against disabled people and to secure equal opportunities for </a:t>
            </a:r>
            <a:r>
              <a:rPr lang="en-US" b="1" dirty="0" smtClean="0">
                <a:solidFill>
                  <a:schemeClr val="accent1"/>
                </a:solidFill>
                <a:latin typeface="Times New Roman" pitchFamily="18" charset="0"/>
                <a:cs typeface="Times New Roman" pitchFamily="18" charset="0"/>
              </a:rPr>
              <a:t>disabled people</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 achieve </a:t>
            </a:r>
            <a:r>
              <a:rPr lang="en-US" b="1" dirty="0" smtClean="0">
                <a:solidFill>
                  <a:schemeClr val="accent1"/>
                </a:solidFill>
                <a:latin typeface="Times New Roman" pitchFamily="18" charset="0"/>
                <a:cs typeface="Times New Roman" pitchFamily="18" charset="0"/>
              </a:rPr>
              <a:t>the aim of eliminating discrimination against disabled people</a:t>
            </a:r>
            <a:r>
              <a:rPr lang="en-US" dirty="0" smtClean="0">
                <a:latin typeface="Times New Roman" pitchFamily="18" charset="0"/>
                <a:cs typeface="Times New Roman" pitchFamily="18" charset="0"/>
              </a:rPr>
              <a:t>, we have set ourselves the goal of: A society where all disabled people can participate fully as equal citizens.</a:t>
            </a:r>
          </a:p>
          <a:p>
            <a:pPr algn="just">
              <a:lnSpc>
                <a:spcPct val="150000"/>
              </a:lnSpc>
            </a:pPr>
            <a:r>
              <a:rPr lang="en-US" dirty="0" err="1" smtClean="0">
                <a:solidFill>
                  <a:schemeClr val="accent1"/>
                </a:solidFill>
                <a:latin typeface="Times New Roman" pitchFamily="18" charset="0"/>
                <a:cs typeface="Times New Roman" pitchFamily="18" charset="0"/>
              </a:rPr>
              <a:t>Endophora</a:t>
            </a:r>
            <a:r>
              <a:rPr lang="en-US" dirty="0" smtClean="0">
                <a:solidFill>
                  <a:schemeClr val="accent1"/>
                </a:solidFill>
                <a:latin typeface="Times New Roman" pitchFamily="18" charset="0"/>
                <a:cs typeface="Times New Roman" pitchFamily="18" charset="0"/>
              </a:rPr>
              <a:t> </a:t>
            </a:r>
            <a:r>
              <a:rPr lang="en-US" dirty="0" smtClean="0">
                <a:latin typeface="Times New Roman" pitchFamily="18" charset="0"/>
                <a:cs typeface="Times New Roman" pitchFamily="18" charset="0"/>
              </a:rPr>
              <a:t>avoids unnecessary repetition. </a:t>
            </a:r>
          </a:p>
          <a:p>
            <a:pPr algn="just">
              <a:lnSpc>
                <a:spcPct val="150000"/>
              </a:lnSpc>
            </a:pPr>
            <a:endParaRPr lang="en-US" dirty="0" smtClean="0">
              <a:latin typeface="Times New Roman" pitchFamily="18" charset="0"/>
              <a:cs typeface="Times New Roman" pitchFamily="18" charset="0"/>
            </a:endParaRPr>
          </a:p>
          <a:p>
            <a:pPr algn="just">
              <a:lnSpc>
                <a:spcPct val="150000"/>
              </a:lnSpc>
              <a:buNone/>
            </a:pPr>
            <a:endParaRPr lang="en-US" dirty="0" smtClean="0">
              <a:latin typeface="Times New Roman" pitchFamily="18" charset="0"/>
              <a:cs typeface="Times New Roman" pitchFamily="18" charset="0"/>
            </a:endParaRPr>
          </a:p>
          <a:p>
            <a:pPr algn="just">
              <a:lnSpc>
                <a:spcPct val="150000"/>
              </a:lnSpc>
            </a:pPr>
            <a:endParaRPr lang="en-US" dirty="0" smtClean="0">
              <a:latin typeface="Times New Roman" pitchFamily="18" charset="0"/>
              <a:cs typeface="Times New Roman" pitchFamily="18" charset="0"/>
            </a:endParaRPr>
          </a:p>
          <a:p>
            <a:pPr algn="just">
              <a:lnSpc>
                <a:spcPct val="150000"/>
              </a:lnSpc>
            </a:pPr>
            <a:endParaRPr lang="en-US" dirty="0" smtClean="0">
              <a:latin typeface="Times New Roman" pitchFamily="18" charset="0"/>
              <a:cs typeface="Times New Roman" pitchFamily="18" charset="0"/>
            </a:endParaRPr>
          </a:p>
          <a:p>
            <a:endParaRPr lang="en-US" b="1"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b="0" dirty="0" smtClean="0">
                <a:solidFill>
                  <a:schemeClr val="accent3"/>
                </a:solidFill>
                <a:effectLst/>
                <a:latin typeface="Times New Roman" pitchFamily="18" charset="0"/>
                <a:cs typeface="Times New Roman" pitchFamily="18" charset="0"/>
              </a:rPr>
              <a:t>Grammatical cohesion </a:t>
            </a:r>
            <a:endParaRPr lang="en-US" b="0"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1"/>
                </a:solidFill>
                <a:latin typeface="Times New Roman" pitchFamily="18" charset="0"/>
                <a:cs typeface="Times New Roman" pitchFamily="18" charset="0"/>
              </a:rPr>
              <a:t>Anaphora </a:t>
            </a:r>
            <a:r>
              <a:rPr lang="en-US" dirty="0" smtClean="0">
                <a:latin typeface="Times New Roman" pitchFamily="18" charset="0"/>
                <a:cs typeface="Times New Roman" pitchFamily="18" charset="0"/>
              </a:rPr>
              <a:t>links back to what was mentioned in the preceding text.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My cousin is a real success; </a:t>
            </a:r>
            <a:r>
              <a:rPr lang="en-US" b="1" dirty="0" smtClean="0">
                <a:solidFill>
                  <a:schemeClr val="accent1"/>
                </a:solidFill>
                <a:latin typeface="Times New Roman" pitchFamily="18" charset="0"/>
                <a:cs typeface="Times New Roman" pitchFamily="18" charset="0"/>
              </a:rPr>
              <a:t>she</a:t>
            </a:r>
            <a:r>
              <a:rPr lang="en-US" dirty="0" smtClean="0">
                <a:latin typeface="Times New Roman" pitchFamily="18" charset="0"/>
                <a:cs typeface="Times New Roman" pitchFamily="18" charset="0"/>
              </a:rPr>
              <a:t> has three advanced degrees.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Monica was thrilled at the prospect of helping to cook for a man of private means who was himself a capable cook… </a:t>
            </a:r>
            <a:r>
              <a:rPr lang="en-US" b="1" dirty="0" smtClean="0">
                <a:solidFill>
                  <a:schemeClr val="accent1"/>
                </a:solidFill>
                <a:latin typeface="Times New Roman" pitchFamily="18" charset="0"/>
                <a:cs typeface="Times New Roman" pitchFamily="18" charset="0"/>
              </a:rPr>
              <a:t>She</a:t>
            </a:r>
            <a:r>
              <a:rPr lang="en-US" dirty="0" smtClean="0">
                <a:latin typeface="Times New Roman" pitchFamily="18" charset="0"/>
                <a:cs typeface="Times New Roman" pitchFamily="18" charset="0"/>
              </a:rPr>
              <a:t> questioned Patricia about how long </a:t>
            </a:r>
            <a:r>
              <a:rPr lang="en-US" b="1" dirty="0" smtClean="0">
                <a:solidFill>
                  <a:schemeClr val="accent1"/>
                </a:solidFill>
                <a:latin typeface="Times New Roman" pitchFamily="18" charset="0"/>
                <a:cs typeface="Times New Roman" pitchFamily="18" charset="0"/>
              </a:rPr>
              <a:t>she</a:t>
            </a:r>
            <a:r>
              <a:rPr lang="en-US" dirty="0" smtClean="0">
                <a:latin typeface="Times New Roman" pitchFamily="18" charset="0"/>
                <a:cs typeface="Times New Roman" pitchFamily="18" charset="0"/>
              </a:rPr>
              <a:t> had known </a:t>
            </a:r>
            <a:r>
              <a:rPr lang="en-US" b="1" dirty="0" smtClean="0">
                <a:solidFill>
                  <a:schemeClr val="accent1"/>
                </a:solidFill>
                <a:latin typeface="Times New Roman" pitchFamily="18" charset="0"/>
                <a:cs typeface="Times New Roman" pitchFamily="18" charset="0"/>
              </a:rPr>
              <a:t>him</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b="0" dirty="0" smtClean="0">
                <a:solidFill>
                  <a:schemeClr val="accent3"/>
                </a:solidFill>
                <a:effectLst/>
                <a:latin typeface="Times New Roman" pitchFamily="18" charset="0"/>
                <a:cs typeface="Times New Roman" pitchFamily="18" charset="0"/>
              </a:rPr>
              <a:t>Grammatical cohesion </a:t>
            </a:r>
            <a:br>
              <a:rPr lang="en-US" b="0" dirty="0" smtClean="0">
                <a:solidFill>
                  <a:schemeClr val="accent3"/>
                </a:solidFill>
                <a:effectLst/>
                <a:latin typeface="Times New Roman" pitchFamily="18" charset="0"/>
                <a:cs typeface="Times New Roman" pitchFamily="18" charset="0"/>
              </a:rPr>
            </a:br>
            <a:r>
              <a:rPr lang="en-US" b="0" dirty="0" err="1" smtClean="0">
                <a:solidFill>
                  <a:schemeClr val="accent3"/>
                </a:solidFill>
                <a:effectLst/>
                <a:latin typeface="Times New Roman" pitchFamily="18" charset="0"/>
                <a:cs typeface="Times New Roman" pitchFamily="18" charset="0"/>
              </a:rPr>
              <a:t>Endophora</a:t>
            </a:r>
            <a:r>
              <a:rPr lang="en-US" b="0" dirty="0" smtClean="0">
                <a:solidFill>
                  <a:schemeClr val="accent3"/>
                </a:solidFill>
                <a:effectLst/>
                <a:latin typeface="Times New Roman" pitchFamily="18" charset="0"/>
                <a:cs typeface="Times New Roman" pitchFamily="18" charset="0"/>
              </a:rPr>
              <a:t>: anaphora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solidFill>
                  <a:schemeClr val="accent1"/>
                </a:solidFill>
                <a:latin typeface="Times New Roman" pitchFamily="18" charset="0"/>
                <a:cs typeface="Times New Roman" pitchFamily="18" charset="0"/>
              </a:rPr>
              <a:t>  </a:t>
            </a:r>
          </a:p>
          <a:p>
            <a:pPr>
              <a:buNone/>
            </a:pPr>
            <a:r>
              <a:rPr lang="en-US" dirty="0" err="1" smtClean="0">
                <a:solidFill>
                  <a:schemeClr val="accent1"/>
                </a:solidFill>
                <a:latin typeface="Times New Roman" pitchFamily="18" charset="0"/>
                <a:cs typeface="Times New Roman" pitchFamily="18" charset="0"/>
              </a:rPr>
              <a:t>Cataphora</a:t>
            </a:r>
            <a:r>
              <a:rPr lang="en-US" dirty="0" smtClean="0">
                <a:solidFill>
                  <a:schemeClr val="accent1"/>
                </a:solidFill>
                <a:latin typeface="Times New Roman" pitchFamily="18" charset="0"/>
                <a:cs typeface="Times New Roman" pitchFamily="18" charset="0"/>
              </a:rPr>
              <a:t> </a:t>
            </a:r>
            <a:r>
              <a:rPr lang="en-US" dirty="0" smtClean="0">
                <a:latin typeface="Times New Roman" pitchFamily="18" charset="0"/>
                <a:cs typeface="Times New Roman" pitchFamily="18" charset="0"/>
              </a:rPr>
              <a:t>links forward to a referent in the text that follows.</a:t>
            </a:r>
          </a:p>
          <a:p>
            <a:pPr>
              <a:buNone/>
            </a:pPr>
            <a:endParaRPr lang="en-US" dirty="0" smtClean="0"/>
          </a:p>
          <a:p>
            <a:pPr algn="just"/>
            <a:r>
              <a:rPr lang="en-US" dirty="0" smtClean="0">
                <a:latin typeface="Times New Roman" pitchFamily="18" charset="0"/>
                <a:cs typeface="Times New Roman" pitchFamily="18" charset="0"/>
              </a:rPr>
              <a:t>Students (not unlike yourselves) compelled to buy paperback copies of </a:t>
            </a:r>
            <a:r>
              <a:rPr lang="en-US" b="1" dirty="0" smtClean="0">
                <a:solidFill>
                  <a:schemeClr val="accent1"/>
                </a:solidFill>
                <a:latin typeface="Times New Roman" pitchFamily="18" charset="0"/>
                <a:cs typeface="Times New Roman" pitchFamily="18" charset="0"/>
              </a:rPr>
              <a:t>his</a:t>
            </a:r>
            <a:r>
              <a:rPr lang="en-US" dirty="0" smtClean="0">
                <a:latin typeface="Times New Roman" pitchFamily="18" charset="0"/>
                <a:cs typeface="Times New Roman" pitchFamily="18" charset="0"/>
              </a:rPr>
              <a:t> novels - notably the first, </a:t>
            </a:r>
            <a:r>
              <a:rPr lang="en-US" i="1" dirty="0" smtClean="0">
                <a:latin typeface="Times New Roman" pitchFamily="18" charset="0"/>
                <a:cs typeface="Times New Roman" pitchFamily="18" charset="0"/>
              </a:rPr>
              <a:t>Travel Light</a:t>
            </a:r>
            <a:r>
              <a:rPr lang="en-US" dirty="0" smtClean="0">
                <a:latin typeface="Times New Roman" pitchFamily="18" charset="0"/>
                <a:cs typeface="Times New Roman" pitchFamily="18" charset="0"/>
              </a:rPr>
              <a:t>, though there has lately been some academic interest in his more surreal and ‘existential’ and perhaps even ‘anarchistic’ second novel, </a:t>
            </a:r>
            <a:r>
              <a:rPr lang="en-US" i="1" dirty="0" smtClean="0">
                <a:latin typeface="Times New Roman" pitchFamily="18" charset="0"/>
                <a:cs typeface="Times New Roman" pitchFamily="18" charset="0"/>
              </a:rPr>
              <a:t>Brother Pig</a:t>
            </a:r>
            <a:r>
              <a:rPr lang="en-US" dirty="0" smtClean="0">
                <a:latin typeface="Times New Roman" pitchFamily="18" charset="0"/>
                <a:cs typeface="Times New Roman" pitchFamily="18" charset="0"/>
              </a:rPr>
              <a:t>- or encountering some essay from </a:t>
            </a:r>
            <a:r>
              <a:rPr lang="en-US" i="1" dirty="0" smtClean="0">
                <a:latin typeface="Times New Roman" pitchFamily="18" charset="0"/>
                <a:cs typeface="Times New Roman" pitchFamily="18" charset="0"/>
              </a:rPr>
              <a:t>When the Saints </a:t>
            </a:r>
            <a:r>
              <a:rPr lang="en-US" dirty="0" smtClean="0">
                <a:latin typeface="Times New Roman" pitchFamily="18" charset="0"/>
                <a:cs typeface="Times New Roman" pitchFamily="18" charset="0"/>
              </a:rPr>
              <a:t>in a shiny heavy anthology of mid-century literature costing $ 12.50, imagine that </a:t>
            </a:r>
            <a:r>
              <a:rPr lang="en-US" b="1" dirty="0" smtClean="0">
                <a:solidFill>
                  <a:schemeClr val="accent1"/>
                </a:solidFill>
                <a:latin typeface="Times New Roman" pitchFamily="18" charset="0"/>
                <a:cs typeface="Times New Roman" pitchFamily="18" charset="0"/>
              </a:rPr>
              <a:t>Henry </a:t>
            </a:r>
            <a:r>
              <a:rPr lang="en-US" b="1" dirty="0" err="1" smtClean="0">
                <a:solidFill>
                  <a:schemeClr val="accent1"/>
                </a:solidFill>
                <a:latin typeface="Times New Roman" pitchFamily="18" charset="0"/>
                <a:cs typeface="Times New Roman" pitchFamily="18" charset="0"/>
              </a:rPr>
              <a:t>Bech</a:t>
            </a:r>
            <a:r>
              <a:rPr lang="en-US" dirty="0" smtClean="0">
                <a:latin typeface="Times New Roman" pitchFamily="18" charset="0"/>
                <a:cs typeface="Times New Roman" pitchFamily="18" charset="0"/>
              </a:rPr>
              <a:t>, like thousands less famous than he, is rich. He is not.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b="0" dirty="0" smtClean="0">
                <a:solidFill>
                  <a:schemeClr val="accent3"/>
                </a:solidFill>
                <a:effectLst/>
                <a:latin typeface="Times New Roman" pitchFamily="18" charset="0"/>
                <a:cs typeface="Times New Roman" pitchFamily="18" charset="0"/>
              </a:rPr>
              <a:t/>
            </a:r>
            <a:br>
              <a:rPr lang="en-US" b="0" dirty="0" smtClean="0">
                <a:solidFill>
                  <a:schemeClr val="accent3"/>
                </a:solidFill>
                <a:effectLst/>
                <a:latin typeface="Times New Roman" pitchFamily="18" charset="0"/>
                <a:cs typeface="Times New Roman" pitchFamily="18" charset="0"/>
              </a:rPr>
            </a:br>
            <a:r>
              <a:rPr lang="en-US" b="0" dirty="0" smtClean="0">
                <a:solidFill>
                  <a:schemeClr val="accent3"/>
                </a:solidFill>
                <a:effectLst/>
                <a:latin typeface="Times New Roman" pitchFamily="18" charset="0"/>
                <a:cs typeface="Times New Roman" pitchFamily="18" charset="0"/>
              </a:rPr>
              <a:t>Grammatical cohesion </a:t>
            </a:r>
            <a:br>
              <a:rPr lang="en-US" b="0" dirty="0" smtClean="0">
                <a:solidFill>
                  <a:schemeClr val="accent3"/>
                </a:solidFill>
                <a:effectLst/>
                <a:latin typeface="Times New Roman" pitchFamily="18" charset="0"/>
                <a:cs typeface="Times New Roman" pitchFamily="18" charset="0"/>
              </a:rPr>
            </a:br>
            <a:r>
              <a:rPr lang="en-US" b="0" dirty="0" err="1" smtClean="0">
                <a:solidFill>
                  <a:schemeClr val="accent3"/>
                </a:solidFill>
                <a:effectLst/>
                <a:latin typeface="Times New Roman" pitchFamily="18" charset="0"/>
                <a:cs typeface="Times New Roman" pitchFamily="18" charset="0"/>
              </a:rPr>
              <a:t>Endophora</a:t>
            </a:r>
            <a:r>
              <a:rPr lang="en-US" b="0" dirty="0" smtClean="0">
                <a:solidFill>
                  <a:schemeClr val="accent3"/>
                </a:solidFill>
                <a:effectLst/>
                <a:latin typeface="Times New Roman" pitchFamily="18" charset="0"/>
                <a:cs typeface="Times New Roman" pitchFamily="18" charset="0"/>
              </a:rPr>
              <a:t>: </a:t>
            </a:r>
            <a:r>
              <a:rPr lang="en-US" b="0" dirty="0" err="1" smtClean="0">
                <a:solidFill>
                  <a:schemeClr val="accent3"/>
                </a:solidFill>
                <a:effectLst/>
                <a:latin typeface="Times New Roman" pitchFamily="18" charset="0"/>
                <a:cs typeface="Times New Roman" pitchFamily="18" charset="0"/>
              </a:rPr>
              <a:t>cataphora</a:t>
            </a:r>
            <a:r>
              <a:rPr lang="en-US" b="0" dirty="0" smtClean="0">
                <a:solidFill>
                  <a:schemeClr val="accent3"/>
                </a:solidFill>
                <a:latin typeface="Times New Roman" pitchFamily="18" charset="0"/>
                <a:cs typeface="Times New Roman" pitchFamily="18" charset="0"/>
              </a:rPr>
              <a:t/>
            </a:r>
            <a:br>
              <a:rPr lang="en-US" b="0" dirty="0" smtClean="0">
                <a:solidFill>
                  <a:schemeClr val="accent3"/>
                </a:solidFill>
                <a:latin typeface="Times New Roman" pitchFamily="18" charset="0"/>
                <a:cs typeface="Times New Roman" pitchFamily="18" charset="0"/>
              </a:rPr>
            </a:br>
            <a:endParaRPr lang="en-US" b="0" dirty="0">
              <a:solidFill>
                <a:schemeClr val="accent3"/>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0" dirty="0" smtClean="0">
                <a:solidFill>
                  <a:schemeClr val="accent3"/>
                </a:solidFill>
                <a:effectLst/>
                <a:latin typeface="Times New Roman" pitchFamily="18" charset="0"/>
                <a:cs typeface="Times New Roman" pitchFamily="18" charset="0"/>
              </a:rPr>
              <a:t/>
            </a:r>
            <a:br>
              <a:rPr lang="en-US" b="0" dirty="0" smtClean="0">
                <a:solidFill>
                  <a:schemeClr val="accent3"/>
                </a:solidFill>
                <a:effectLst/>
                <a:latin typeface="Times New Roman" pitchFamily="18" charset="0"/>
                <a:cs typeface="Times New Roman" pitchFamily="18" charset="0"/>
              </a:rPr>
            </a:br>
            <a:r>
              <a:rPr lang="en-US" b="0" dirty="0" smtClean="0">
                <a:solidFill>
                  <a:schemeClr val="accent3"/>
                </a:solidFill>
                <a:effectLst/>
                <a:latin typeface="Times New Roman" pitchFamily="18" charset="0"/>
                <a:cs typeface="Times New Roman" pitchFamily="18" charset="0"/>
              </a:rPr>
              <a:t>Grammatical cohesion </a:t>
            </a:r>
            <a:br>
              <a:rPr lang="en-US" b="0" dirty="0" smtClean="0">
                <a:solidFill>
                  <a:schemeClr val="accent3"/>
                </a:solidFill>
                <a:effectLst/>
                <a:latin typeface="Times New Roman" pitchFamily="18" charset="0"/>
                <a:cs typeface="Times New Roman" pitchFamily="18" charset="0"/>
              </a:rPr>
            </a:b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38200" y="1371600"/>
            <a:ext cx="67818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1"/>
                </a:solidFill>
                <a:latin typeface="Times New Roman" pitchFamily="18" charset="0"/>
                <a:cs typeface="Times New Roman" pitchFamily="18" charset="0"/>
              </a:rPr>
              <a:t>Associative </a:t>
            </a:r>
            <a:r>
              <a:rPr lang="en-US" dirty="0" err="1" smtClean="0">
                <a:solidFill>
                  <a:schemeClr val="accent1"/>
                </a:solidFill>
                <a:latin typeface="Times New Roman" pitchFamily="18" charset="0"/>
                <a:cs typeface="Times New Roman" pitchFamily="18" charset="0"/>
              </a:rPr>
              <a:t>endophora</a:t>
            </a:r>
            <a:endParaRPr lang="en-US" dirty="0" smtClean="0">
              <a:solidFill>
                <a:schemeClr val="accent1"/>
              </a:solidFill>
              <a:latin typeface="Times New Roman" pitchFamily="18" charset="0"/>
              <a:cs typeface="Times New Roman" pitchFamily="18" charset="0"/>
            </a:endParaRPr>
          </a:p>
          <a:p>
            <a:endParaRPr lang="en-US" b="1" dirty="0" smtClean="0">
              <a:solidFill>
                <a:schemeClr val="accent2"/>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Students are almost twice as likely to get top degree grades if they are taught by good university teachers, new research shows. The study suggests that the wide differences in numbers of firsts and upper second class degree awarded at universities comes down in large part to the work of inspirational </a:t>
            </a:r>
            <a:r>
              <a:rPr lang="en-US" b="1" dirty="0" smtClean="0">
                <a:solidFill>
                  <a:schemeClr val="accent1"/>
                </a:solidFill>
                <a:latin typeface="Times New Roman" pitchFamily="18" charset="0"/>
                <a:cs typeface="Times New Roman" pitchFamily="18" charset="0"/>
              </a:rPr>
              <a:t>lecturers</a:t>
            </a:r>
            <a:r>
              <a:rPr lang="en-US" dirty="0" smtClean="0">
                <a:latin typeface="Times New Roman" pitchFamily="18" charset="0"/>
                <a:cs typeface="Times New Roman" pitchFamily="18" charset="0"/>
              </a:rPr>
              <a:t>, not just extra spending on </a:t>
            </a:r>
            <a:r>
              <a:rPr lang="en-US" b="1" dirty="0" smtClean="0">
                <a:solidFill>
                  <a:schemeClr val="accent1"/>
                </a:solidFill>
                <a:latin typeface="Times New Roman" pitchFamily="18" charset="0"/>
                <a:cs typeface="Times New Roman" pitchFamily="18" charset="0"/>
              </a:rPr>
              <a:t>students</a:t>
            </a:r>
            <a:r>
              <a:rPr lang="en-US" dirty="0" smtClean="0">
                <a:solidFill>
                  <a:schemeClr val="accent1"/>
                </a:solidFill>
                <a:latin typeface="Times New Roman" pitchFamily="18" charset="0"/>
                <a:cs typeface="Times New Roman" pitchFamily="18" charset="0"/>
              </a:rPr>
              <a:t> </a:t>
            </a:r>
            <a:r>
              <a:rPr lang="en-US" dirty="0" smtClean="0">
                <a:latin typeface="Times New Roman" pitchFamily="18" charset="0"/>
                <a:cs typeface="Times New Roman" pitchFamily="18" charset="0"/>
              </a:rPr>
              <a:t>for </a:t>
            </a:r>
            <a:r>
              <a:rPr lang="en-US" b="1" dirty="0" smtClean="0">
                <a:solidFill>
                  <a:schemeClr val="accent1"/>
                </a:solidFill>
                <a:latin typeface="Times New Roman" pitchFamily="18" charset="0"/>
                <a:cs typeface="Times New Roman" pitchFamily="18" charset="0"/>
              </a:rPr>
              <a:t>books</a:t>
            </a:r>
            <a:r>
              <a:rPr lang="en-US" dirty="0" smtClean="0">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libraries</a:t>
            </a:r>
            <a:r>
              <a:rPr lang="en-US" dirty="0" smtClean="0">
                <a:latin typeface="Times New Roman" pitchFamily="18" charset="0"/>
                <a:cs typeface="Times New Roman" pitchFamily="18" charset="0"/>
              </a:rPr>
              <a:t> or </a:t>
            </a:r>
            <a:r>
              <a:rPr lang="en-US" b="1" dirty="0" smtClean="0">
                <a:solidFill>
                  <a:schemeClr val="accent1"/>
                </a:solidFill>
                <a:latin typeface="Times New Roman" pitchFamily="18" charset="0"/>
                <a:cs typeface="Times New Roman" pitchFamily="18" charset="0"/>
              </a:rPr>
              <a:t>computers</a:t>
            </a:r>
            <a:r>
              <a:rPr lang="en-US" dirty="0" smtClean="0">
                <a:latin typeface="Times New Roman" pitchFamily="18" charset="0"/>
                <a:cs typeface="Times New Roman" pitchFamily="18" charset="0"/>
              </a:rPr>
              <a:t>. </a:t>
            </a:r>
          </a:p>
          <a:p>
            <a:pPr algn="just"/>
            <a:endParaRPr lang="en-US" dirty="0"/>
          </a:p>
        </p:txBody>
      </p:sp>
      <p:sp>
        <p:nvSpPr>
          <p:cNvPr id="3" name="Title 2"/>
          <p:cNvSpPr>
            <a:spLocks noGrp="1"/>
          </p:cNvSpPr>
          <p:nvPr>
            <p:ph type="title"/>
          </p:nvPr>
        </p:nvSpPr>
        <p:spPr/>
        <p:txBody>
          <a:bodyPr/>
          <a:lstStyle/>
          <a:p>
            <a:r>
              <a:rPr lang="en-US" b="0" dirty="0" smtClean="0">
                <a:solidFill>
                  <a:schemeClr val="accent3"/>
                </a:solidFill>
                <a:effectLst/>
                <a:latin typeface="Times New Roman" pitchFamily="18" charset="0"/>
                <a:cs typeface="Times New Roman" pitchFamily="18" charset="0"/>
              </a:rPr>
              <a:t>Grammatical cohesion </a:t>
            </a:r>
            <a:endParaRPr lang="en-US" b="0" dirty="0">
              <a:solidFill>
                <a:schemeClr val="accent3"/>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1"/>
                </a:solidFill>
                <a:latin typeface="Times New Roman" pitchFamily="18" charset="0"/>
                <a:cs typeface="Times New Roman" pitchFamily="18" charset="0"/>
              </a:rPr>
              <a:t>Substitution</a:t>
            </a:r>
          </a:p>
          <a:p>
            <a:pPr algn="just"/>
            <a:r>
              <a:rPr lang="en-US" dirty="0" smtClean="0">
                <a:latin typeface="Times New Roman" pitchFamily="18" charset="0"/>
                <a:cs typeface="Times New Roman" pitchFamily="18" charset="0"/>
              </a:rPr>
              <a:t>Little boxes on the hillside,</a:t>
            </a:r>
          </a:p>
          <a:p>
            <a:pPr algn="just"/>
            <a:r>
              <a:rPr lang="en-US" dirty="0" smtClean="0">
                <a:latin typeface="Times New Roman" pitchFamily="18" charset="0"/>
                <a:cs typeface="Times New Roman" pitchFamily="18" charset="0"/>
              </a:rPr>
              <a:t>Little boxes made of ticky-tacky,</a:t>
            </a:r>
          </a:p>
          <a:p>
            <a:pPr algn="just"/>
            <a:r>
              <a:rPr lang="en-US" dirty="0" smtClean="0">
                <a:latin typeface="Times New Roman" pitchFamily="18" charset="0"/>
                <a:cs typeface="Times New Roman" pitchFamily="18" charset="0"/>
              </a:rPr>
              <a:t>Little boxes, little boxes,</a:t>
            </a:r>
          </a:p>
          <a:p>
            <a:pPr algn="just"/>
            <a:r>
              <a:rPr lang="en-US" dirty="0" smtClean="0">
                <a:latin typeface="Times New Roman" pitchFamily="18" charset="0"/>
                <a:cs typeface="Times New Roman" pitchFamily="18" charset="0"/>
              </a:rPr>
              <a:t>Little boxes, all the same.</a:t>
            </a:r>
          </a:p>
          <a:p>
            <a:pPr algn="just"/>
            <a:r>
              <a:rPr lang="en-US" dirty="0" smtClean="0">
                <a:latin typeface="Times New Roman" pitchFamily="18" charset="0"/>
                <a:cs typeface="Times New Roman" pitchFamily="18" charset="0"/>
              </a:rPr>
              <a:t>There’s a green </a:t>
            </a:r>
            <a:r>
              <a:rPr lang="en-US" b="1" dirty="0" smtClean="0">
                <a:solidFill>
                  <a:schemeClr val="accent1"/>
                </a:solidFill>
                <a:latin typeface="Times New Roman" pitchFamily="18" charset="0"/>
                <a:cs typeface="Times New Roman" pitchFamily="18" charset="0"/>
              </a:rPr>
              <a:t>one</a:t>
            </a:r>
            <a:r>
              <a:rPr lang="en-US" b="1" dirty="0" smtClean="0">
                <a:solidFill>
                  <a:schemeClr val="accent2"/>
                </a:solidFill>
                <a:latin typeface="Times New Roman" pitchFamily="18" charset="0"/>
                <a:cs typeface="Times New Roman" pitchFamily="18" charset="0"/>
              </a:rPr>
              <a:t> </a:t>
            </a:r>
            <a:r>
              <a:rPr lang="en-US" dirty="0" smtClean="0">
                <a:latin typeface="Times New Roman" pitchFamily="18" charset="0"/>
                <a:cs typeface="Times New Roman" pitchFamily="18" charset="0"/>
              </a:rPr>
              <a:t>and a pink </a:t>
            </a:r>
            <a:r>
              <a:rPr lang="en-US" b="1" dirty="0" smtClean="0">
                <a:solidFill>
                  <a:schemeClr val="accent1"/>
                </a:solidFill>
                <a:latin typeface="Times New Roman" pitchFamily="18" charset="0"/>
                <a:cs typeface="Times New Roman" pitchFamily="18" charset="0"/>
              </a:rPr>
              <a:t>one</a:t>
            </a:r>
          </a:p>
          <a:p>
            <a:pPr algn="just"/>
            <a:r>
              <a:rPr lang="en-US" dirty="0" smtClean="0">
                <a:latin typeface="Times New Roman" pitchFamily="18" charset="0"/>
                <a:cs typeface="Times New Roman" pitchFamily="18" charset="0"/>
              </a:rPr>
              <a:t>And a blue </a:t>
            </a:r>
            <a:r>
              <a:rPr lang="en-US" b="1" dirty="0" smtClean="0">
                <a:solidFill>
                  <a:schemeClr val="accent1"/>
                </a:solidFill>
                <a:latin typeface="Times New Roman" pitchFamily="18" charset="0"/>
                <a:cs typeface="Times New Roman" pitchFamily="18" charset="0"/>
              </a:rPr>
              <a:t>one</a:t>
            </a:r>
            <a:r>
              <a:rPr lang="en-US" dirty="0" smtClean="0">
                <a:latin typeface="Times New Roman" pitchFamily="18" charset="0"/>
                <a:cs typeface="Times New Roman" pitchFamily="18" charset="0"/>
              </a:rPr>
              <a:t> and a yellow </a:t>
            </a:r>
            <a:r>
              <a:rPr lang="en-US" b="1" dirty="0" smtClean="0">
                <a:solidFill>
                  <a:schemeClr val="accent1"/>
                </a:solidFill>
                <a:latin typeface="Times New Roman" pitchFamily="18" charset="0"/>
                <a:cs typeface="Times New Roman" pitchFamily="18" charset="0"/>
              </a:rPr>
              <a:t>one</a:t>
            </a:r>
          </a:p>
          <a:p>
            <a:pPr algn="just"/>
            <a:r>
              <a:rPr lang="en-US" dirty="0" smtClean="0">
                <a:latin typeface="Times New Roman" pitchFamily="18" charset="0"/>
                <a:cs typeface="Times New Roman" pitchFamily="18" charset="0"/>
              </a:rPr>
              <a:t>And they’re all made out of ticky-tacky</a:t>
            </a:r>
          </a:p>
          <a:p>
            <a:pPr algn="just"/>
            <a:r>
              <a:rPr lang="en-US" dirty="0" smtClean="0">
                <a:latin typeface="Times New Roman" pitchFamily="18" charset="0"/>
                <a:cs typeface="Times New Roman" pitchFamily="18" charset="0"/>
              </a:rPr>
              <a:t>And they all look just the same.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b="0" dirty="0" smtClean="0">
                <a:solidFill>
                  <a:schemeClr val="accent3"/>
                </a:solidFill>
                <a:effectLst/>
                <a:latin typeface="Times New Roman" pitchFamily="18" charset="0"/>
                <a:cs typeface="Times New Roman" pitchFamily="18" charset="0"/>
              </a:rPr>
              <a:t>Grammatical cohesion </a:t>
            </a:r>
            <a:br>
              <a:rPr lang="en-US" b="0" dirty="0" smtClean="0">
                <a:solidFill>
                  <a:schemeClr val="accent3"/>
                </a:solidFill>
                <a:effectLst/>
                <a:latin typeface="Times New Roman" pitchFamily="18" charset="0"/>
                <a:cs typeface="Times New Roman" pitchFamily="18" charset="0"/>
              </a:rPr>
            </a:br>
            <a:endParaRPr lang="en-US" b="0" dirty="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282</TotalTime>
  <Words>913</Words>
  <Application>Microsoft Office PowerPoint</Application>
  <PresentationFormat>On-screen Show (4:3)</PresentationFormat>
  <Paragraphs>88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Co-text</vt:lpstr>
      <vt:lpstr>Introduction</vt:lpstr>
      <vt:lpstr>Grammatical cohesion   Reference</vt:lpstr>
      <vt:lpstr>Grammatical cohesion </vt:lpstr>
      <vt:lpstr>Grammatical cohesion  Endophora: anaphora </vt:lpstr>
      <vt:lpstr> Grammatical cohesion  Endophora: cataphora </vt:lpstr>
      <vt:lpstr> Grammatical cohesion  </vt:lpstr>
      <vt:lpstr>Grammatical cohesion </vt:lpstr>
      <vt:lpstr>Grammatical cohesion  </vt:lpstr>
      <vt:lpstr>Grammatical cohesion </vt:lpstr>
      <vt:lpstr>Grammatical cohesion </vt:lpstr>
      <vt:lpstr>Cohesion </vt:lpstr>
      <vt:lpstr>Lexical cohesion</vt:lpstr>
      <vt:lpstr>Lexical cohesion</vt:lpstr>
      <vt:lpstr>Lexical cohesion</vt:lpstr>
      <vt:lpstr>Lexical cohesion</vt:lpstr>
      <vt:lpstr>Recommended 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Co-text</dc:title>
  <dc:creator>User</dc:creator>
  <cp:lastModifiedBy>PC</cp:lastModifiedBy>
  <cp:revision>62</cp:revision>
  <dcterms:created xsi:type="dcterms:W3CDTF">2020-02-16T18:30:22Z</dcterms:created>
  <dcterms:modified xsi:type="dcterms:W3CDTF">2022-10-25T21:05:18Z</dcterms:modified>
</cp:coreProperties>
</file>