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7"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8" r:id="rId24"/>
    <p:sldId id="299" r:id="rId25"/>
    <p:sldId id="305" r:id="rId26"/>
    <p:sldId id="300" r:id="rId27"/>
    <p:sldId id="301" r:id="rId28"/>
    <p:sldId id="302" r:id="rId29"/>
    <p:sldId id="303" r:id="rId30"/>
    <p:sldId id="304" r:id="rId31"/>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BD6"/>
    <a:srgbClr val="E5F3D7"/>
    <a:srgbClr val="F6E4ED"/>
    <a:srgbClr val="993366"/>
    <a:srgbClr val="FFFFFF"/>
    <a:srgbClr val="FAEAD4"/>
    <a:srgbClr val="F4D4A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showGuides="1">
      <p:cViewPr varScale="1">
        <p:scale>
          <a:sx n="78" d="100"/>
          <a:sy n="78" d="100"/>
        </p:scale>
        <p:origin x="-241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notesMaster" Target="notesMasters/notesMaster1.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2772"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sz="1200" dirty="0">
                <a:latin typeface="Arial" panose="020B0604020202020204" pitchFamily="34" charset="0"/>
              </a:rPr>
            </a:fld>
            <a:endParaRPr lang="en-US" sz="12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9"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921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endParaRPr lang="en-US"/>
          </a:p>
        </p:txBody>
      </p:sp>
      <p:sp>
        <p:nvSpPr>
          <p:cNvPr id="9219" name="Rectangle 3"/>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r>
              <a:rPr lang="en-US"/>
              <a:t>Click to edit Master subtitle style</a:t>
            </a:r>
            <a:endParaRPr lang="en-US"/>
          </a:p>
        </p:txBody>
      </p:sp>
      <p:sp>
        <p:nvSpPr>
          <p:cNvPr id="10" name="Rectangle 9"/>
          <p:cNvSpPr>
            <a:spLocks noGrp="1" noChangeArrowheads="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11"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12" name="Rectangle 11"/>
          <p:cNvSpPr>
            <a:spLocks noGrp="1" noChangeArrowheads="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026" name="Rectangle 2"/>
          <p:cNvSpPr>
            <a:spLocks noGrp="1"/>
          </p:cNvSpPr>
          <p:nvPr>
            <p:ph type="title"/>
          </p:nvPr>
        </p:nvSpPr>
        <p:spPr>
          <a:xfrm>
            <a:off x="574675" y="304800"/>
            <a:ext cx="8001000" cy="1216025"/>
          </a:xfrm>
          <a:prstGeom prst="rect">
            <a:avLst/>
          </a:prstGeom>
          <a:noFill/>
          <a:ln w="9525">
            <a:noFill/>
          </a:ln>
        </p:spPr>
        <p:txBody>
          <a:bodyPr anchor="b" anchorCtr="0"/>
          <a:p>
            <a:pPr lvl="0"/>
            <a:r>
              <a:rPr dirty="0"/>
              <a:t>Click to edit Master title style</a:t>
            </a:r>
            <a:endParaRPr dirty="0"/>
          </a:p>
        </p:txBody>
      </p:sp>
      <p:sp>
        <p:nvSpPr>
          <p:cNvPr id="1027" name="Rectangle 3"/>
          <p:cNvSpPr>
            <a:spLocks noGrp="1"/>
          </p:cNvSpPr>
          <p:nvPr>
            <p:ph type="body" idx="1"/>
          </p:nvPr>
        </p:nvSpPr>
        <p:spPr>
          <a:xfrm>
            <a:off x="566738" y="1752600"/>
            <a:ext cx="8001000" cy="4267200"/>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8196" name="AutoShape 4"/>
          <p:cNvSpPr>
            <a:spLocks noChangeArrowheads="1"/>
          </p:cNvSpPr>
          <p:nvPr/>
        </p:nvSpPr>
        <p:spPr bwMode="auto">
          <a:xfrm>
            <a:off x="609600" y="1566863"/>
            <a:ext cx="7958138" cy="109538"/>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8197" name="Line 5"/>
          <p:cNvSpPr>
            <a:spLocks noChangeShapeType="1"/>
          </p:cNvSpPr>
          <p:nvPr/>
        </p:nvSpPr>
        <p:spPr bwMode="auto">
          <a:xfrm flipV="1">
            <a:off x="609600" y="6172200"/>
            <a:ext cx="7924800" cy="0"/>
          </a:xfrm>
          <a:prstGeom prst="line">
            <a:avLst/>
          </a:prstGeom>
          <a:noFill/>
          <a:ln w="3175">
            <a:solidFill>
              <a:schemeClr val="accent2"/>
            </a:solid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8198" name="Rectangle 6"/>
          <p:cNvSpPr>
            <a:spLocks noGrp="1" noChangeArrowheads="1"/>
          </p:cNvSpPr>
          <p:nvPr>
            <p:ph type="dt" sz="half" idx="2"/>
          </p:nvPr>
        </p:nvSpPr>
        <p:spPr bwMode="auto">
          <a:xfrm>
            <a:off x="609600" y="6245225"/>
            <a:ext cx="19812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8199" name="Rectangle 7"/>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8200" name="Rectangle 8"/>
          <p:cNvSpPr>
            <a:spLocks noGrp="1" noChangeArrowheads="1"/>
          </p:cNvSpPr>
          <p:nvPr>
            <p:ph type="sldNum" sz="quarter" idx="4"/>
          </p:nvPr>
        </p:nvSpPr>
        <p:spPr bwMode="auto">
          <a:xfrm>
            <a:off x="6553200" y="6245225"/>
            <a:ext cx="1981200" cy="476250"/>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pPr lvl="0" eaLnBrk="1" hangingPunct="1">
              <a:buNone/>
            </a:pPr>
            <a:fld id="{9A0DB2DC-4C9A-4742-B13C-FB6460FD3503}" type="slidenum">
              <a:rPr lang="en-US" dirty="0">
                <a:latin typeface="Verdana" panose="020B0604030504040204" pitchFamily="34" charset="0"/>
              </a:rPr>
            </a:fld>
            <a:endParaRPr lang="en-US" dirty="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anose="020B0604030504040204" pitchFamily="34" charset="0"/>
        </a:defRPr>
      </a:lvl2pPr>
      <a:lvl3pPr algn="l" rtl="0" eaLnBrk="0" fontAlgn="base" hangingPunct="0">
        <a:spcBef>
          <a:spcPct val="0"/>
        </a:spcBef>
        <a:spcAft>
          <a:spcPct val="0"/>
        </a:spcAft>
        <a:defRPr sz="3800">
          <a:solidFill>
            <a:schemeClr val="tx2"/>
          </a:solidFill>
          <a:latin typeface="Verdana" panose="020B0604030504040204" pitchFamily="34" charset="0"/>
        </a:defRPr>
      </a:lvl3pPr>
      <a:lvl4pPr algn="l" rtl="0" eaLnBrk="0" fontAlgn="base" hangingPunct="0">
        <a:spcBef>
          <a:spcPct val="0"/>
        </a:spcBef>
        <a:spcAft>
          <a:spcPct val="0"/>
        </a:spcAft>
        <a:defRPr sz="3800">
          <a:solidFill>
            <a:schemeClr val="tx2"/>
          </a:solidFill>
          <a:latin typeface="Verdana" panose="020B0604030504040204" pitchFamily="34" charset="0"/>
        </a:defRPr>
      </a:lvl4pPr>
      <a:lvl5pPr algn="l" rtl="0" eaLnBrk="0" fontAlgn="base" hangingPunct="0">
        <a:spcBef>
          <a:spcPct val="0"/>
        </a:spcBef>
        <a:spcAft>
          <a:spcPct val="0"/>
        </a:spcAft>
        <a:defRPr sz="3800">
          <a:solidFill>
            <a:schemeClr val="tx2"/>
          </a:solidFill>
          <a:latin typeface="Verdana" panose="020B0604030504040204" pitchFamily="34" charset="0"/>
        </a:defRPr>
      </a:lvl5pPr>
      <a:lvl6pPr marL="457200" algn="l" rtl="0" fontAlgn="base">
        <a:spcBef>
          <a:spcPct val="0"/>
        </a:spcBef>
        <a:spcAft>
          <a:spcPct val="0"/>
        </a:spcAft>
        <a:defRPr sz="3800">
          <a:solidFill>
            <a:schemeClr val="tx2"/>
          </a:solidFill>
          <a:latin typeface="Verdana" panose="020B0604030504040204" pitchFamily="34" charset="0"/>
        </a:defRPr>
      </a:lvl6pPr>
      <a:lvl7pPr marL="914400" algn="l" rtl="0" fontAlgn="base">
        <a:spcBef>
          <a:spcPct val="0"/>
        </a:spcBef>
        <a:spcAft>
          <a:spcPct val="0"/>
        </a:spcAft>
        <a:defRPr sz="3800">
          <a:solidFill>
            <a:schemeClr val="tx2"/>
          </a:solidFill>
          <a:latin typeface="Verdana" panose="020B0604030504040204" pitchFamily="34" charset="0"/>
        </a:defRPr>
      </a:lvl7pPr>
      <a:lvl8pPr marL="1371600" algn="l" rtl="0" fontAlgn="base">
        <a:spcBef>
          <a:spcPct val="0"/>
        </a:spcBef>
        <a:spcAft>
          <a:spcPct val="0"/>
        </a:spcAft>
        <a:defRPr sz="3800">
          <a:solidFill>
            <a:schemeClr val="tx2"/>
          </a:solidFill>
          <a:latin typeface="Verdana" panose="020B0604030504040204" pitchFamily="34" charset="0"/>
        </a:defRPr>
      </a:lvl8pPr>
      <a:lvl9pPr marL="1828800" algn="l" rtl="0" fontAlgn="base">
        <a:spcBef>
          <a:spcPct val="0"/>
        </a:spcBef>
        <a:spcAft>
          <a:spcPct val="0"/>
        </a:spcAft>
        <a:defRPr sz="3800">
          <a:solidFill>
            <a:schemeClr val="tx2"/>
          </a:solidFill>
          <a:latin typeface="Verdana" panose="020B0604030504040204"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880"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defRPr>
      </a:lvl2pPr>
      <a:lvl3pPr marL="1304925" indent="-395605"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defRPr>
      </a:lvl3pPr>
      <a:lvl4pPr marL="1694180"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42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4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defRPr>
      </a:lvl6pPr>
      <a:lvl7pPr marL="30086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defRPr>
      </a:lvl7pPr>
      <a:lvl8pPr marL="34658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defRPr>
      </a:lvl8pPr>
      <a:lvl9pPr marL="39230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Slide Number Placeholder 5"/>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3075" name="Rectangle 2"/>
          <p:cNvSpPr>
            <a:spLocks noGrp="1"/>
          </p:cNvSpPr>
          <p:nvPr>
            <p:ph type="title"/>
          </p:nvPr>
        </p:nvSpPr>
        <p:spPr>
          <a:xfrm>
            <a:off x="582613" y="304800"/>
            <a:ext cx="7993062" cy="1216025"/>
          </a:xfrm>
          <a:ln/>
        </p:spPr>
        <p:txBody>
          <a:bodyPr vert="horz" wrap="square" lIns="91440" tIns="45720" rIns="91440" bIns="45720" anchor="b" anchorCtr="0"/>
          <a:p>
            <a:pPr algn="ctr" eaLnBrk="1" hangingPunct="1"/>
            <a:r>
              <a:rPr sz="2800" b="1" dirty="0">
                <a:solidFill>
                  <a:schemeClr val="tx1"/>
                </a:solidFill>
              </a:rPr>
              <a:t>CRIMINAL LAW AND CRIMINAL LEGAL       PROTECTION</a:t>
            </a:r>
            <a:r>
              <a:rPr lang="sr-Latn-ME" altLang="x-none" sz="2800" b="1" dirty="0">
                <a:solidFill>
                  <a:schemeClr val="tx1"/>
                </a:solidFill>
              </a:rPr>
              <a:t> </a:t>
            </a:r>
            <a:br>
              <a:rPr lang="sr-Latn-ME" altLang="x-none" sz="2800" b="1" dirty="0">
                <a:solidFill>
                  <a:schemeClr val="tx1"/>
                </a:solidFill>
              </a:rPr>
            </a:br>
            <a:r>
              <a:rPr sz="2000" dirty="0"/>
              <a:t>According to the book: Criminal Law, Prof. Dr. Z. Stojanović</a:t>
            </a:r>
            <a:endParaRPr sz="2000" b="1" dirty="0"/>
          </a:p>
        </p:txBody>
      </p:sp>
      <p:sp>
        <p:nvSpPr>
          <p:cNvPr id="3076" name="Rectangle 3"/>
          <p:cNvSpPr>
            <a:spLocks noGrp="1"/>
          </p:cNvSpPr>
          <p:nvPr>
            <p:ph idx="1"/>
          </p:nvPr>
        </p:nvSpPr>
        <p:spPr>
          <a:xfrm>
            <a:off x="582613" y="1520825"/>
            <a:ext cx="7993062" cy="4724400"/>
          </a:xfrm>
          <a:ln/>
        </p:spPr>
        <p:txBody>
          <a:bodyPr vert="horz" wrap="square" lIns="91440" tIns="45720" rIns="91440" bIns="45720" anchor="t" anchorCtr="0"/>
          <a:p>
            <a:pPr algn="ctr" eaLnBrk="1" hangingPunct="1"/>
            <a:r>
              <a:rPr sz="2400" dirty="0"/>
              <a:t>CONCEPT OF CRIMINAL LAW</a:t>
            </a:r>
            <a:endParaRPr sz="2400" dirty="0"/>
          </a:p>
          <a:p>
            <a:pPr algn="ctr" eaLnBrk="1" hangingPunct="1"/>
            <a:endParaRPr sz="2400" dirty="0"/>
          </a:p>
          <a:p>
            <a:pPr algn="ctr" eaLnBrk="1" hangingPunct="1"/>
            <a:r>
              <a:rPr sz="2400" dirty="0"/>
              <a:t> CONCEPT OF CRIMINAL CODE AND CRIMINAL LEGISLATION </a:t>
            </a:r>
            <a:endParaRPr sz="2400" dirty="0"/>
          </a:p>
          <a:p>
            <a:pPr algn="ctr" eaLnBrk="1" hangingPunct="1"/>
            <a:endParaRPr sz="2400" dirty="0"/>
          </a:p>
          <a:p>
            <a:pPr algn="ctr" eaLnBrk="1" hangingPunct="1"/>
            <a:r>
              <a:rPr sz="2400" dirty="0"/>
              <a:t>RELATIONSHIP OF CRIMINAL LAW AND OTHER BRANCHES OF LAW </a:t>
            </a:r>
            <a:endParaRPr sz="2400" dirty="0"/>
          </a:p>
          <a:p>
            <a:pPr algn="ctr" eaLnBrk="1" hangingPunct="1"/>
            <a:endParaRPr sz="2400" dirty="0"/>
          </a:p>
          <a:p>
            <a:pPr algn="ctr" eaLnBrk="1" hangingPunct="1"/>
            <a:r>
              <a:rPr sz="2400" dirty="0"/>
              <a:t>INTERNATIONAL CRIMINAL </a:t>
            </a:r>
            <a:endParaRPr sz="2400" dirty="0"/>
          </a:p>
          <a:p>
            <a:pPr algn="ctr" eaLnBrk="1" hangingPunct="1"/>
            <a:endParaRPr sz="2400" dirty="0"/>
          </a:p>
          <a:p>
            <a:pPr algn="ctr" eaLnBrk="1" hangingPunct="1"/>
            <a:r>
              <a:rPr sz="2400" dirty="0"/>
              <a:t>LAW BASIC PRINCIPLES OF CRIMINAL LAW</a:t>
            </a:r>
            <a:endParaRPr sz="2200" dirty="0"/>
          </a:p>
          <a:p>
            <a:pPr algn="ctr" eaLnBrk="1" hangingPunct="1"/>
            <a:endParaRPr sz="2200" dirty="0"/>
          </a:p>
          <a:p>
            <a:pPr algn="ctr" eaLnBrk="1" hangingPunct="1"/>
            <a:endParaRPr sz="2200" dirty="0"/>
          </a:p>
          <a:p>
            <a:pPr algn="ctr" eaLnBrk="1" hangingPunct="1"/>
            <a:endParaRPr sz="2200" dirty="0"/>
          </a:p>
          <a:p>
            <a:pPr eaLnBrk="1" hangingPunct="1">
              <a:buNone/>
            </a:pPr>
            <a:endParaRPr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itle 1"/>
          <p:cNvSpPr>
            <a:spLocks noGrp="1"/>
          </p:cNvSpPr>
          <p:nvPr>
            <p:ph type="title"/>
          </p:nvPr>
        </p:nvSpPr>
        <p:spPr>
          <a:ln/>
        </p:spPr>
        <p:txBody>
          <a:bodyPr vert="horz" wrap="square" lIns="91440" tIns="45720" rIns="91440" bIns="45720" anchor="b" anchorCtr="0"/>
          <a:p>
            <a:r>
              <a:rPr dirty="0"/>
              <a:t>Humanity</a:t>
            </a:r>
            <a:endParaRPr dirty="0"/>
          </a:p>
        </p:txBody>
      </p:sp>
      <p:sp>
        <p:nvSpPr>
          <p:cNvPr id="12291"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4" name="Rectangle 3"/>
          <p:cNvSpPr/>
          <p:nvPr/>
        </p:nvSpPr>
        <p:spPr>
          <a:xfrm>
            <a:off x="574675" y="1066800"/>
            <a:ext cx="8264525" cy="5508625"/>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The principle has </a:t>
            </a:r>
            <a:r>
              <a:rPr kumimoji="0" lang="sr-Latn-ME"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a few</a:t>
            </a: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aspects: </a:t>
            </a:r>
            <a:endParaRPr kumimoji="0" lang="sr-Latn-ME"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defRPr/>
            </a:pPr>
            <a:endParaRPr kumimoji="0" lang="sr-Latn-ME"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defRPr/>
            </a:pP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the protective function of </a:t>
            </a:r>
            <a:r>
              <a:rPr kumimoji="0" lang="sr-Latn-ME"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CL</a:t>
            </a: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must be </a:t>
            </a:r>
            <a:r>
              <a:rPr kumimoji="0" lang="en-US" sz="2000" b="0" i="0" u="none" strike="noStrike" kern="1200" cap="none" spc="0" normalizeH="0" baseline="0" noProof="0" dirty="0" err="1">
                <a:ln>
                  <a:noFill/>
                </a:ln>
                <a:solidFill>
                  <a:schemeClr val="tx1"/>
                </a:solidFill>
                <a:effectLst/>
                <a:uLnTx/>
                <a:uFillTx/>
                <a:latin typeface="Verdana" panose="020B0604030504040204" pitchFamily="34" charset="0"/>
                <a:ea typeface="+mn-ea"/>
                <a:cs typeface="+mn-cs"/>
              </a:rPr>
              <a:t>humanistically</a:t>
            </a: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oriented, </a:t>
            </a:r>
            <a:r>
              <a:rPr kumimoji="0" lang="en-US" sz="2000" b="0" i="0" u="none" strike="noStrike" kern="1200" cap="none" spc="0" normalizeH="0" baseline="0" noProof="0" dirty="0" err="1">
                <a:ln>
                  <a:noFill/>
                </a:ln>
                <a:solidFill>
                  <a:schemeClr val="tx1"/>
                </a:solidFill>
                <a:effectLst/>
                <a:uLnTx/>
                <a:uFillTx/>
                <a:latin typeface="Verdana" panose="020B0604030504040204" pitchFamily="34" charset="0"/>
                <a:ea typeface="+mn-ea"/>
                <a:cs typeface="+mn-cs"/>
              </a:rPr>
              <a:t>ie</a:t>
            </a: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a:t>
            </a:r>
            <a:r>
              <a:rPr kumimoji="0" lang="sr-Latn-ME"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CL </a:t>
            </a: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must protect the most important social goods </a:t>
            </a:r>
            <a:endParaRPr kumimoji="0" lang="sr-Latn-ME"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defRPr/>
            </a:pP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2. in relation to the perpetrator of the criminal act, </a:t>
            </a:r>
            <a:r>
              <a:rPr kumimoji="0" lang="sr-Latn-ME"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CL</a:t>
            </a: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and sanctions must be as humane as possible </a:t>
            </a:r>
            <a:endParaRPr kumimoji="0" lang="sr-Latn-ME"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defRPr/>
            </a:pP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Although the very idea as a </a:t>
            </a:r>
            <a:r>
              <a:rPr kumimoji="0" lang="en-US" sz="2000" b="0" i="0" u="none" strike="noStrike" kern="1200" cap="none" spc="0" normalizeH="0" baseline="0" noProof="0" dirty="0" err="1">
                <a:ln>
                  <a:noFill/>
                </a:ln>
                <a:solidFill>
                  <a:schemeClr val="tx1"/>
                </a:solidFill>
                <a:effectLst/>
                <a:uLnTx/>
                <a:uFillTx/>
                <a:latin typeface="Verdana" panose="020B0604030504040204" pitchFamily="34" charset="0"/>
                <a:ea typeface="+mn-ea"/>
                <a:cs typeface="+mn-cs"/>
              </a:rPr>
              <a:t>civilizational</a:t>
            </a: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legacy should not be doubted, its realization is limited by the very character of criminal law and criminal sanctions (especially punishments that are necessarily inhumane and contain certain evil)</a:t>
            </a:r>
            <a:endParaRPr kumimoji="0" lang="sr-Latn-ME"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defRPr/>
            </a:pPr>
            <a:r>
              <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An important principle in the domain of the execution of criminal sanctions, so it is forbidden to subject them to torture, humiliating punishment and inhumane treatment</a:t>
            </a:r>
            <a:endParaRPr kumimoji="0" lang="en-US" sz="2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itle 1"/>
          <p:cNvSpPr>
            <a:spLocks noGrp="1"/>
          </p:cNvSpPr>
          <p:nvPr>
            <p:ph type="title"/>
          </p:nvPr>
        </p:nvSpPr>
        <p:spPr>
          <a:ln/>
        </p:spPr>
        <p:txBody>
          <a:bodyPr vert="horz" wrap="square" lIns="91440" tIns="45720" rIns="91440" bIns="45720" anchor="b" anchorCtr="0"/>
          <a:p>
            <a:r>
              <a:rPr sz="2800" dirty="0"/>
              <a:t>The principle of fairness and proportionality</a:t>
            </a:r>
            <a:br>
              <a:rPr dirty="0"/>
            </a:br>
            <a:endParaRPr dirty="0"/>
          </a:p>
        </p:txBody>
      </p:sp>
      <p:sp>
        <p:nvSpPr>
          <p:cNvPr id="13315"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13316" name="Rectangle 4"/>
          <p:cNvSpPr/>
          <p:nvPr/>
        </p:nvSpPr>
        <p:spPr>
          <a:xfrm>
            <a:off x="574675" y="1520825"/>
            <a:ext cx="7959725" cy="3416300"/>
          </a:xfrm>
          <a:prstGeom prst="rect">
            <a:avLst/>
          </a:prstGeom>
          <a:noFill/>
          <a:ln w="9525">
            <a:noFill/>
          </a:ln>
        </p:spPr>
        <p:txBody>
          <a:bodyPr>
            <a:spAutoFit/>
          </a:bodyPr>
          <a:p>
            <a:pPr algn="just"/>
            <a:endParaRPr dirty="0">
              <a:latin typeface="Verdana" panose="020B0604030504040204" pitchFamily="34" charset="0"/>
            </a:endParaRPr>
          </a:p>
          <a:p>
            <a:pPr algn="just"/>
            <a:r>
              <a:rPr dirty="0">
                <a:latin typeface="Verdana" panose="020B0604030504040204" pitchFamily="34" charset="0"/>
              </a:rPr>
              <a:t>It opposes the understanding, which was once dominant in some countries, that society has the right to use certain forms of treatment to change the personality of the perpetrator of a criminal offense with the aim of making him no longer commit criminal offenses (e.g. by undertaking various interventions in the mental and the physical integrity of the perpetrator that is not in proportion to the committed criminal act)</a:t>
            </a:r>
            <a:endParaRPr dirty="0">
              <a:latin typeface="Verdana" panose="020B0604030504040204" pitchFamily="34" charset="0"/>
            </a:endParaRPr>
          </a:p>
          <a:p>
            <a:pPr algn="just"/>
            <a:endParaRPr dirty="0">
              <a:latin typeface="Verdana" panose="020B0604030504040204" pitchFamily="34" charset="0"/>
            </a:endParaRPr>
          </a:p>
          <a:p>
            <a:pPr algn="just"/>
            <a:r>
              <a:rPr dirty="0">
                <a:latin typeface="Verdana" panose="020B0604030504040204" pitchFamily="34" charset="0"/>
              </a:rPr>
              <a:t>Today, its importance comes to the fore mostly in the domain of criminal sanctions, especially punishment, which still represents the mainstay of criminal law protection</a:t>
            </a:r>
            <a:endParaRPr dirty="0">
              <a:latin typeface="Verdana" panose="020B060403050404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itle 1"/>
          <p:cNvSpPr>
            <a:spLocks noGrp="1"/>
          </p:cNvSpPr>
          <p:nvPr>
            <p:ph type="title"/>
          </p:nvPr>
        </p:nvSpPr>
        <p:spPr>
          <a:ln/>
        </p:spPr>
        <p:txBody>
          <a:bodyPr vert="horz" wrap="square" lIns="91440" tIns="45720" rIns="91440" bIns="45720" anchor="b" anchorCtr="0"/>
          <a:p>
            <a:r>
              <a:rPr dirty="0"/>
              <a:t>II. </a:t>
            </a:r>
            <a:br>
              <a:rPr dirty="0"/>
            </a:br>
            <a:r>
              <a:rPr dirty="0"/>
              <a:t>SOURCES OF CRIMINAL LAW</a:t>
            </a:r>
            <a:endParaRPr dirty="0"/>
          </a:p>
        </p:txBody>
      </p:sp>
      <p:sp>
        <p:nvSpPr>
          <p:cNvPr id="14339"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14340" name="Rectangle 3"/>
          <p:cNvSpPr/>
          <p:nvPr/>
        </p:nvSpPr>
        <p:spPr>
          <a:xfrm>
            <a:off x="152400" y="1295400"/>
            <a:ext cx="8763000" cy="5354638"/>
          </a:xfrm>
          <a:prstGeom prst="rect">
            <a:avLst/>
          </a:prstGeom>
          <a:noFill/>
          <a:ln w="9525">
            <a:noFill/>
          </a:ln>
        </p:spPr>
        <p:txBody>
          <a:bodyPr>
            <a:spAutoFit/>
          </a:bodyPr>
          <a:p>
            <a:pPr algn="just"/>
            <a:r>
              <a:rPr dirty="0">
                <a:latin typeface="Verdana" panose="020B0604030504040204" pitchFamily="34" charset="0"/>
              </a:rPr>
              <a:t> Sources of CL are divided into international and national, as well as indirect and direct.International sources are, as a rule, indirect sources </a:t>
            </a:r>
            <a:endParaRPr dirty="0">
              <a:latin typeface="Verdana" panose="020B0604030504040204" pitchFamily="34" charset="0"/>
            </a:endParaRPr>
          </a:p>
          <a:p>
            <a:pPr algn="just"/>
            <a:r>
              <a:rPr dirty="0">
                <a:latin typeface="Verdana" panose="020B0604030504040204" pitchFamily="34" charset="0"/>
              </a:rPr>
              <a:t>The Constitution of Montenegro overlooks that confirmed and published international treaties as well as generally accepted rules of international law are an integral part of the internal legal order , have primacy over domestic legislation and are directly applied when they regulate relations differently from internal legislation (Art. 9)</a:t>
            </a:r>
            <a:endParaRPr dirty="0">
              <a:latin typeface="Verdana" panose="020B0604030504040204" pitchFamily="34" charset="0"/>
            </a:endParaRPr>
          </a:p>
          <a:p>
            <a:pPr algn="just"/>
            <a:r>
              <a:rPr dirty="0">
                <a:latin typeface="Verdana" panose="020B0604030504040204" pitchFamily="34" charset="0"/>
              </a:rPr>
              <a:t>Direct application of international treaties in CL is possible only exceptionally! </a:t>
            </a:r>
            <a:endParaRPr dirty="0">
              <a:latin typeface="Verdana" panose="020B0604030504040204" pitchFamily="34" charset="0"/>
            </a:endParaRPr>
          </a:p>
          <a:p>
            <a:pPr algn="just"/>
            <a:r>
              <a:rPr dirty="0">
                <a:latin typeface="Verdana" panose="020B0604030504040204" pitchFamily="34" charset="0"/>
              </a:rPr>
              <a:t>International acts are not precise enough in terms of determining the essence of a criminal offense nor do they contain a prescribed sanction to be able to be applied.</a:t>
            </a:r>
            <a:endParaRPr dirty="0">
              <a:latin typeface="Verdana" panose="020B0604030504040204" pitchFamily="34" charset="0"/>
            </a:endParaRPr>
          </a:p>
          <a:p>
            <a:pPr algn="just"/>
            <a:r>
              <a:rPr dirty="0">
                <a:latin typeface="Verdana" panose="020B0604030504040204" pitchFamily="34" charset="0"/>
              </a:rPr>
              <a:t>In some cases, international law can represent a supplementary source</a:t>
            </a:r>
            <a:endParaRPr dirty="0">
              <a:latin typeface="Verdana" panose="020B0604030504040204" pitchFamily="34" charset="0"/>
            </a:endParaRPr>
          </a:p>
          <a:p>
            <a:pPr algn="just"/>
            <a:r>
              <a:rPr dirty="0">
                <a:latin typeface="Verdana" panose="020B0604030504040204" pitchFamily="34" charset="0"/>
              </a:rPr>
              <a:t>In contrast to substantive criminal law, there is a large number of bilateral agreements in the field of international assistance in criminal matters that are directly applicable.</a:t>
            </a:r>
            <a:endParaRPr dirty="0">
              <a:latin typeface="Verdana" panose="020B0604030504040204" pitchFamily="34" charset="0"/>
            </a:endParaRPr>
          </a:p>
          <a:p>
            <a:pPr algn="just"/>
            <a:r>
              <a:rPr dirty="0">
                <a:latin typeface="Verdana" panose="020B0604030504040204" pitchFamily="34" charset="0"/>
              </a:rPr>
              <a:t>Law - the only main and immediate source of criminal law (in </a:t>
            </a:r>
            <a:r>
              <a:rPr b="1" dirty="0">
                <a:latin typeface="Verdana" panose="020B0604030504040204" pitchFamily="34" charset="0"/>
              </a:rPr>
              <a:t>Montenegro, the legal sources are the CC and CL norms from secondary legislation)!</a:t>
            </a:r>
            <a:endParaRPr b="1" dirty="0">
              <a:latin typeface="Verdana" panose="020B060403050404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itle 1"/>
          <p:cNvSpPr>
            <a:spLocks noGrp="1"/>
          </p:cNvSpPr>
          <p:nvPr>
            <p:ph type="title"/>
          </p:nvPr>
        </p:nvSpPr>
        <p:spPr>
          <a:ln/>
        </p:spPr>
        <p:txBody>
          <a:bodyPr vert="horz" wrap="square" lIns="91440" tIns="45720" rIns="91440" bIns="45720" anchor="b" anchorCtr="0"/>
          <a:p>
            <a:r>
              <a:rPr dirty="0"/>
              <a:t>II. </a:t>
            </a:r>
            <a:br>
              <a:rPr dirty="0"/>
            </a:br>
            <a:r>
              <a:rPr dirty="0"/>
              <a:t>Interpretation in CL </a:t>
            </a:r>
            <a:endParaRPr dirty="0"/>
          </a:p>
        </p:txBody>
      </p:sp>
      <p:sp>
        <p:nvSpPr>
          <p:cNvPr id="15363"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15364" name="Rectangle 3"/>
          <p:cNvSpPr/>
          <p:nvPr/>
        </p:nvSpPr>
        <p:spPr>
          <a:xfrm>
            <a:off x="574675" y="1520825"/>
            <a:ext cx="8001000" cy="4524375"/>
          </a:xfrm>
          <a:prstGeom prst="rect">
            <a:avLst/>
          </a:prstGeom>
          <a:noFill/>
          <a:ln w="9525">
            <a:noFill/>
          </a:ln>
        </p:spPr>
        <p:txBody>
          <a:bodyPr>
            <a:spAutoFit/>
          </a:bodyPr>
          <a:p>
            <a:pPr algn="just"/>
            <a:r>
              <a:rPr dirty="0">
                <a:latin typeface="Verdana" panose="020B0604030504040204" pitchFamily="34" charset="0"/>
              </a:rPr>
              <a:t>Interpretation - finding the true meaning of a legal norm</a:t>
            </a:r>
            <a:endParaRPr dirty="0">
              <a:latin typeface="Verdana" panose="020B0604030504040204" pitchFamily="34" charset="0"/>
            </a:endParaRPr>
          </a:p>
          <a:p>
            <a:pPr algn="just"/>
            <a:r>
              <a:rPr dirty="0">
                <a:latin typeface="Verdana" panose="020B0604030504040204" pitchFamily="34" charset="0"/>
              </a:rPr>
              <a:t> </a:t>
            </a:r>
            <a:endParaRPr dirty="0">
              <a:latin typeface="Verdana" panose="020B0604030504040204" pitchFamily="34" charset="0"/>
            </a:endParaRPr>
          </a:p>
          <a:p>
            <a:pPr algn="just"/>
            <a:r>
              <a:rPr dirty="0">
                <a:latin typeface="Verdana" panose="020B0604030504040204" pitchFamily="34" charset="0"/>
              </a:rPr>
              <a:t> Interpretation is distinguished in relation to the subject who interprets legal norms and in relation to the method used during interpretation</a:t>
            </a:r>
            <a:endParaRPr dirty="0">
              <a:latin typeface="Verdana" panose="020B0604030504040204" pitchFamily="34" charset="0"/>
            </a:endParaRPr>
          </a:p>
          <a:p>
            <a:pPr algn="just"/>
            <a:r>
              <a:rPr dirty="0">
                <a:latin typeface="Verdana" panose="020B0604030504040204" pitchFamily="34" charset="0"/>
              </a:rPr>
              <a:t>Authentic interpretation - given by the creator of the law (Assembly of Montenegro); it is characteristic for its obligation (it can be within the framework of the legal text being interpreted - "the meaning of the expression" or subsequently by a special law)</a:t>
            </a:r>
            <a:endParaRPr dirty="0">
              <a:latin typeface="Verdana" panose="020B0604030504040204" pitchFamily="34" charset="0"/>
            </a:endParaRPr>
          </a:p>
          <a:p>
            <a:pPr algn="just"/>
            <a:endParaRPr dirty="0">
              <a:latin typeface="Verdana" panose="020B0604030504040204" pitchFamily="34" charset="0"/>
            </a:endParaRPr>
          </a:p>
          <a:p>
            <a:pPr algn="just"/>
            <a:r>
              <a:rPr dirty="0">
                <a:latin typeface="Verdana" panose="020B0604030504040204" pitchFamily="34" charset="0"/>
              </a:rPr>
              <a:t>Doctrinal interpretation - given by the criminal law theory; it has no binding force, but it is of great importance</a:t>
            </a:r>
            <a:endParaRPr dirty="0">
              <a:latin typeface="Verdana" panose="020B0604030504040204" pitchFamily="34" charset="0"/>
            </a:endParaRPr>
          </a:p>
          <a:p>
            <a:pPr algn="just"/>
            <a:endParaRPr dirty="0">
              <a:latin typeface="Verdana" panose="020B0604030504040204" pitchFamily="34" charset="0"/>
            </a:endParaRPr>
          </a:p>
          <a:p>
            <a:pPr algn="just"/>
            <a:r>
              <a:rPr dirty="0">
                <a:latin typeface="Verdana" panose="020B0604030504040204" pitchFamily="34" charset="0"/>
              </a:rPr>
              <a:t>Court interpretation - it is binding only for a specific case; positions and legal opinions are a significant basis for the decisions of lower courts and an instrument for unifying judicial practice.</a:t>
            </a:r>
            <a:endParaRPr dirty="0">
              <a:latin typeface="Verdan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itle 1"/>
          <p:cNvSpPr>
            <a:spLocks noGrp="1"/>
          </p:cNvSpPr>
          <p:nvPr>
            <p:ph type="title"/>
          </p:nvPr>
        </p:nvSpPr>
        <p:spPr>
          <a:ln/>
        </p:spPr>
        <p:txBody>
          <a:bodyPr vert="horz" wrap="square" lIns="91440" tIns="45720" rIns="91440" bIns="45720" anchor="b" anchorCtr="0"/>
          <a:p>
            <a:r>
              <a:rPr dirty="0"/>
              <a:t>II.</a:t>
            </a:r>
            <a:br>
              <a:rPr dirty="0"/>
            </a:br>
            <a:r>
              <a:rPr dirty="0"/>
              <a:t>Methods of interpretation CL</a:t>
            </a:r>
            <a:endParaRPr dirty="0"/>
          </a:p>
        </p:txBody>
      </p:sp>
      <p:sp>
        <p:nvSpPr>
          <p:cNvPr id="16387"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16388" name="Rectangle 3"/>
          <p:cNvSpPr/>
          <p:nvPr/>
        </p:nvSpPr>
        <p:spPr>
          <a:xfrm>
            <a:off x="574675" y="-1066800"/>
            <a:ext cx="8347075" cy="7848600"/>
          </a:xfrm>
          <a:prstGeom prst="rect">
            <a:avLst/>
          </a:prstGeom>
          <a:noFill/>
          <a:ln w="9525">
            <a:noFill/>
          </a:ln>
        </p:spPr>
        <p:txBody>
          <a:bodyPr>
            <a:spAutoFit/>
          </a:bodyPr>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pPr algn="just"/>
            <a:endParaRPr dirty="0">
              <a:latin typeface="Verdana" panose="020B0604030504040204" pitchFamily="34" charset="0"/>
            </a:endParaRPr>
          </a:p>
          <a:p>
            <a:pPr algn="just"/>
            <a:r>
              <a:rPr dirty="0">
                <a:latin typeface="Verdana" panose="020B0604030504040204" pitchFamily="34" charset="0"/>
              </a:rPr>
              <a:t>Linguistic (grammatical) interpretation- determination of the linguistic meaning of the legal text </a:t>
            </a:r>
            <a:endParaRPr dirty="0">
              <a:latin typeface="Verdana" panose="020B0604030504040204" pitchFamily="34" charset="0"/>
            </a:endParaRPr>
          </a:p>
          <a:p>
            <a:pPr algn="just"/>
            <a:r>
              <a:rPr dirty="0">
                <a:latin typeface="Verdana" panose="020B0604030504040204" pitchFamily="34" charset="0"/>
              </a:rPr>
              <a:t>Systematic interpretation - starts from the place of the legal norm in the legal system (the place of the norm within a specific article or chapter is important for determining its object of protection) Comparative interpretation - has no greater importance and can serve as a supplementary method and orientation for other methods of interpretation.</a:t>
            </a:r>
            <a:endParaRPr dirty="0">
              <a:latin typeface="Verdana" panose="020B0604030504040204" pitchFamily="34" charset="0"/>
            </a:endParaRPr>
          </a:p>
          <a:p>
            <a:pPr algn="just"/>
            <a:r>
              <a:rPr dirty="0">
                <a:latin typeface="Verdana" panose="020B0604030504040204" pitchFamily="34" charset="0"/>
              </a:rPr>
              <a:t>Historical interpretation - starts from the historical context in which the norm was created. </a:t>
            </a:r>
            <a:endParaRPr dirty="0">
              <a:latin typeface="Verdana" panose="020B0604030504040204" pitchFamily="34" charset="0"/>
            </a:endParaRPr>
          </a:p>
          <a:p>
            <a:pPr algn="just"/>
            <a:r>
              <a:rPr dirty="0">
                <a:latin typeface="Verdana" panose="020B0604030504040204" pitchFamily="34" charset="0"/>
              </a:rPr>
              <a:t>Teleological (target) interpretation- the "crown" of all interpretations; finds the meaning of the law </a:t>
            </a:r>
            <a:r>
              <a:rPr i="1" dirty="0">
                <a:latin typeface="Verdana" panose="020B0604030504040204" pitchFamily="34" charset="0"/>
              </a:rPr>
              <a:t>- ratio legis</a:t>
            </a:r>
            <a:r>
              <a:rPr dirty="0">
                <a:latin typeface="Verdana" panose="020B0604030504040204" pitchFamily="34" charset="0"/>
              </a:rPr>
              <a:t>; relevant in the case of a collision of results that are reached during other methods of interpretation (subspecies - teleological reductionism when a clear term is interpreted narrower than its actual meaning, i.e. the exclusive meaning that comes from the goal of the norm is taken);</a:t>
            </a:r>
            <a:r>
              <a:rPr b="1" dirty="0">
                <a:latin typeface="Verdana" panose="020B0604030504040204" pitchFamily="34" charset="0"/>
              </a:rPr>
              <a:t> Extensive teleological interpretation is prohibited in CL because it leads to creative analogy.</a:t>
            </a:r>
            <a:endParaRPr b="1" dirty="0">
              <a:latin typeface="Verdana" panose="020B060403050404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Title 1"/>
          <p:cNvSpPr>
            <a:spLocks noGrp="1"/>
          </p:cNvSpPr>
          <p:nvPr>
            <p:ph type="title"/>
          </p:nvPr>
        </p:nvSpPr>
        <p:spPr>
          <a:ln/>
        </p:spPr>
        <p:txBody>
          <a:bodyPr vert="horz" wrap="square" lIns="91440" tIns="45720" rIns="91440" bIns="45720" anchor="b" anchorCtr="0"/>
          <a:p>
            <a:r>
              <a:rPr dirty="0"/>
              <a:t>III.</a:t>
            </a:r>
            <a:br>
              <a:rPr dirty="0"/>
            </a:br>
            <a:r>
              <a:rPr dirty="0"/>
              <a:t>Time validity of CL</a:t>
            </a:r>
            <a:endParaRPr dirty="0"/>
          </a:p>
        </p:txBody>
      </p:sp>
      <p:sp>
        <p:nvSpPr>
          <p:cNvPr id="17411"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17412" name="Rectangle 3"/>
          <p:cNvSpPr/>
          <p:nvPr/>
        </p:nvSpPr>
        <p:spPr>
          <a:xfrm>
            <a:off x="574675" y="-5711825"/>
            <a:ext cx="7502525" cy="12249150"/>
          </a:xfrm>
          <a:prstGeom prst="rect">
            <a:avLst/>
          </a:prstGeom>
          <a:noFill/>
          <a:ln w="9525">
            <a:noFill/>
          </a:ln>
        </p:spPr>
        <p:txBody>
          <a:bodyPr>
            <a:spAutoFit/>
          </a:bodyPr>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pPr algn="just"/>
            <a:r>
              <a:rPr sz="1600" dirty="0">
                <a:latin typeface="Verdana" panose="020B0604030504040204" pitchFamily="34" charset="0"/>
              </a:rPr>
              <a:t>Like other laws, CL enters into force on the day when it is expressly prescribed (this time is, as a rule, longer than with other laws due to the need for citizens to familiarize themselves with the new CL);</a:t>
            </a:r>
            <a:endParaRPr sz="1600" dirty="0">
              <a:latin typeface="Verdana" panose="020B0604030504040204" pitchFamily="34" charset="0"/>
            </a:endParaRPr>
          </a:p>
          <a:p>
            <a:pPr algn="just"/>
            <a:r>
              <a:rPr sz="1600" dirty="0">
                <a:latin typeface="Verdana" panose="020B0604030504040204" pitchFamily="34" charset="0"/>
              </a:rPr>
              <a:t>it is also possible to stipulate that some provisions of the law enter into force later in relation to the entire law (for example, when it is necessary to create conditions for the execution of some new criminal sanction introduced by that provision).</a:t>
            </a:r>
            <a:endParaRPr sz="1600" dirty="0">
              <a:latin typeface="Verdana" panose="020B0604030504040204" pitchFamily="34" charset="0"/>
            </a:endParaRPr>
          </a:p>
          <a:p>
            <a:pPr algn="just"/>
            <a:r>
              <a:rPr sz="1600" dirty="0">
                <a:latin typeface="Verdana" panose="020B0604030504040204" pitchFamily="34" charset="0"/>
              </a:rPr>
              <a:t>If the date of entry into force of CL is not expressly prescribed , the general rule applies, i.e. the law enters into force on the eighth day from the date of its publication in the official gazette. In CL, there are certain specifics related to the temporal validity of CL - the perpetrator of the criminal offense is subject to the law that was valid at the time of the commission of the criminal offense (a necessary consequence of the validity of the principle of legality).</a:t>
            </a:r>
            <a:endParaRPr sz="1600" dirty="0">
              <a:latin typeface="Verdana" panose="020B0604030504040204" pitchFamily="34" charset="0"/>
            </a:endParaRPr>
          </a:p>
          <a:p>
            <a:pPr algn="just"/>
            <a:r>
              <a:rPr sz="1600" dirty="0">
                <a:latin typeface="Verdana" panose="020B0604030504040204" pitchFamily="34" charset="0"/>
              </a:rPr>
              <a:t>An important exception from of that general rule - mandatory retroactive application of the law that is more lenient for the perpetrator.</a:t>
            </a:r>
            <a:r>
              <a:rPr lang="sr-Latn-ME" altLang="x-none" sz="1600" dirty="0">
                <a:latin typeface="Verdana" panose="020B0604030504040204" pitchFamily="34" charset="0"/>
              </a:rPr>
              <a:t> </a:t>
            </a:r>
            <a:r>
              <a:rPr sz="1600" dirty="0">
                <a:latin typeface="Verdana" panose="020B0604030504040204" pitchFamily="34" charset="0"/>
              </a:rPr>
              <a:t>The most favorable for the perpetrator is the one when the new law, unlike the old law, does not foresee the committed act as a criminal offense at all (decriminalization). </a:t>
            </a:r>
            <a:endParaRPr sz="1600" dirty="0">
              <a:latin typeface="Verdan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itle 1"/>
          <p:cNvSpPr>
            <a:spLocks noGrp="1"/>
          </p:cNvSpPr>
          <p:nvPr>
            <p:ph type="title"/>
          </p:nvPr>
        </p:nvSpPr>
        <p:spPr>
          <a:ln/>
        </p:spPr>
        <p:txBody>
          <a:bodyPr vert="horz" wrap="square" lIns="91440" tIns="45720" rIns="91440" bIns="45720" anchor="b" anchorCtr="0"/>
          <a:p>
            <a:r>
              <a:rPr dirty="0"/>
              <a:t>III.</a:t>
            </a:r>
            <a:br>
              <a:rPr dirty="0"/>
            </a:br>
            <a:r>
              <a:rPr dirty="0"/>
              <a:t> Spatial validity of CL</a:t>
            </a:r>
            <a:endParaRPr dirty="0"/>
          </a:p>
        </p:txBody>
      </p:sp>
      <p:sp>
        <p:nvSpPr>
          <p:cNvPr id="18435"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18436" name="Rectangle 3"/>
          <p:cNvSpPr/>
          <p:nvPr/>
        </p:nvSpPr>
        <p:spPr>
          <a:xfrm>
            <a:off x="838200" y="1520825"/>
            <a:ext cx="7391400" cy="3754438"/>
          </a:xfrm>
          <a:prstGeom prst="rect">
            <a:avLst/>
          </a:prstGeom>
          <a:noFill/>
          <a:ln w="9525">
            <a:noFill/>
          </a:ln>
        </p:spPr>
        <p:txBody>
          <a:bodyPr>
            <a:spAutoFit/>
          </a:bodyPr>
          <a:p>
            <a:endParaRPr dirty="0">
              <a:latin typeface="Verdana" panose="020B0604030504040204" pitchFamily="34" charset="0"/>
            </a:endParaRPr>
          </a:p>
          <a:p>
            <a:pPr algn="just"/>
            <a:r>
              <a:rPr sz="2000" dirty="0">
                <a:latin typeface="Verdana" panose="020B0604030504040204" pitchFamily="34" charset="0"/>
              </a:rPr>
              <a:t>Territorial Personal Real (protective) Universal The rules on spatial validity of criminal legislation resolve the issue of whose criminal legislation will be applied in a specific case, domestic or foreign.</a:t>
            </a:r>
            <a:endParaRPr sz="2000" dirty="0">
              <a:latin typeface="Verdana" panose="020B0604030504040204" pitchFamily="34" charset="0"/>
            </a:endParaRPr>
          </a:p>
          <a:p>
            <a:pPr algn="just"/>
            <a:endParaRPr sz="2000" dirty="0">
              <a:latin typeface="Verdana" panose="020B0604030504040204" pitchFamily="34" charset="0"/>
            </a:endParaRPr>
          </a:p>
          <a:p>
            <a:pPr algn="just"/>
            <a:r>
              <a:rPr sz="2000" dirty="0">
                <a:latin typeface="Verdana" panose="020B0604030504040204" pitchFamily="34" charset="0"/>
              </a:rPr>
              <a:t>Each country tends to apply its own criminal legislation when it has an interest in doing so (this interest exists when a criminal offense is committed on the territory of a certain country, when a criminal offense is committed by its citizen, when a criminal offense is committed against its interests or against its citizen)</a:t>
            </a:r>
            <a:endParaRPr sz="2000" dirty="0">
              <a:latin typeface="Verdana" panose="020B060403050404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itle 1"/>
          <p:cNvSpPr>
            <a:spLocks noGrp="1"/>
          </p:cNvSpPr>
          <p:nvPr>
            <p:ph type="title"/>
          </p:nvPr>
        </p:nvSpPr>
        <p:spPr>
          <a:ln/>
        </p:spPr>
        <p:txBody>
          <a:bodyPr vert="horz" wrap="square" lIns="91440" tIns="45720" rIns="91440" bIns="45720" anchor="b" anchorCtr="0"/>
          <a:p>
            <a:r>
              <a:rPr sz="2800" dirty="0"/>
              <a:t>IV.</a:t>
            </a:r>
            <a:br>
              <a:rPr sz="2800" dirty="0"/>
            </a:br>
            <a:r>
              <a:rPr sz="2800" dirty="0"/>
              <a:t> The concept of a criminal offense </a:t>
            </a:r>
            <a:endParaRPr sz="2800" dirty="0"/>
          </a:p>
        </p:txBody>
      </p:sp>
      <p:sp>
        <p:nvSpPr>
          <p:cNvPr id="19459"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19460" name="Rectangle 3"/>
          <p:cNvSpPr/>
          <p:nvPr/>
        </p:nvSpPr>
        <p:spPr>
          <a:xfrm>
            <a:off x="574675" y="-158750"/>
            <a:ext cx="7807325" cy="6432550"/>
          </a:xfrm>
          <a:prstGeom prst="rect">
            <a:avLst/>
          </a:prstGeom>
          <a:noFill/>
          <a:ln w="9525">
            <a:noFill/>
          </a:ln>
        </p:spPr>
        <p:txBody>
          <a:bodyPr>
            <a:spAutoFit/>
          </a:bodyPr>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pPr algn="just"/>
            <a:endParaRPr lang="sr-Latn-ME" altLang="x-none" sz="1600" dirty="0">
              <a:latin typeface="Verdana" panose="020B0604030504040204" pitchFamily="34" charset="0"/>
            </a:endParaRPr>
          </a:p>
          <a:p>
            <a:pPr algn="just"/>
            <a:r>
              <a:rPr sz="1600" dirty="0">
                <a:latin typeface="Verdana" panose="020B0604030504040204" pitchFamily="34" charset="0"/>
              </a:rPr>
              <a:t>The general part of CL deals only with the definition of the general concept of a criminal offense (characteristics that every criminal offense must have), and not with the definition of individual criminal offenses (through special, specific characteristics) CC (Art. 5) contains the definition objectively - the subjective concept of a criminal offense which is in accordance with the newer theory of criminal law </a:t>
            </a:r>
            <a:r>
              <a:rPr sz="1600" i="1" dirty="0">
                <a:latin typeface="Verdana" panose="020B0604030504040204" pitchFamily="34" charset="0"/>
              </a:rPr>
              <a:t>"a criminal offense is an offense which is prescribed by law as a criminal offence, which is illegal and which is concealed</a:t>
            </a:r>
            <a:r>
              <a:rPr sz="1600" dirty="0">
                <a:latin typeface="Verdana" panose="020B0604030504040204" pitchFamily="34" charset="0"/>
              </a:rPr>
              <a:t>"</a:t>
            </a:r>
            <a:r>
              <a:rPr sz="1600" b="1" dirty="0">
                <a:latin typeface="Verdana" panose="020B0604030504040204" pitchFamily="34" charset="0"/>
              </a:rPr>
              <a:t> 1. Action 2. Provision in the law 3. Illegality 4. Crime </a:t>
            </a:r>
            <a:endParaRPr sz="1600" b="1" dirty="0">
              <a:latin typeface="Verdana" panose="020B0604030504040204" pitchFamily="34" charset="0"/>
            </a:endParaRPr>
          </a:p>
          <a:p>
            <a:pPr algn="just"/>
            <a:r>
              <a:rPr sz="1600" dirty="0">
                <a:latin typeface="Verdana" panose="020B0604030504040204" pitchFamily="34" charset="0"/>
              </a:rPr>
              <a:t>§ The order is not given arbitrarily and cannot be changed, the first 3 (objective) elements can exist without fault (subjective), but never the other way around </a:t>
            </a:r>
            <a:endParaRPr sz="1600" dirty="0">
              <a:latin typeface="Verdana" panose="020B0604030504040204" pitchFamily="34" charset="0"/>
            </a:endParaRPr>
          </a:p>
          <a:p>
            <a:pPr algn="just"/>
            <a:r>
              <a:rPr sz="1600" dirty="0">
                <a:latin typeface="Verdana" panose="020B0604030504040204" pitchFamily="34" charset="0"/>
              </a:rPr>
              <a:t>There is often a mutual interpenetration of elements, e.g. the action must have a subjective content (guilt), (subjective), but not the other way around.</a:t>
            </a:r>
            <a:endParaRPr sz="1600" dirty="0">
              <a:latin typeface="Verdana" panose="020B0604030504040204" pitchFamily="34" charset="0"/>
            </a:endParaRPr>
          </a:p>
          <a:p>
            <a:pPr algn="just"/>
            <a:r>
              <a:rPr sz="1600" dirty="0">
                <a:latin typeface="Verdana" panose="020B0604030504040204" pitchFamily="34" charset="0"/>
              </a:rPr>
              <a:t>There is often a mutual interpenetration of elements, e.g. the action must have a subjective content (guilt), and what is stipulated in the law is often illegal (unless there is some reason to exclude illegality)</a:t>
            </a:r>
            <a:endParaRPr sz="1600" dirty="0">
              <a:latin typeface="Verdan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Title 1"/>
          <p:cNvSpPr>
            <a:spLocks noGrp="1"/>
          </p:cNvSpPr>
          <p:nvPr>
            <p:ph type="title"/>
          </p:nvPr>
        </p:nvSpPr>
        <p:spPr>
          <a:ln/>
        </p:spPr>
        <p:txBody>
          <a:bodyPr vert="horz" wrap="square" lIns="91440" tIns="45720" rIns="91440" bIns="45720" anchor="b" anchorCtr="0"/>
          <a:p>
            <a:br>
              <a:rPr sz="2400" dirty="0"/>
            </a:br>
            <a:br>
              <a:rPr sz="2400" dirty="0"/>
            </a:br>
            <a:br>
              <a:rPr sz="2400" dirty="0"/>
            </a:br>
            <a:br>
              <a:rPr sz="2400" dirty="0"/>
            </a:br>
            <a:br>
              <a:rPr sz="2400" dirty="0"/>
            </a:br>
            <a:r>
              <a:rPr sz="2400" dirty="0"/>
              <a:t>IV.</a:t>
            </a:r>
            <a:br>
              <a:rPr sz="2400" dirty="0"/>
            </a:br>
            <a:r>
              <a:rPr sz="2400" dirty="0"/>
              <a:t>1)  Triple function of the action </a:t>
            </a:r>
            <a:br>
              <a:rPr dirty="0"/>
            </a:br>
            <a:endParaRPr dirty="0"/>
          </a:p>
        </p:txBody>
      </p:sp>
      <p:sp>
        <p:nvSpPr>
          <p:cNvPr id="20483"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4" name="Rectangle 3"/>
          <p:cNvSpPr/>
          <p:nvPr/>
        </p:nvSpPr>
        <p:spPr>
          <a:xfrm>
            <a:off x="457200" y="838200"/>
            <a:ext cx="8382000" cy="5632450"/>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None/>
              <a:defRPr/>
            </a:pPr>
            <a:r>
              <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1. </a:t>
            </a: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Basic element - a higher concept that includes all forms of manifestation of punishable behavior: doing and omission (inaction), deliberate and negligent action, completed and unfinished action </a:t>
            </a: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None/>
              <a:defRPr/>
            </a:pPr>
            <a:r>
              <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2.</a:t>
            </a: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Connecting element - supporting pillar in the concept of criminal offense because the other elements appear as action attributes, i.e. conditions that an action must fulfill in order to constitute a criminal offense </a:t>
            </a: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None/>
              <a:defRPr/>
            </a:pPr>
            <a:r>
              <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3.</a:t>
            </a: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Delimiting element - there is no action of a criminal offense when it is undertaken under the influence of absolute force (</a:t>
            </a:r>
            <a:r>
              <a:rPr kumimoji="0" lang="en-US" sz="1800" b="0" i="1" u="none" strike="noStrike" kern="1200" cap="none" spc="0" normalizeH="0" baseline="0" noProof="0" dirty="0" err="1">
                <a:ln>
                  <a:noFill/>
                </a:ln>
                <a:solidFill>
                  <a:schemeClr val="tx1"/>
                </a:solidFill>
                <a:effectLst/>
                <a:uLnTx/>
                <a:uFillTx/>
                <a:latin typeface="Verdana" panose="020B0604030504040204" pitchFamily="34" charset="0"/>
                <a:ea typeface="+mn-ea"/>
                <a:cs typeface="+mn-cs"/>
              </a:rPr>
              <a:t>vis</a:t>
            </a:r>
            <a:r>
              <a:rPr kumimoji="0" lang="en-US" sz="1800" b="0" i="1"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a:t>
            </a:r>
            <a:r>
              <a:rPr kumimoji="0" lang="en-US" sz="1800" b="0" i="1" u="none" strike="noStrike" kern="1200" cap="none" spc="0" normalizeH="0" baseline="0" noProof="0" dirty="0" err="1">
                <a:ln>
                  <a:noFill/>
                </a:ln>
                <a:solidFill>
                  <a:schemeClr val="tx1"/>
                </a:solidFill>
                <a:effectLst/>
                <a:uLnTx/>
                <a:uFillTx/>
                <a:latin typeface="Verdana" panose="020B0604030504040204" pitchFamily="34" charset="0"/>
                <a:ea typeface="+mn-ea"/>
                <a:cs typeface="+mn-cs"/>
              </a:rPr>
              <a:t>absoluta</a:t>
            </a: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 an irresistible force that completely excludes the making/implementation of a decision</a:t>
            </a: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There is no criminal act in states of unconsciousness!</a:t>
            </a: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The loss of consciousness must be complete, because disorders of consciousness are resolved on the level of sanity;</a:t>
            </a: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The social-personal concept of action - </a:t>
            </a:r>
            <a:r>
              <a:rPr kumimoji="0" lang="en-US" sz="1800" b="0" i="1" u="none" strike="noStrike" kern="1200" cap="none" spc="0" normalizeH="0" baseline="0" noProof="0" dirty="0">
                <a:ln>
                  <a:noFill/>
                </a:ln>
                <a:solidFill>
                  <a:schemeClr val="tx1"/>
                </a:solidFill>
                <a:effectLst/>
                <a:uLnTx/>
                <a:uFillTx/>
                <a:latin typeface="Verdana" panose="020B0604030504040204" pitchFamily="34" charset="0"/>
                <a:ea typeface="+mn-ea"/>
                <a:cs typeface="+mn-cs"/>
              </a:rPr>
              <a:t>"the action represents a socially-relevant realization of the will"</a:t>
            </a:r>
            <a:endParaRPr kumimoji="0" lang="en-US" sz="1800" b="0" i="1"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Title 1"/>
          <p:cNvSpPr>
            <a:spLocks noGrp="1"/>
          </p:cNvSpPr>
          <p:nvPr>
            <p:ph type="title"/>
          </p:nvPr>
        </p:nvSpPr>
        <p:spPr>
          <a:ln/>
        </p:spPr>
        <p:txBody>
          <a:bodyPr vert="horz" wrap="square" lIns="91440" tIns="45720" rIns="91440" bIns="45720" anchor="b" anchorCtr="0"/>
          <a:p>
            <a:r>
              <a:rPr sz="2800" dirty="0"/>
              <a:t>IV.2. PROVISION IN THE LAW </a:t>
            </a:r>
            <a:endParaRPr sz="2800" dirty="0"/>
          </a:p>
        </p:txBody>
      </p:sp>
      <p:sp>
        <p:nvSpPr>
          <p:cNvPr id="21507"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4" name="Rectangle 3"/>
          <p:cNvSpPr/>
          <p:nvPr/>
        </p:nvSpPr>
        <p:spPr>
          <a:xfrm>
            <a:off x="574675" y="-357187"/>
            <a:ext cx="8229600" cy="6926263"/>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Provision in the law of an action, i.e. behavior as a criminal offense in fact means the realization of the essential elements of the legal description (being) of a criminal offense</a:t>
            </a:r>
            <a:endParaRPr kumimoji="0" lang="sr-Latn-ME"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Being a criminal offense - a set of mandatory features that make up the special concepts of certain criminal offenses (without the realization of all the elements of the existence of a criminal offense there is no realization of the general element of provision in the law, and therefore not a criminal act)</a:t>
            </a:r>
            <a:endParaRPr kumimoji="0" lang="sr-Latn-ME"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Characteristics of the nature of a criminal act can be:</a:t>
            </a:r>
            <a:endParaRPr kumimoji="0" lang="sr-Latn-ME"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defRPr/>
            </a:pPr>
            <a:r>
              <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Objective (external): </a:t>
            </a:r>
            <a:r>
              <a:rPr kumimoji="0" lang="en-US" sz="1600" b="1"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action, consequence</a:t>
            </a:r>
            <a:r>
              <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object of the action, means, method of execution, personal characteristics of the perpetrator, time and place of execution; they can be descriptive (when they refer to facts that can be perceived by the senses) and normative (when their concept derives from certain legal norms)</a:t>
            </a:r>
            <a:endParaRPr kumimoji="0" lang="sr-Latn-ME"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None/>
              <a:defRPr/>
            </a:pPr>
            <a:r>
              <a:rPr kumimoji="0" lang="sr-Latn-ME"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2. </a:t>
            </a:r>
            <a:r>
              <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Subjective: </a:t>
            </a:r>
            <a:r>
              <a:rPr kumimoji="0" lang="en-US" sz="1600" b="1"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intent, negligence </a:t>
            </a:r>
            <a:r>
              <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(dual function - both forms of guilt and elements of the existence of a criminal offense!), intent and motive</a:t>
            </a:r>
            <a:endParaRPr kumimoji="0" lang="sr-Latn-ME"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Intent presupposes the existence of intent by directing it to the realization of a certain goal</a:t>
            </a:r>
            <a:r>
              <a:rPr kumimoji="0" lang="sr-Latn-ME"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a:t>
            </a:r>
            <a:endParaRPr kumimoji="0" lang="sr-Latn-ME"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A set of basic characteristics constitutes the BASIC form of a criminal offense </a:t>
            </a:r>
            <a:endParaRPr kumimoji="0" lang="sr-Latn-ME"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Additional characteristics (qualifying and privileging circumstances) give the criminal offense the character of SERIOUS or LIGHTER form</a:t>
            </a:r>
            <a:endParaRPr kumimoji="0" lang="en-US" sz="16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Title 1"/>
          <p:cNvSpPr>
            <a:spLocks noGrp="1"/>
          </p:cNvSpPr>
          <p:nvPr>
            <p:ph type="title"/>
          </p:nvPr>
        </p:nvSpPr>
        <p:spPr>
          <a:xfrm>
            <a:off x="0" y="79375"/>
            <a:ext cx="8001000" cy="1216025"/>
          </a:xfrm>
          <a:ln/>
        </p:spPr>
        <p:txBody>
          <a:bodyPr vert="horz" wrap="square" lIns="91440" tIns="45720" rIns="91440" bIns="45720" anchor="b" anchorCtr="0"/>
          <a:p>
            <a:pPr algn="ctr"/>
            <a:r>
              <a:rPr sz="3200" dirty="0">
                <a:solidFill>
                  <a:schemeClr val="tx1"/>
                </a:solidFill>
              </a:rPr>
              <a:t>Introduction </a:t>
            </a:r>
            <a:br>
              <a:rPr sz="3200" dirty="0">
                <a:solidFill>
                  <a:schemeClr val="tx1"/>
                </a:solidFill>
              </a:rPr>
            </a:br>
            <a:r>
              <a:rPr sz="3200" dirty="0">
                <a:solidFill>
                  <a:schemeClr val="tx1"/>
                </a:solidFill>
              </a:rPr>
              <a:t>to Criminal Law</a:t>
            </a:r>
            <a:endParaRPr sz="3200" dirty="0"/>
          </a:p>
        </p:txBody>
      </p:sp>
      <p:sp>
        <p:nvSpPr>
          <p:cNvPr id="4099" name="Content Placeholder 2"/>
          <p:cNvSpPr>
            <a:spLocks noGrp="1"/>
          </p:cNvSpPr>
          <p:nvPr>
            <p:ph idx="1"/>
          </p:nvPr>
        </p:nvSpPr>
        <p:spPr>
          <a:xfrm>
            <a:off x="304800" y="1066800"/>
            <a:ext cx="8839200" cy="4953000"/>
          </a:xfrm>
          <a:ln/>
        </p:spPr>
        <p:txBody>
          <a:bodyPr vert="horz" wrap="square" lIns="91440" tIns="45720" rIns="91440" bIns="45720" anchor="t" anchorCtr="0"/>
          <a:p>
            <a:pPr algn="just"/>
            <a:endParaRPr lang="sr-Latn-ME" altLang="x-none" sz="1800" dirty="0"/>
          </a:p>
          <a:p>
            <a:pPr algn="just"/>
            <a:endParaRPr lang="sr-Latn-ME" altLang="x-none" sz="1800" dirty="0"/>
          </a:p>
          <a:p>
            <a:pPr algn="just"/>
            <a:r>
              <a:rPr sz="1800" dirty="0"/>
              <a:t>The goal of CL is to suppress criminality, i.e. performing a protective function by prescribing certain behaviors as criminal offences, by prescribing criminal sanctions for those offences, as well as the conditions for their application to the perpetrators of criminal offenses </a:t>
            </a:r>
            <a:endParaRPr sz="1800" dirty="0"/>
          </a:p>
          <a:p>
            <a:pPr algn="just"/>
            <a:r>
              <a:rPr sz="1800" dirty="0"/>
              <a:t>§ CL is LEGAL LAW - the law is the only act that can prescribe a criminal law norm </a:t>
            </a:r>
            <a:endParaRPr sz="1800" dirty="0"/>
          </a:p>
          <a:p>
            <a:pPr algn="just"/>
            <a:r>
              <a:rPr sz="1800" dirty="0"/>
              <a:t>§ CL in the objective sense - part of positive law, i.e. a system of legal norms grouped into: 1. General part (provisions relevant to all or most criminal offenses); 2. Special part (provisions that foresee individual criminal offenses) </a:t>
            </a:r>
            <a:endParaRPr sz="1800" dirty="0"/>
          </a:p>
          <a:p>
            <a:pPr algn="just"/>
            <a:r>
              <a:rPr sz="1800" dirty="0"/>
              <a:t>§ CL in the subjective sense - the right to punishment (</a:t>
            </a:r>
            <a:r>
              <a:rPr sz="1800" i="1" dirty="0"/>
              <a:t>ius puniendi</a:t>
            </a:r>
            <a:r>
              <a:rPr sz="1800" dirty="0"/>
              <a:t>) based on state coercion </a:t>
            </a:r>
            <a:endParaRPr sz="1800" dirty="0"/>
          </a:p>
          <a:p>
            <a:pPr algn="just"/>
            <a:r>
              <a:rPr sz="1800" dirty="0"/>
              <a:t>§ Fragmentary character of CL - the protection of assets protected by CL is not complete, they protect themselves only from some, the most dangerous forms of attack on them</a:t>
            </a:r>
            <a:endParaRPr sz="1800" dirty="0"/>
          </a:p>
        </p:txBody>
      </p:sp>
      <p:sp>
        <p:nvSpPr>
          <p:cNvPr id="4100" name="Slide Number Placeholder 3"/>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endParaRPr sz="1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Title 1"/>
          <p:cNvSpPr>
            <a:spLocks noGrp="1"/>
          </p:cNvSpPr>
          <p:nvPr>
            <p:ph type="title"/>
          </p:nvPr>
        </p:nvSpPr>
        <p:spPr>
          <a:ln/>
        </p:spPr>
        <p:txBody>
          <a:bodyPr vert="horz" wrap="square" lIns="91440" tIns="45720" rIns="91440" bIns="45720" anchor="b" anchorCtr="0"/>
          <a:p>
            <a:r>
              <a:rPr dirty="0"/>
              <a:t>IV. 3. ILLEGALITY</a:t>
            </a:r>
            <a:endParaRPr dirty="0"/>
          </a:p>
        </p:txBody>
      </p:sp>
      <p:sp>
        <p:nvSpPr>
          <p:cNvPr id="22531"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22532" name="Rectangle 3"/>
          <p:cNvSpPr/>
          <p:nvPr/>
        </p:nvSpPr>
        <p:spPr>
          <a:xfrm>
            <a:off x="304800" y="1166813"/>
            <a:ext cx="8458200" cy="5570537"/>
          </a:xfrm>
          <a:prstGeom prst="rect">
            <a:avLst/>
          </a:prstGeom>
          <a:noFill/>
          <a:ln w="9525">
            <a:noFill/>
          </a:ln>
        </p:spPr>
        <p:txBody>
          <a:bodyPr>
            <a:spAutoFit/>
          </a:bodyPr>
          <a:p>
            <a:endParaRPr dirty="0">
              <a:latin typeface="Verdana" panose="020B0604030504040204" pitchFamily="34" charset="0"/>
            </a:endParaRPr>
          </a:p>
          <a:p>
            <a:endParaRPr dirty="0">
              <a:latin typeface="Verdana" panose="020B0604030504040204" pitchFamily="34" charset="0"/>
            </a:endParaRPr>
          </a:p>
          <a:p>
            <a:pPr algn="just"/>
            <a:r>
              <a:rPr sz="1600" b="1" dirty="0">
                <a:latin typeface="Verdana" panose="020B0604030504040204" pitchFamily="34" charset="0"/>
              </a:rPr>
              <a:t>Illegality </a:t>
            </a:r>
            <a:r>
              <a:rPr sz="1600" dirty="0">
                <a:latin typeface="Verdana" panose="020B0604030504040204" pitchFamily="34" charset="0"/>
              </a:rPr>
              <a:t>- determination of certain behavior in the CL as a criminal offense</a:t>
            </a:r>
            <a:endParaRPr sz="1600" dirty="0">
              <a:latin typeface="Verdana" panose="020B0604030504040204" pitchFamily="34" charset="0"/>
            </a:endParaRPr>
          </a:p>
          <a:p>
            <a:pPr algn="just"/>
            <a:r>
              <a:rPr sz="1600" dirty="0">
                <a:latin typeface="Verdana" panose="020B0604030504040204" pitchFamily="34" charset="0"/>
              </a:rPr>
              <a:t> Exceptionally, illegality can be excluded, as a result of which the act, although defined as a criminal offense in the law, would lose the character of a criminal offense Grounds for exclusion of illegality:</a:t>
            </a:r>
            <a:endParaRPr sz="1600" dirty="0">
              <a:latin typeface="Verdana" panose="020B0604030504040204" pitchFamily="34" charset="0"/>
            </a:endParaRPr>
          </a:p>
          <a:p>
            <a:pPr algn="just"/>
            <a:r>
              <a:rPr sz="1600" dirty="0">
                <a:latin typeface="Verdana" panose="020B0604030504040204" pitchFamily="34" charset="0"/>
              </a:rPr>
              <a:t> 1. provided by the criminal law (necessary defense, last necessity ) </a:t>
            </a:r>
            <a:endParaRPr sz="1600" dirty="0">
              <a:latin typeface="Verdana" panose="020B0604030504040204" pitchFamily="34" charset="0"/>
            </a:endParaRPr>
          </a:p>
          <a:p>
            <a:pPr algn="just"/>
            <a:r>
              <a:rPr sz="1600" dirty="0">
                <a:latin typeface="Verdana" panose="020B0604030504040204" pitchFamily="34" charset="0"/>
              </a:rPr>
              <a:t>2. grounds that have been arrived at in theory or that are prescribed by some foreign legislation (performance of official duty, consent of the injured party, order of superior, permitted risk)</a:t>
            </a:r>
            <a:endParaRPr sz="1600" dirty="0">
              <a:latin typeface="Verdana" panose="020B0604030504040204" pitchFamily="34" charset="0"/>
            </a:endParaRPr>
          </a:p>
          <a:p>
            <a:pPr algn="just"/>
            <a:r>
              <a:rPr sz="1600" b="1" dirty="0">
                <a:latin typeface="Verdana" panose="020B0604030504040204" pitchFamily="34" charset="0"/>
              </a:rPr>
              <a:t>NECESSARY DEFENSE</a:t>
            </a:r>
            <a:endParaRPr sz="1600" b="1" dirty="0">
              <a:latin typeface="Verdana" panose="020B0604030504040204" pitchFamily="34" charset="0"/>
            </a:endParaRPr>
          </a:p>
          <a:p>
            <a:pPr algn="just"/>
            <a:r>
              <a:rPr sz="1600" dirty="0">
                <a:latin typeface="Verdana" panose="020B0604030504040204" pitchFamily="34" charset="0"/>
              </a:rPr>
              <a:t> </a:t>
            </a:r>
            <a:r>
              <a:rPr sz="1600" b="1" dirty="0">
                <a:latin typeface="Verdana" panose="020B0604030504040204" pitchFamily="34" charset="0"/>
              </a:rPr>
              <a:t>Attack: </a:t>
            </a:r>
            <a:r>
              <a:rPr sz="1600" dirty="0">
                <a:latin typeface="Verdana" panose="020B0604030504040204" pitchFamily="34" charset="0"/>
              </a:rPr>
              <a:t>1) human behavior 2) directed against some property protected by law 3) illegal 4) simultaneous or imminent 5) real. </a:t>
            </a:r>
            <a:endParaRPr sz="1600" dirty="0">
              <a:latin typeface="Verdana" panose="020B0604030504040204" pitchFamily="34" charset="0"/>
            </a:endParaRPr>
          </a:p>
          <a:p>
            <a:pPr algn="just"/>
            <a:r>
              <a:rPr sz="1600" b="1" dirty="0">
                <a:latin typeface="Verdana" panose="020B0604030504040204" pitchFamily="34" charset="0"/>
              </a:rPr>
              <a:t>Defense: </a:t>
            </a:r>
            <a:r>
              <a:rPr sz="1600" dirty="0">
                <a:latin typeface="Verdana" panose="020B0604030504040204" pitchFamily="34" charset="0"/>
              </a:rPr>
              <a:t>1) through the act of defense, a feature of the being of a criminal offense was achieved 2) directed towards some attacker's good 3) necessary to repel the attack. - excludes the existence of a criminal offense, i.e. an act committed in self-defense is not a criminal act. </a:t>
            </a:r>
            <a:endParaRPr sz="1600" dirty="0">
              <a:latin typeface="Verdana" panose="020B0604030504040204" pitchFamily="34" charset="0"/>
            </a:endParaRPr>
          </a:p>
          <a:p>
            <a:pPr algn="just"/>
            <a:r>
              <a:rPr sz="1600" dirty="0">
                <a:latin typeface="Verdana" panose="020B0604030504040204" pitchFamily="34" charset="0"/>
              </a:rPr>
              <a:t>Necessary defense is that which is necessary for the perpetrator to repel a simultaneous or immediately imminent illegal attack (conflict of right with wrong) from his property or the property of another.</a:t>
            </a:r>
            <a:endParaRPr sz="1600" dirty="0">
              <a:latin typeface="Verdana" panose="020B0604030504040204" pitchFamily="34" charset="0"/>
            </a:endParaRPr>
          </a:p>
          <a:p>
            <a:pPr algn="just"/>
            <a:r>
              <a:rPr sz="1600" dirty="0">
                <a:latin typeface="Verdana" panose="020B0604030504040204" pitchFamily="34" charset="0"/>
              </a:rPr>
              <a:t> Necessary defense exists not only when someone repels an attack from himself but also from another person (necessary assistance )</a:t>
            </a:r>
            <a:endParaRPr sz="1600" dirty="0">
              <a:latin typeface="Verdana" panose="020B060403050404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Title 1"/>
          <p:cNvSpPr>
            <a:spLocks noGrp="1"/>
          </p:cNvSpPr>
          <p:nvPr>
            <p:ph type="title"/>
          </p:nvPr>
        </p:nvSpPr>
        <p:spPr>
          <a:ln/>
        </p:spPr>
        <p:txBody>
          <a:bodyPr vert="horz" wrap="square" lIns="91440" tIns="45720" rIns="91440" bIns="45720" anchor="b" anchorCtr="0"/>
          <a:p>
            <a:r>
              <a:rPr dirty="0"/>
              <a:t>IV.3 ILLEGALITY</a:t>
            </a:r>
            <a:endParaRPr dirty="0"/>
          </a:p>
        </p:txBody>
      </p:sp>
      <p:sp>
        <p:nvSpPr>
          <p:cNvPr id="23555"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23556" name="Rectangle 3"/>
          <p:cNvSpPr/>
          <p:nvPr/>
        </p:nvSpPr>
        <p:spPr>
          <a:xfrm>
            <a:off x="574675" y="1752600"/>
            <a:ext cx="7959725" cy="2308225"/>
          </a:xfrm>
          <a:prstGeom prst="rect">
            <a:avLst/>
          </a:prstGeom>
          <a:noFill/>
          <a:ln w="9525">
            <a:noFill/>
          </a:ln>
        </p:spPr>
        <p:txBody>
          <a:bodyPr>
            <a:spAutoFit/>
          </a:bodyPr>
          <a:p>
            <a:r>
              <a:rPr b="1" dirty="0">
                <a:latin typeface="Verdana" panose="020B0604030504040204" pitchFamily="34" charset="0"/>
              </a:rPr>
              <a:t>The ultimate necessity- </a:t>
            </a:r>
            <a:r>
              <a:rPr dirty="0">
                <a:latin typeface="Verdana" panose="020B0604030504040204" pitchFamily="34" charset="0"/>
              </a:rPr>
              <a:t>2 elements:</a:t>
            </a:r>
            <a:endParaRPr dirty="0">
              <a:latin typeface="Verdana" panose="020B0604030504040204" pitchFamily="34" charset="0"/>
            </a:endParaRPr>
          </a:p>
          <a:p>
            <a:r>
              <a:rPr dirty="0">
                <a:latin typeface="Verdana" panose="020B0604030504040204" pitchFamily="34" charset="0"/>
              </a:rPr>
              <a:t> 1. Danger and 2. Removal of danger</a:t>
            </a:r>
            <a:endParaRPr dirty="0">
              <a:latin typeface="Verdana" panose="020B0604030504040204" pitchFamily="34" charset="0"/>
            </a:endParaRPr>
          </a:p>
          <a:p>
            <a:endParaRPr dirty="0">
              <a:latin typeface="Verdana" panose="020B0604030504040204" pitchFamily="34" charset="0"/>
            </a:endParaRPr>
          </a:p>
          <a:p>
            <a:r>
              <a:rPr dirty="0">
                <a:latin typeface="Verdana" panose="020B0604030504040204" pitchFamily="34" charset="0"/>
              </a:rPr>
              <a:t>The law did not limit the goods that can be protected,  although by the nature of things these are the most important goods, such as life, bodily integrity, property.</a:t>
            </a:r>
            <a:endParaRPr dirty="0">
              <a:latin typeface="Verdana" panose="020B0604030504040204" pitchFamily="34" charset="0"/>
            </a:endParaRPr>
          </a:p>
          <a:p>
            <a:endParaRPr dirty="0">
              <a:latin typeface="Verdana" panose="020B0604030504040204" pitchFamily="34" charset="0"/>
            </a:endParaRPr>
          </a:p>
          <a:p>
            <a:r>
              <a:rPr dirty="0">
                <a:latin typeface="Verdana" panose="020B0604030504040204" pitchFamily="34" charset="0"/>
              </a:rPr>
              <a:t> They can protect both their own and other people's goods. </a:t>
            </a:r>
            <a:endParaRPr dirty="0">
              <a:latin typeface="Verdana" panose="020B060403050404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Title 1"/>
          <p:cNvSpPr>
            <a:spLocks noGrp="1"/>
          </p:cNvSpPr>
          <p:nvPr>
            <p:ph type="title"/>
          </p:nvPr>
        </p:nvSpPr>
        <p:spPr>
          <a:ln/>
        </p:spPr>
        <p:txBody>
          <a:bodyPr vert="horz" wrap="square" lIns="91440" tIns="45720" rIns="91440" bIns="45720" anchor="b" anchorCtr="0"/>
          <a:p>
            <a:r>
              <a:rPr dirty="0"/>
              <a:t>IV. 4 Concept of guilt</a:t>
            </a:r>
            <a:br>
              <a:rPr dirty="0"/>
            </a:br>
            <a:endParaRPr dirty="0"/>
          </a:p>
        </p:txBody>
      </p:sp>
      <p:sp>
        <p:nvSpPr>
          <p:cNvPr id="24579"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4" name="Rectangle 3"/>
          <p:cNvSpPr/>
          <p:nvPr/>
        </p:nvSpPr>
        <p:spPr>
          <a:xfrm>
            <a:off x="574675" y="-295275"/>
            <a:ext cx="7959725" cy="6740525"/>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AutoNum type="arabicParenR"/>
              <a:defRPr/>
            </a:pP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Reasonableness 2) </a:t>
            </a:r>
            <a:r>
              <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Intention</a:t>
            </a: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or negligence 3) Awareness (or duty and possibility of awareness) of illegality Guilt - one of the 4 mandatory elements in the general concept of a criminal offense</a:t>
            </a: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The existence of all constitutive elements of a criminal offense at the same time means the existence of criminal responsibility, which is the basis for its application of criminal sanctions, above all punishment </a:t>
            </a:r>
            <a:endPar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a:p>
            <a:pPr marL="342900" marR="0" lvl="0" indent="-342900" algn="just" defTabSz="914400" rtl="0" eaLnBrk="0" fontAlgn="base"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Reasonableness is a necessary assumption and an obligatory element of guilt, which means that without </a:t>
            </a:r>
            <a:r>
              <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r</a:t>
            </a:r>
            <a:r>
              <a:rPr kumimoji="0" lang="en-US" sz="1800" b="0" i="0" u="none" strike="noStrike" kern="1200" cap="none" spc="0" normalizeH="0" baseline="0" noProof="0" dirty="0" err="1">
                <a:ln>
                  <a:noFill/>
                </a:ln>
                <a:solidFill>
                  <a:schemeClr val="tx1"/>
                </a:solidFill>
                <a:effectLst/>
                <a:uLnTx/>
                <a:uFillTx/>
                <a:latin typeface="Verdana" panose="020B0604030504040204" pitchFamily="34" charset="0"/>
                <a:ea typeface="+mn-ea"/>
                <a:cs typeface="+mn-cs"/>
              </a:rPr>
              <a:t>easonableness</a:t>
            </a: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there is no guilt (the perpetrator's capacity for guilt, which implies the correctness of his mental apparatus; presumption of </a:t>
            </a:r>
            <a:r>
              <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r</a:t>
            </a:r>
            <a:r>
              <a:rPr kumimoji="0" lang="en-US" sz="1800" b="0" i="0" u="none" strike="noStrike" kern="1200" cap="none" spc="0" normalizeH="0" baseline="0" noProof="0" dirty="0" err="1">
                <a:ln>
                  <a:noFill/>
                </a:ln>
                <a:solidFill>
                  <a:schemeClr val="tx1"/>
                </a:solidFill>
                <a:effectLst/>
                <a:uLnTx/>
                <a:uFillTx/>
                <a:latin typeface="Verdana" panose="020B0604030504040204" pitchFamily="34" charset="0"/>
                <a:ea typeface="+mn-ea"/>
                <a:cs typeface="+mn-cs"/>
              </a:rPr>
              <a:t>easonableness</a:t>
            </a: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 - it is established only when suspicion of insanity appears) Guilt is twofold relationship - the psychological relationship of the perpetrator towards the act, as well as the relationship of society towards him because of the committed </a:t>
            </a:r>
            <a:r>
              <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criminal </a:t>
            </a:r>
            <a:r>
              <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act</a:t>
            </a:r>
            <a:r>
              <a:rPr kumimoji="0" lang="sr-Latn-ME"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rPr>
              <a:t>.</a:t>
            </a:r>
            <a:endParaRPr kumimoji="0" lang="en-US" sz="18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Title 1"/>
          <p:cNvSpPr>
            <a:spLocks noGrp="1"/>
          </p:cNvSpPr>
          <p:nvPr>
            <p:ph type="title"/>
          </p:nvPr>
        </p:nvSpPr>
        <p:spPr>
          <a:ln/>
        </p:spPr>
        <p:txBody>
          <a:bodyPr vert="horz" wrap="square" lIns="91440" tIns="45720" rIns="91440" bIns="45720" anchor="b" anchorCtr="0"/>
          <a:p>
            <a:r>
              <a:rPr dirty="0"/>
              <a:t>V. Forms and method of committing a criminal offense </a:t>
            </a:r>
            <a:endParaRPr dirty="0"/>
          </a:p>
        </p:txBody>
      </p:sp>
      <p:sp>
        <p:nvSpPr>
          <p:cNvPr id="25603"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25604" name="Rectangle 3"/>
          <p:cNvSpPr/>
          <p:nvPr/>
        </p:nvSpPr>
        <p:spPr>
          <a:xfrm>
            <a:off x="574675" y="304800"/>
            <a:ext cx="7578725" cy="5632450"/>
          </a:xfrm>
          <a:prstGeom prst="rect">
            <a:avLst/>
          </a:prstGeom>
          <a:noFill/>
          <a:ln w="9525">
            <a:noFill/>
          </a:ln>
        </p:spPr>
        <p:txBody>
          <a:bodyPr>
            <a:spAutoFit/>
          </a:bodyPr>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pPr algn="just"/>
            <a:r>
              <a:rPr dirty="0">
                <a:latin typeface="Verdana" panose="020B0604030504040204" pitchFamily="34" charset="0"/>
              </a:rPr>
              <a:t>There are 4 stages in the execution of a criminal offense: 1) making a decision; 2) preparatory actions; 3) attempt; 4) completion of the criminal offense </a:t>
            </a:r>
            <a:endParaRPr dirty="0">
              <a:latin typeface="Verdana" panose="020B0604030504040204" pitchFamily="34" charset="0"/>
            </a:endParaRPr>
          </a:p>
          <a:p>
            <a:pPr algn="just"/>
            <a:endParaRPr dirty="0">
              <a:latin typeface="Verdana" panose="020B0604030504040204" pitchFamily="34" charset="0"/>
            </a:endParaRPr>
          </a:p>
          <a:p>
            <a:pPr algn="just"/>
            <a:r>
              <a:rPr dirty="0">
                <a:latin typeface="Verdana" panose="020B0604030504040204" pitchFamily="34" charset="0"/>
              </a:rPr>
              <a:t>There is a qualitative difference between attempts and preparatory actions because preparatory actions do not represent a criminal offense (punishable preparatory actions represent an act of execution), while an attempt represents; </a:t>
            </a:r>
            <a:endParaRPr dirty="0">
              <a:latin typeface="Verdana" panose="020B0604030504040204" pitchFamily="34" charset="0"/>
            </a:endParaRPr>
          </a:p>
          <a:p>
            <a:pPr algn="just"/>
            <a:r>
              <a:rPr dirty="0">
                <a:latin typeface="Verdana" panose="020B0604030504040204" pitchFamily="34" charset="0"/>
              </a:rPr>
              <a:t>The demarcation criterion is whether the act of execution was undertaken or not. </a:t>
            </a:r>
            <a:endParaRPr dirty="0">
              <a:latin typeface="Verdana" panose="020B0604030504040204" pitchFamily="34" charset="0"/>
            </a:endParaRPr>
          </a:p>
          <a:p>
            <a:pPr algn="just"/>
            <a:endParaRPr dirty="0">
              <a:latin typeface="Verdana" panose="020B0604030504040204" pitchFamily="34" charset="0"/>
            </a:endParaRPr>
          </a:p>
          <a:p>
            <a:pPr algn="just"/>
            <a:r>
              <a:rPr dirty="0">
                <a:latin typeface="Verdana" panose="020B0604030504040204" pitchFamily="34" charset="0"/>
              </a:rPr>
              <a:t>The existence of an attempt to commit a criminal offense is characterized by the absence of consequences, even though the perpetrator intentionally undertakes the act of execution. optional basis for mitigation)</a:t>
            </a:r>
            <a:endParaRPr dirty="0">
              <a:latin typeface="Verdana" panose="020B060403050404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Title 1"/>
          <p:cNvSpPr>
            <a:spLocks noGrp="1"/>
          </p:cNvSpPr>
          <p:nvPr>
            <p:ph type="title"/>
          </p:nvPr>
        </p:nvSpPr>
        <p:spPr>
          <a:ln/>
        </p:spPr>
        <p:txBody>
          <a:bodyPr vert="horz" wrap="square" lIns="91440" tIns="45720" rIns="91440" bIns="45720" anchor="b" anchorCtr="0"/>
          <a:p>
            <a:r>
              <a:rPr sz="2800" dirty="0"/>
              <a:t>V. COMPLICITY (COMMITMENT OF A CRIMINAL OFFENSE BY SEVERAL PERPETRATORS) </a:t>
            </a:r>
            <a:endParaRPr sz="2800" dirty="0"/>
          </a:p>
        </p:txBody>
      </p:sp>
      <p:sp>
        <p:nvSpPr>
          <p:cNvPr id="26627"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26628" name="Rectangle 3"/>
          <p:cNvSpPr/>
          <p:nvPr/>
        </p:nvSpPr>
        <p:spPr>
          <a:xfrm>
            <a:off x="574675" y="196850"/>
            <a:ext cx="8340725" cy="5910263"/>
          </a:xfrm>
          <a:prstGeom prst="rect">
            <a:avLst/>
          </a:prstGeom>
          <a:noFill/>
          <a:ln w="9525">
            <a:noFill/>
          </a:ln>
        </p:spPr>
        <p:txBody>
          <a:bodyPr>
            <a:spAutoFit/>
          </a:bodyPr>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r>
              <a:rPr dirty="0">
                <a:latin typeface="Verdana" panose="020B0604030504040204" pitchFamily="34" charset="0"/>
              </a:rPr>
              <a:t>Concept, objective and subjective connecting elements of complicity - Perpetrator - restrictive and extensive understanding </a:t>
            </a:r>
            <a:endParaRPr dirty="0">
              <a:latin typeface="Verdana" panose="020B0604030504040204" pitchFamily="34" charset="0"/>
            </a:endParaRPr>
          </a:p>
          <a:p>
            <a:endParaRPr dirty="0">
              <a:latin typeface="Verdana" panose="020B0604030504040204" pitchFamily="34" charset="0"/>
            </a:endParaRPr>
          </a:p>
          <a:p>
            <a:r>
              <a:rPr dirty="0">
                <a:latin typeface="Verdana" panose="020B0604030504040204" pitchFamily="34" charset="0"/>
              </a:rPr>
              <a:t>Complicity in the narrower sense - incitement and aiding - Complicity in the broader sense - incitement, aiding and abetting</a:t>
            </a:r>
            <a:endParaRPr dirty="0">
              <a:latin typeface="Verdana" panose="020B0604030504040204" pitchFamily="34" charset="0"/>
            </a:endParaRPr>
          </a:p>
          <a:p>
            <a:endParaRPr dirty="0">
              <a:latin typeface="Verdana" panose="020B0604030504040204" pitchFamily="34" charset="0"/>
            </a:endParaRPr>
          </a:p>
          <a:p>
            <a:r>
              <a:rPr dirty="0">
                <a:latin typeface="Verdana" panose="020B0604030504040204" pitchFamily="34" charset="0"/>
              </a:rPr>
              <a:t>Legal nature of complicity Principled theory o Accessory theory: quantitative accessory Qualitative accessory o Theory of complete (extreme) accessory o Theory of limited (restricted) accessory o Hyper extreme accessory o Minimal accessory - CO-PERFORMANCE, term</a:t>
            </a:r>
            <a:endParaRPr dirty="0">
              <a:latin typeface="Verdana" panose="020B0604030504040204" pitchFamily="34" charset="0"/>
            </a:endParaRPr>
          </a:p>
          <a:p>
            <a:endParaRPr dirty="0">
              <a:latin typeface="Verdana" panose="020B0604030504040204" pitchFamily="34" charset="0"/>
            </a:endParaRPr>
          </a:p>
          <a:p>
            <a:r>
              <a:rPr dirty="0">
                <a:latin typeface="Verdana" panose="020B0604030504040204" pitchFamily="34" charset="0"/>
              </a:rPr>
              <a:t>Demarcation with assistance - Formally objective theory - Subjective theory - limited subjective theory – </a:t>
            </a:r>
            <a:endParaRPr dirty="0">
              <a:latin typeface="Verdana" panose="020B0604030504040204" pitchFamily="34" charset="0"/>
            </a:endParaRPr>
          </a:p>
          <a:p>
            <a:endParaRPr dirty="0">
              <a:latin typeface="Verdana" panose="020B0604030504040204" pitchFamily="34" charset="0"/>
            </a:endParaRPr>
          </a:p>
          <a:p>
            <a:r>
              <a:rPr dirty="0">
                <a:latin typeface="Verdana" panose="020B0604030504040204" pitchFamily="34" charset="0"/>
              </a:rPr>
              <a:t>The theory of authority over the work (materially objective theory).</a:t>
            </a:r>
            <a:endParaRPr dirty="0">
              <a:latin typeface="Verdana" panose="020B060403050404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Title 1"/>
          <p:cNvSpPr>
            <a:spLocks noGrp="1"/>
          </p:cNvSpPr>
          <p:nvPr>
            <p:ph type="title"/>
          </p:nvPr>
        </p:nvSpPr>
        <p:spPr>
          <a:ln/>
        </p:spPr>
        <p:txBody>
          <a:bodyPr vert="horz" wrap="square" lIns="91440" tIns="45720" rIns="91440" bIns="45720" anchor="b" anchorCtr="0"/>
          <a:p>
            <a:r>
              <a:rPr dirty="0"/>
              <a:t>v. The time of execution </a:t>
            </a:r>
            <a:endParaRPr dirty="0"/>
          </a:p>
        </p:txBody>
      </p:sp>
      <p:sp>
        <p:nvSpPr>
          <p:cNvPr id="27651"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27652" name="Rectangle 3"/>
          <p:cNvSpPr/>
          <p:nvPr/>
        </p:nvSpPr>
        <p:spPr>
          <a:xfrm>
            <a:off x="574675" y="-357187"/>
            <a:ext cx="8001000" cy="7018337"/>
          </a:xfrm>
          <a:prstGeom prst="rect">
            <a:avLst/>
          </a:prstGeom>
          <a:noFill/>
          <a:ln w="9525">
            <a:noFill/>
          </a:ln>
        </p:spPr>
        <p:txBody>
          <a:bodyPr>
            <a:spAutoFit/>
          </a:bodyPr>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pPr algn="just"/>
            <a:r>
              <a:rPr dirty="0">
                <a:latin typeface="Verdana" panose="020B0604030504040204" pitchFamily="34" charset="0"/>
              </a:rPr>
              <a:t>It is important for solving several issues in CL: the temporal validity of the criminal law, statute of limitations, establishing guilt, minors, criminal offenses that have a specific time as a constitutive feature</a:t>
            </a:r>
            <a:endParaRPr dirty="0">
              <a:latin typeface="Verdana" panose="020B0604030504040204" pitchFamily="34" charset="0"/>
            </a:endParaRPr>
          </a:p>
          <a:p>
            <a:pPr algn="just"/>
            <a:r>
              <a:rPr dirty="0">
                <a:latin typeface="Verdana" panose="020B0604030504040204" pitchFamily="34" charset="0"/>
              </a:rPr>
              <a:t>There are two possible ways of solving this issue: that the time of execution of the criminal offense is considered time when the act of execution was undertaken (theory of activity) or to consider that the time of execution is the time when the consequence occurred (theory of the consequence) - this time differs especially in the case of temporal delicts, i.e. in the case of those criminal offenses in which a shorter or longer period of time passes between the act undertaken and the occurrence of the consequence</a:t>
            </a:r>
            <a:endParaRPr dirty="0">
              <a:latin typeface="Verdana" panose="020B0604030504040204" pitchFamily="34" charset="0"/>
            </a:endParaRPr>
          </a:p>
          <a:p>
            <a:pPr algn="just"/>
            <a:r>
              <a:rPr dirty="0">
                <a:latin typeface="Verdana" panose="020B0604030504040204" pitchFamily="34" charset="0"/>
              </a:rPr>
              <a:t>CC opted for the activity theory, which means that the time when the criminal offense was committed is taken as the time when the perpetrator undertook the act of execution</a:t>
            </a:r>
            <a:endParaRPr dirty="0">
              <a:latin typeface="Verdana" panose="020B0604030504040204" pitchFamily="34" charset="0"/>
            </a:endParaRPr>
          </a:p>
          <a:p>
            <a:pPr algn="just"/>
            <a:r>
              <a:rPr dirty="0">
                <a:latin typeface="Verdana" panose="020B0604030504040204" pitchFamily="34" charset="0"/>
              </a:rPr>
              <a:t>In the case of a prolonged criminal offense, the moment of taking the last act that is part of the extended criminal offense is taken as the time of execution.</a:t>
            </a:r>
            <a:endParaRPr dirty="0">
              <a:latin typeface="Verdana" panose="020B060403050404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Title 1"/>
          <p:cNvSpPr>
            <a:spLocks noGrp="1"/>
          </p:cNvSpPr>
          <p:nvPr>
            <p:ph type="title"/>
          </p:nvPr>
        </p:nvSpPr>
        <p:spPr>
          <a:ln/>
        </p:spPr>
        <p:txBody>
          <a:bodyPr vert="horz" wrap="square" lIns="91440" tIns="45720" rIns="91440" bIns="45720" anchor="b" anchorCtr="0"/>
          <a:p>
            <a:br>
              <a:rPr dirty="0"/>
            </a:br>
            <a:r>
              <a:rPr dirty="0"/>
              <a:t>V. Place of execution </a:t>
            </a:r>
            <a:br>
              <a:rPr dirty="0"/>
            </a:br>
            <a:endParaRPr dirty="0"/>
          </a:p>
        </p:txBody>
      </p:sp>
      <p:sp>
        <p:nvSpPr>
          <p:cNvPr id="28675"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28676" name="Rectangle 3"/>
          <p:cNvSpPr/>
          <p:nvPr/>
        </p:nvSpPr>
        <p:spPr>
          <a:xfrm>
            <a:off x="762000" y="990600"/>
            <a:ext cx="8077200" cy="5354638"/>
          </a:xfrm>
          <a:prstGeom prst="rect">
            <a:avLst/>
          </a:prstGeom>
          <a:noFill/>
          <a:ln w="9525">
            <a:noFill/>
          </a:ln>
        </p:spPr>
        <p:txBody>
          <a:bodyPr>
            <a:spAutoFit/>
          </a:bodyPr>
          <a:p>
            <a:endParaRPr dirty="0">
              <a:latin typeface="Verdana" panose="020B0604030504040204" pitchFamily="34" charset="0"/>
            </a:endParaRPr>
          </a:p>
          <a:p>
            <a:pPr algn="just"/>
            <a:r>
              <a:rPr dirty="0">
                <a:latin typeface="Verdana" panose="020B0604030504040204" pitchFamily="34" charset="0"/>
              </a:rPr>
              <a:t>Determining the place of execution is necessary in criminal law because the resolution of several issues depends on it (spatial validity of criminal legislation, acts which in essence contain a specific place as a constitutive element, and in criminal procedural law the determination of the local jurisdiction of the court)</a:t>
            </a:r>
            <a:endParaRPr dirty="0">
              <a:latin typeface="Verdana" panose="020B0604030504040204" pitchFamily="34" charset="0"/>
            </a:endParaRPr>
          </a:p>
          <a:p>
            <a:pPr algn="just"/>
            <a:r>
              <a:rPr dirty="0">
                <a:latin typeface="Verdana" panose="020B0604030504040204" pitchFamily="34" charset="0"/>
              </a:rPr>
              <a:t>Determining the place of execution is particularly important in the case of criminal acts, the act of execution of which is undertaken in one place, and the consequences of which occur in another (distance crimes)</a:t>
            </a:r>
            <a:endParaRPr dirty="0">
              <a:latin typeface="Verdana" panose="020B0604030504040204" pitchFamily="34" charset="0"/>
            </a:endParaRPr>
          </a:p>
          <a:p>
            <a:pPr algn="just"/>
            <a:r>
              <a:rPr dirty="0">
                <a:latin typeface="Verdana" panose="020B0604030504040204" pitchFamily="34" charset="0"/>
              </a:rPr>
              <a:t>Three approaches: theory of activity (relevant act of execution), theory of consequence (relevant consequence) and theory of </a:t>
            </a:r>
            <a:r>
              <a:rPr i="1" dirty="0">
                <a:latin typeface="Verdana" panose="020B0604030504040204" pitchFamily="34" charset="0"/>
              </a:rPr>
              <a:t>ubiquity</a:t>
            </a:r>
            <a:r>
              <a:rPr dirty="0">
                <a:latin typeface="Verdana" panose="020B0604030504040204" pitchFamily="34" charset="0"/>
              </a:rPr>
              <a:t> (the place of execution is considered both) </a:t>
            </a:r>
            <a:endParaRPr dirty="0">
              <a:latin typeface="Verdana" panose="020B0604030504040204" pitchFamily="34" charset="0"/>
            </a:endParaRPr>
          </a:p>
          <a:p>
            <a:pPr algn="just"/>
            <a:r>
              <a:rPr dirty="0">
                <a:latin typeface="Verdana" panose="020B0604030504040204" pitchFamily="34" charset="0"/>
              </a:rPr>
              <a:t>CC accepts the theory of ubiquity (lat</a:t>
            </a:r>
            <a:r>
              <a:rPr i="1" dirty="0">
                <a:latin typeface="Verdana" panose="020B0604030504040204" pitchFamily="34" charset="0"/>
              </a:rPr>
              <a:t>. ubique </a:t>
            </a:r>
            <a:r>
              <a:rPr dirty="0">
                <a:latin typeface="Verdana" panose="020B0604030504040204" pitchFamily="34" charset="0"/>
              </a:rPr>
              <a:t>everywhere, in every place) - as the place of execution of a criminal offense is considered both the place where the action was taken (or omitted) and the place where the consequence occurred in whole or in part. obliged to work, i.e. a place where, by taking action in a timely manner, he could prevent the occurrence of the consequences.</a:t>
            </a:r>
            <a:endParaRPr dirty="0">
              <a:latin typeface="Verdana" panose="020B060403050404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Title 1"/>
          <p:cNvSpPr>
            <a:spLocks noGrp="1"/>
          </p:cNvSpPr>
          <p:nvPr>
            <p:ph type="title"/>
          </p:nvPr>
        </p:nvSpPr>
        <p:spPr>
          <a:ln/>
        </p:spPr>
        <p:txBody>
          <a:bodyPr vert="horz" wrap="square" lIns="91440" tIns="45720" rIns="91440" bIns="45720" anchor="b" anchorCtr="0"/>
          <a:p>
            <a:r>
              <a:rPr sz="2800" dirty="0"/>
              <a:t>VI. CONCLUSION OF CRIMINAL OFFENSES </a:t>
            </a:r>
            <a:br>
              <a:rPr dirty="0"/>
            </a:br>
            <a:endParaRPr dirty="0"/>
          </a:p>
        </p:txBody>
      </p:sp>
      <p:sp>
        <p:nvSpPr>
          <p:cNvPr id="29699"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29700" name="Rectangle 3"/>
          <p:cNvSpPr/>
          <p:nvPr/>
        </p:nvSpPr>
        <p:spPr>
          <a:xfrm>
            <a:off x="574675" y="1066800"/>
            <a:ext cx="8264525" cy="5262563"/>
          </a:xfrm>
          <a:prstGeom prst="rect">
            <a:avLst/>
          </a:prstGeom>
          <a:noFill/>
          <a:ln w="9525">
            <a:noFill/>
          </a:ln>
        </p:spPr>
        <p:txBody>
          <a:bodyPr>
            <a:spAutoFit/>
          </a:bodyPr>
          <a:p>
            <a:pPr algn="just"/>
            <a:r>
              <a:rPr sz="1600" dirty="0">
                <a:solidFill>
                  <a:schemeClr val="tx2"/>
                </a:solidFill>
                <a:latin typeface="Verdana" panose="020B0604030504040204" pitchFamily="34" charset="0"/>
              </a:rPr>
              <a:t>When one perpetrator acquires several criminal offenses for which he is tried at the same time.</a:t>
            </a:r>
            <a:endParaRPr sz="1600" dirty="0">
              <a:solidFill>
                <a:schemeClr val="tx2"/>
              </a:solidFill>
              <a:latin typeface="Verdana" panose="020B0604030504040204" pitchFamily="34" charset="0"/>
            </a:endParaRPr>
          </a:p>
          <a:p>
            <a:pPr algn="just"/>
            <a:r>
              <a:rPr sz="1600" dirty="0">
                <a:latin typeface="Verdana" panose="020B0604030504040204" pitchFamily="34" charset="0"/>
              </a:rPr>
              <a:t>TYPES: IDEAL - with one action he did more KD, and</a:t>
            </a:r>
            <a:endParaRPr sz="1600" dirty="0">
              <a:latin typeface="Verdana" panose="020B0604030504040204" pitchFamily="34" charset="0"/>
            </a:endParaRPr>
          </a:p>
          <a:p>
            <a:pPr algn="just"/>
            <a:r>
              <a:rPr sz="1600" dirty="0">
                <a:latin typeface="Verdana" panose="020B0604030504040204" pitchFamily="34" charset="0"/>
              </a:rPr>
              <a:t>REALISTIC - with more actions he did more KD for which he is judged at the same time. </a:t>
            </a:r>
            <a:endParaRPr sz="1600" dirty="0">
              <a:latin typeface="Verdana" panose="020B0604030504040204" pitchFamily="34" charset="0"/>
            </a:endParaRPr>
          </a:p>
          <a:p>
            <a:pPr algn="just"/>
            <a:r>
              <a:rPr sz="1600" dirty="0">
                <a:latin typeface="Verdana" panose="020B0604030504040204" pitchFamily="34" charset="0"/>
              </a:rPr>
              <a:t>HOMOGENEOUS - with one or more actions it makes the same or similar KD, </a:t>
            </a:r>
            <a:endParaRPr sz="1600" dirty="0">
              <a:latin typeface="Verdana" panose="020B0604030504040204" pitchFamily="34" charset="0"/>
            </a:endParaRPr>
          </a:p>
          <a:p>
            <a:pPr algn="just"/>
            <a:r>
              <a:rPr sz="1600" dirty="0">
                <a:latin typeface="Verdana" panose="020B0604030504040204" pitchFamily="34" charset="0"/>
              </a:rPr>
              <a:t>HETEROGENEOUS - with one or more actions it makes different KD.</a:t>
            </a:r>
            <a:endParaRPr sz="1600" dirty="0">
              <a:latin typeface="Verdana" panose="020B0604030504040204" pitchFamily="34" charset="0"/>
            </a:endParaRPr>
          </a:p>
          <a:p>
            <a:pPr algn="just"/>
            <a:r>
              <a:rPr sz="1600" dirty="0">
                <a:latin typeface="Verdana" panose="020B0604030504040204" pitchFamily="34" charset="0"/>
              </a:rPr>
              <a:t>A LEGAL CONSTRUCTION IN WHICH IT APPEARS THAT THERE ARE MORE CRIMINAL OFFENSES IN A CONCLUSION, AND THERE ARE NO TYPES APPARENT IDEAL = when with one action he realizes more than one KD, but it is considered that only one KD has been done APPARENT REAL = when he undertakes several actions, but realizes only one KD APPARENT (IDEAL) CONCLUSION Mutual relationship in apparent concurrence: 1) specialty: when KD is a special form of another, general KD, special KD is applied (e.g. extortion as a special form of coercion, embezzlement as a special form of evasion, aggravated murder as a more serious form of murder) 2) subsidiary: when a crime is the previous stage of another crime, the norm will be applied only if the conditions for another crime are not met ( criminal preparation, criminal attempt, aiding, abetting) 3) consumption: when one crime is contained in another ( harder consumes easier,murder consumes TTP) 4) alternativeity ...</a:t>
            </a:r>
            <a:endParaRPr sz="1600" dirty="0">
              <a:latin typeface="Verdana" panose="020B060403050404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Title 1"/>
          <p:cNvSpPr>
            <a:spLocks noGrp="1"/>
          </p:cNvSpPr>
          <p:nvPr>
            <p:ph type="title"/>
          </p:nvPr>
        </p:nvSpPr>
        <p:spPr>
          <a:ln/>
        </p:spPr>
        <p:txBody>
          <a:bodyPr vert="horz" wrap="square" lIns="91440" tIns="45720" rIns="91440" bIns="45720" anchor="b" anchorCtr="0"/>
          <a:p>
            <a:r>
              <a:rPr sz="2800" dirty="0"/>
              <a:t>VI. CONCLUSION OF CRIMINAL OFFENCES</a:t>
            </a:r>
            <a:endParaRPr sz="2800" dirty="0"/>
          </a:p>
        </p:txBody>
      </p:sp>
      <p:sp>
        <p:nvSpPr>
          <p:cNvPr id="30723"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30724" name="Rectangle 4"/>
          <p:cNvSpPr/>
          <p:nvPr/>
        </p:nvSpPr>
        <p:spPr>
          <a:xfrm>
            <a:off x="838200" y="1444625"/>
            <a:ext cx="7737475" cy="5076825"/>
          </a:xfrm>
          <a:prstGeom prst="rect">
            <a:avLst/>
          </a:prstGeom>
          <a:noFill/>
          <a:ln w="9525">
            <a:noFill/>
          </a:ln>
        </p:spPr>
        <p:txBody>
          <a:bodyPr>
            <a:spAutoFit/>
          </a:bodyPr>
          <a:p>
            <a:endParaRPr dirty="0">
              <a:latin typeface="Verdana" panose="020B0604030504040204" pitchFamily="34" charset="0"/>
            </a:endParaRPr>
          </a:p>
          <a:p>
            <a:pPr algn="just"/>
            <a:r>
              <a:rPr dirty="0">
                <a:latin typeface="Verdana" panose="020B0604030504040204" pitchFamily="34" charset="0"/>
              </a:rPr>
              <a:t>APPARENT REAL CONCLUSION Cases of legal unity more KD:</a:t>
            </a:r>
            <a:endParaRPr dirty="0">
              <a:latin typeface="Verdana" panose="020B0604030504040204" pitchFamily="34" charset="0"/>
            </a:endParaRPr>
          </a:p>
          <a:p>
            <a:pPr algn="just"/>
            <a:r>
              <a:rPr dirty="0">
                <a:latin typeface="Verdana" panose="020B0604030504040204" pitchFamily="34" charset="0"/>
              </a:rPr>
              <a:t> 1. complex KD 2. prolonged KD 3. collective KD COMPLEX CRIMINAL OFFENSE: being KD contains within itself beings of two or more KD (for example, robbery: coercion + theft) COLLECTIVE CRIMINAL OFFENSE: more Repeated acts of the same crime are considered one crime because of the perpetrator's special psychological attitude towards committing those crimes (from habit, trade or occupation).</a:t>
            </a:r>
            <a:endParaRPr dirty="0">
              <a:latin typeface="Verdana" panose="020B0604030504040204" pitchFamily="34" charset="0"/>
            </a:endParaRPr>
          </a:p>
          <a:p>
            <a:pPr algn="just"/>
            <a:r>
              <a:rPr dirty="0">
                <a:latin typeface="Verdana" panose="020B0604030504040204" pitchFamily="34" charset="0"/>
              </a:rPr>
              <a:t>EXTENDED KD = the same perpetrator in time continuity commits the same or similar KD which, due to at least two circumstances that connect them, appear as unique KD CIRCUMSTANCES required by law:</a:t>
            </a:r>
            <a:endParaRPr dirty="0">
              <a:latin typeface="Verdana" panose="020B0604030504040204" pitchFamily="34" charset="0"/>
            </a:endParaRPr>
          </a:p>
          <a:p>
            <a:pPr algn="just"/>
            <a:r>
              <a:rPr dirty="0">
                <a:latin typeface="Verdana" panose="020B0604030504040204" pitchFamily="34" charset="0"/>
              </a:rPr>
              <a:t>Identity of the injured party, Sameness of the object of KD, Use of the same situation or permanent relationship, Unity of place or space, Unique the intention of the perpetrator IN KD DIRECTED AGAINST A PERSON, THEY MUST BE COMMITTED AGAINST THE SAME PERSON.</a:t>
            </a:r>
            <a:endParaRPr dirty="0">
              <a:latin typeface="Verdana" panose="020B060403050404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Title 1"/>
          <p:cNvSpPr>
            <a:spLocks noGrp="1"/>
          </p:cNvSpPr>
          <p:nvPr>
            <p:ph type="title"/>
          </p:nvPr>
        </p:nvSpPr>
        <p:spPr>
          <a:ln/>
        </p:spPr>
        <p:txBody>
          <a:bodyPr vert="horz" wrap="square" lIns="91440" tIns="45720" rIns="91440" bIns="45720" anchor="b" anchorCtr="0"/>
          <a:p>
            <a:r>
              <a:rPr dirty="0"/>
              <a:t>VII. Criminal sanctions</a:t>
            </a:r>
            <a:endParaRPr dirty="0"/>
          </a:p>
        </p:txBody>
      </p:sp>
      <p:sp>
        <p:nvSpPr>
          <p:cNvPr id="31747"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31748" name="Rectangle 3"/>
          <p:cNvSpPr/>
          <p:nvPr/>
        </p:nvSpPr>
        <p:spPr>
          <a:xfrm>
            <a:off x="574675" y="-1465262"/>
            <a:ext cx="8001000" cy="7970837"/>
          </a:xfrm>
          <a:prstGeom prst="rect">
            <a:avLst/>
          </a:prstGeom>
          <a:noFill/>
          <a:ln w="9525">
            <a:noFill/>
          </a:ln>
        </p:spPr>
        <p:txBody>
          <a:bodyPr>
            <a:spAutoFit/>
          </a:bodyPr>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sz="1600" dirty="0">
              <a:latin typeface="Verdana" panose="020B0604030504040204" pitchFamily="34" charset="0"/>
            </a:endParaRPr>
          </a:p>
          <a:p>
            <a:endParaRPr sz="1600" dirty="0">
              <a:latin typeface="Verdana" panose="020B0604030504040204" pitchFamily="34" charset="0"/>
            </a:endParaRPr>
          </a:p>
          <a:p>
            <a:endParaRPr sz="1600" dirty="0">
              <a:latin typeface="Verdana" panose="020B0604030504040204" pitchFamily="34" charset="0"/>
            </a:endParaRPr>
          </a:p>
          <a:p>
            <a:pPr algn="just"/>
            <a:r>
              <a:rPr sz="1600" dirty="0">
                <a:latin typeface="Verdana" panose="020B0604030504040204" pitchFamily="34" charset="0"/>
              </a:rPr>
              <a:t> GENERAL TERM, DEFINITION AND ELEMENTS OF CRIMINAL SANCTIONS</a:t>
            </a:r>
            <a:endParaRPr sz="1600" dirty="0">
              <a:latin typeface="Verdana" panose="020B0604030504040204" pitchFamily="34" charset="0"/>
            </a:endParaRPr>
          </a:p>
          <a:p>
            <a:pPr algn="just"/>
            <a:r>
              <a:rPr sz="1600" b="1" dirty="0">
                <a:latin typeface="Verdana" panose="020B0604030504040204" pitchFamily="34" charset="0"/>
              </a:rPr>
              <a:t>TYPES OF CRIMINAL SANCTIONS</a:t>
            </a:r>
            <a:endParaRPr sz="1600" b="1" dirty="0">
              <a:latin typeface="Verdana" panose="020B0604030504040204" pitchFamily="34" charset="0"/>
            </a:endParaRPr>
          </a:p>
          <a:p>
            <a:pPr algn="just"/>
            <a:r>
              <a:rPr sz="1600" dirty="0">
                <a:latin typeface="Verdana" panose="020B0604030504040204" pitchFamily="34" charset="0"/>
              </a:rPr>
              <a:t>PENALTIES </a:t>
            </a:r>
            <a:endParaRPr sz="1600" dirty="0">
              <a:latin typeface="Verdana" panose="020B0604030504040204" pitchFamily="34" charset="0"/>
            </a:endParaRPr>
          </a:p>
          <a:p>
            <a:pPr algn="just"/>
            <a:r>
              <a:rPr sz="1600" dirty="0">
                <a:latin typeface="Verdana" panose="020B0604030504040204" pitchFamily="34" charset="0"/>
              </a:rPr>
              <a:t>WARNING MEASURES</a:t>
            </a:r>
            <a:endParaRPr sz="1600" dirty="0">
              <a:latin typeface="Verdana" panose="020B0604030504040204" pitchFamily="34" charset="0"/>
            </a:endParaRPr>
          </a:p>
          <a:p>
            <a:pPr algn="just"/>
            <a:r>
              <a:rPr sz="1600" dirty="0">
                <a:latin typeface="Verdana" panose="020B0604030504040204" pitchFamily="34" charset="0"/>
              </a:rPr>
              <a:t>SECURITY MEASURES </a:t>
            </a:r>
            <a:endParaRPr sz="1600" dirty="0">
              <a:latin typeface="Verdana" panose="020B0604030504040204" pitchFamily="34" charset="0"/>
            </a:endParaRPr>
          </a:p>
          <a:p>
            <a:pPr algn="just"/>
            <a:r>
              <a:rPr sz="1600" dirty="0">
                <a:latin typeface="Verdana" panose="020B0604030504040204" pitchFamily="34" charset="0"/>
              </a:rPr>
              <a:t>EDUCATIONAL MEASURES </a:t>
            </a:r>
            <a:endParaRPr sz="1600" dirty="0">
              <a:latin typeface="Verdana" panose="020B0604030504040204" pitchFamily="34" charset="0"/>
            </a:endParaRPr>
          </a:p>
          <a:p>
            <a:pPr algn="just"/>
            <a:r>
              <a:rPr sz="1600" dirty="0">
                <a:latin typeface="Verdana" panose="020B0604030504040204" pitchFamily="34" charset="0"/>
              </a:rPr>
              <a:t>PENALTIES, CONCEPTS  JUSTIFICATION AND PURPOSE OF PENALTIES</a:t>
            </a:r>
            <a:endParaRPr sz="1600" dirty="0">
              <a:latin typeface="Verdana" panose="020B0604030504040204" pitchFamily="34" charset="0"/>
            </a:endParaRPr>
          </a:p>
          <a:p>
            <a:pPr algn="just"/>
            <a:r>
              <a:rPr sz="1600" b="1" dirty="0">
                <a:latin typeface="Verdana" panose="020B0604030504040204" pitchFamily="34" charset="0"/>
              </a:rPr>
              <a:t>TYPES OF PENALTIES (PENALTIES SYSTEM) </a:t>
            </a:r>
            <a:endParaRPr sz="1600" b="1" dirty="0">
              <a:latin typeface="Verdana" panose="020B0604030504040204" pitchFamily="34" charset="0"/>
            </a:endParaRPr>
          </a:p>
          <a:p>
            <a:pPr algn="just"/>
            <a:r>
              <a:rPr sz="1600" dirty="0">
                <a:latin typeface="Verdana" panose="020B0604030504040204" pitchFamily="34" charset="0"/>
              </a:rPr>
              <a:t>PRISON PENALTIES - PENALTIES DEPRIVATION OF LIBERTY, GENERAL ISSUES-  PRISON SENTENCE  LONG-TERM IMPRISONMENT SENTENCE - PRISON SENTENCE IN CRIMINAL LAW OF THE MONTENEGRO </a:t>
            </a:r>
            <a:endParaRPr sz="1600" dirty="0">
              <a:latin typeface="Verdana" panose="020B0604030504040204" pitchFamily="34" charset="0"/>
            </a:endParaRPr>
          </a:p>
          <a:p>
            <a:pPr algn="just"/>
            <a:r>
              <a:rPr sz="1600" dirty="0">
                <a:latin typeface="Verdana" panose="020B0604030504040204" pitchFamily="34" charset="0"/>
              </a:rPr>
              <a:t>CONDITIONAL RELEASE  </a:t>
            </a:r>
            <a:endParaRPr sz="1600" dirty="0">
              <a:latin typeface="Verdana" panose="020B0604030504040204" pitchFamily="34" charset="0"/>
            </a:endParaRPr>
          </a:p>
          <a:p>
            <a:pPr algn="just"/>
            <a:r>
              <a:rPr sz="1600" dirty="0">
                <a:latin typeface="Verdana" panose="020B0604030504040204" pitchFamily="34" charset="0"/>
              </a:rPr>
              <a:t>FINE </a:t>
            </a:r>
            <a:endParaRPr sz="1600" dirty="0">
              <a:latin typeface="Verdana" panose="020B0604030504040204" pitchFamily="34" charset="0"/>
            </a:endParaRPr>
          </a:p>
          <a:p>
            <a:pPr algn="just"/>
            <a:r>
              <a:rPr sz="1600" dirty="0">
                <a:latin typeface="Verdana" panose="020B0604030504040204" pitchFamily="34" charset="0"/>
              </a:rPr>
              <a:t>WORK IN THE PUBLIC INTEREST </a:t>
            </a:r>
            <a:endParaRPr sz="1600" dirty="0">
              <a:latin typeface="Verdana" panose="020B0604030504040204" pitchFamily="34" charset="0"/>
            </a:endParaRPr>
          </a:p>
          <a:p>
            <a:pPr algn="just"/>
            <a:r>
              <a:rPr sz="1600" dirty="0">
                <a:latin typeface="Verdana" panose="020B0604030504040204" pitchFamily="34" charset="0"/>
              </a:rPr>
              <a:t>MITIGATING AND AGGRAVATING CIRCUMSTANCES</a:t>
            </a:r>
            <a:endParaRPr lang="sr-Latn-ME" altLang="x-none" sz="1600" dirty="0">
              <a:latin typeface="Verdana" panose="020B0604030504040204" pitchFamily="34" charset="0"/>
            </a:endParaRPr>
          </a:p>
          <a:p>
            <a:pPr algn="just"/>
            <a:r>
              <a:rPr sz="1600" dirty="0">
                <a:latin typeface="Verdana" panose="020B0604030504040204" pitchFamily="34" charset="0"/>
              </a:rPr>
              <a:t>MITIGATION OF THE SENTENCE - EXEMPTION FROM THE SENTENCE - RESTITUTION, TERM AND CRIMINAL SIGNIFICANCE OF RESTITUTION, CONDITIONS - SENTENCE FOR CRIMINAL OFFENSES - SENTENCE TO THE CONVICTED PERSON</a:t>
            </a:r>
            <a:endParaRPr lang="sr-Latn-ME" altLang="x-none" sz="1600" dirty="0">
              <a:latin typeface="Verdana" panose="020B0604030504040204" pitchFamily="34" charset="0"/>
            </a:endParaRPr>
          </a:p>
          <a:p>
            <a:pPr algn="just"/>
            <a:r>
              <a:rPr sz="1600" dirty="0">
                <a:latin typeface="Verdana" panose="020B0604030504040204" pitchFamily="34" charset="0"/>
              </a:rPr>
              <a:t> CALCULATION OF DETENTION AND PREVIOUS SENTENCES</a:t>
            </a:r>
            <a:endParaRPr sz="1600" dirty="0">
              <a:latin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Slide Number Placeholder 1"/>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5123" name="Rectangle 2"/>
          <p:cNvSpPr/>
          <p:nvPr/>
        </p:nvSpPr>
        <p:spPr>
          <a:xfrm>
            <a:off x="533400" y="304800"/>
            <a:ext cx="8229600" cy="4616450"/>
          </a:xfrm>
          <a:prstGeom prst="rect">
            <a:avLst/>
          </a:prstGeom>
          <a:noFill/>
          <a:ln w="9525">
            <a:noFill/>
          </a:ln>
        </p:spPr>
        <p:txBody>
          <a:bodyPr>
            <a:spAutoFit/>
          </a:bodyPr>
          <a:p>
            <a:r>
              <a:rPr sz="2000" b="1" dirty="0">
                <a:latin typeface="Verdana" panose="020B0604030504040204" pitchFamily="34" charset="0"/>
              </a:rPr>
              <a:t>THE CONCEPT OF CRIMINAL LAW AND CRIMINAL LEGISLATION </a:t>
            </a:r>
            <a:endParaRPr sz="2000" b="1"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pPr algn="just"/>
            <a:r>
              <a:rPr sz="2000" dirty="0">
                <a:latin typeface="Verdana" panose="020B0604030504040204" pitchFamily="34" charset="0"/>
              </a:rPr>
              <a:t>CRIMINAL LAW- a legal norm that regulates some issue in the field of CL, either its General or Special part (covering the entire matter of criminal law represents the codification of criminal law matter - the criminal code)</a:t>
            </a:r>
            <a:endParaRPr sz="2000" dirty="0">
              <a:latin typeface="Verdana" panose="020B0604030504040204" pitchFamily="34" charset="0"/>
            </a:endParaRPr>
          </a:p>
          <a:p>
            <a:pPr algn="just"/>
            <a:r>
              <a:rPr sz="2000" dirty="0">
                <a:latin typeface="Verdana" panose="020B0604030504040204" pitchFamily="34" charset="0"/>
              </a:rPr>
              <a:t> </a:t>
            </a:r>
            <a:endParaRPr sz="2000" dirty="0">
              <a:latin typeface="Verdana" panose="020B0604030504040204" pitchFamily="34" charset="0"/>
            </a:endParaRPr>
          </a:p>
          <a:p>
            <a:pPr algn="just"/>
            <a:r>
              <a:rPr sz="2000" dirty="0">
                <a:latin typeface="Verdana" panose="020B0604030504040204" pitchFamily="34" charset="0"/>
              </a:rPr>
              <a:t>CRIMINAL LEGISLATION - a set or system of criminal laws that are valid in one country (all laws that regulate criminal law matters) Criminal legislation in Montenegro = Criminal Code + secondary criminal legislation, i.e. criminal law provisions contained in certain laws</a:t>
            </a:r>
            <a:endParaRPr sz="2000" dirty="0">
              <a:latin typeface="Verdan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itle 1"/>
          <p:cNvSpPr>
            <a:spLocks noGrp="1"/>
          </p:cNvSpPr>
          <p:nvPr>
            <p:ph type="title"/>
          </p:nvPr>
        </p:nvSpPr>
        <p:spPr>
          <a:ln/>
        </p:spPr>
        <p:txBody>
          <a:bodyPr vert="horz" wrap="square" lIns="91440" tIns="45720" rIns="91440" bIns="45720" anchor="b" anchorCtr="0"/>
          <a:p>
            <a:r>
              <a:rPr sz="2800" dirty="0"/>
              <a:t>The place of CL in the legal system</a:t>
            </a:r>
            <a:endParaRPr dirty="0"/>
          </a:p>
        </p:txBody>
      </p:sp>
      <p:sp>
        <p:nvSpPr>
          <p:cNvPr id="6147"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6148" name="Rectangle 3"/>
          <p:cNvSpPr/>
          <p:nvPr/>
        </p:nvSpPr>
        <p:spPr>
          <a:xfrm>
            <a:off x="533400" y="-2190750"/>
            <a:ext cx="8001000" cy="9324975"/>
          </a:xfrm>
          <a:prstGeom prst="rect">
            <a:avLst/>
          </a:prstGeom>
          <a:noFill/>
          <a:ln w="9525">
            <a:noFill/>
          </a:ln>
        </p:spPr>
        <p:txBody>
          <a:bodyPr>
            <a:spAutoFit/>
          </a:bodyPr>
          <a:p>
            <a:endParaRPr sz="2400"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pPr algn="just"/>
            <a:endParaRPr dirty="0">
              <a:latin typeface="Verdana" panose="020B0604030504040204" pitchFamily="34" charset="0"/>
            </a:endParaRPr>
          </a:p>
          <a:p>
            <a:pPr algn="just"/>
            <a:endParaRPr dirty="0">
              <a:latin typeface="Verdana" panose="020B0604030504040204" pitchFamily="34" charset="0"/>
            </a:endParaRPr>
          </a:p>
          <a:p>
            <a:pPr algn="just"/>
            <a:endParaRPr dirty="0">
              <a:latin typeface="Verdana" panose="020B0604030504040204" pitchFamily="34" charset="0"/>
            </a:endParaRPr>
          </a:p>
          <a:p>
            <a:pPr algn="just"/>
            <a:endParaRPr dirty="0">
              <a:latin typeface="Verdana" panose="020B0604030504040204" pitchFamily="34" charset="0"/>
            </a:endParaRPr>
          </a:p>
          <a:p>
            <a:pPr algn="just"/>
            <a:endParaRPr dirty="0">
              <a:latin typeface="Verdana" panose="020B0604030504040204" pitchFamily="34" charset="0"/>
            </a:endParaRPr>
          </a:p>
          <a:p>
            <a:pPr algn="just"/>
            <a:endParaRPr dirty="0">
              <a:latin typeface="Verdana" panose="020B0604030504040204" pitchFamily="34" charset="0"/>
            </a:endParaRPr>
          </a:p>
          <a:p>
            <a:pPr algn="just"/>
            <a:endParaRPr dirty="0">
              <a:latin typeface="Verdana" panose="020B0604030504040204" pitchFamily="34" charset="0"/>
            </a:endParaRPr>
          </a:p>
          <a:p>
            <a:pPr algn="just"/>
            <a:endParaRPr dirty="0">
              <a:latin typeface="Verdana" panose="020B0604030504040204" pitchFamily="34" charset="0"/>
            </a:endParaRPr>
          </a:p>
          <a:p>
            <a:pPr algn="just"/>
            <a:endParaRPr dirty="0">
              <a:latin typeface="Verdana" panose="020B0604030504040204" pitchFamily="34" charset="0"/>
            </a:endParaRPr>
          </a:p>
          <a:p>
            <a:pPr algn="just"/>
            <a:r>
              <a:rPr dirty="0">
                <a:latin typeface="Verdana" panose="020B0604030504040204" pitchFamily="34" charset="0"/>
              </a:rPr>
              <a:t>The relationship between CL and Criminal procedural law - between substance and form (criminal procedural law enables the application of CL) </a:t>
            </a:r>
            <a:endParaRPr dirty="0">
              <a:latin typeface="Verdana" panose="020B0604030504040204" pitchFamily="34" charset="0"/>
            </a:endParaRPr>
          </a:p>
          <a:p>
            <a:pPr algn="just"/>
            <a:r>
              <a:rPr b="1" dirty="0">
                <a:latin typeface="Verdana" panose="020B0604030504040204" pitchFamily="34" charset="0"/>
              </a:rPr>
              <a:t>Criminal enforcement law </a:t>
            </a:r>
            <a:r>
              <a:rPr dirty="0">
                <a:latin typeface="Verdana" panose="020B0604030504040204" pitchFamily="34" charset="0"/>
              </a:rPr>
              <a:t>- also enables the application of CL, regulates the procedure for the execution of criminal sanctions</a:t>
            </a:r>
            <a:endParaRPr dirty="0">
              <a:latin typeface="Verdana" panose="020B0604030504040204" pitchFamily="34" charset="0"/>
            </a:endParaRPr>
          </a:p>
          <a:p>
            <a:pPr algn="just"/>
            <a:r>
              <a:rPr dirty="0">
                <a:latin typeface="Verdana" panose="020B0604030504040204" pitchFamily="34" charset="0"/>
              </a:rPr>
              <a:t> </a:t>
            </a:r>
            <a:r>
              <a:rPr b="1" dirty="0">
                <a:latin typeface="Verdana" panose="020B0604030504040204" pitchFamily="34" charset="0"/>
              </a:rPr>
              <a:t>CL and Constitutional law </a:t>
            </a:r>
            <a:r>
              <a:rPr dirty="0">
                <a:latin typeface="Verdana" panose="020B0604030504040204" pitchFamily="34" charset="0"/>
              </a:rPr>
              <a:t>- CL starts from the general principles of the rule of law, and constitutional law regulates some issues that fall under criminal matters and it is necessary to specify them in CL </a:t>
            </a:r>
            <a:endParaRPr dirty="0">
              <a:latin typeface="Verdana" panose="020B0604030504040204" pitchFamily="34" charset="0"/>
            </a:endParaRPr>
          </a:p>
          <a:p>
            <a:pPr algn="just"/>
            <a:r>
              <a:rPr b="1" dirty="0">
                <a:latin typeface="Verdana" panose="020B0604030504040204" pitchFamily="34" charset="0"/>
              </a:rPr>
              <a:t>CL does not independently </a:t>
            </a:r>
            <a:r>
              <a:rPr dirty="0">
                <a:latin typeface="Verdana" panose="020B0604030504040204" pitchFamily="34" charset="0"/>
              </a:rPr>
              <a:t>regulate some clearly limited area of ​​social relations - these are spheres that are subject to regulation by other branches of law in which, in certain cases, CL must intervene because legal protection through other branches of law is not sufficient</a:t>
            </a:r>
            <a:endParaRPr dirty="0">
              <a:latin typeface="Verdana" panose="020B0604030504040204" pitchFamily="34" charset="0"/>
            </a:endParaRPr>
          </a:p>
          <a:p>
            <a:pPr algn="just"/>
            <a:r>
              <a:rPr b="1" dirty="0">
                <a:latin typeface="Verdana" panose="020B0604030504040204" pitchFamily="34" charset="0"/>
              </a:rPr>
              <a:t> Subsidiary character of CL-</a:t>
            </a:r>
            <a:r>
              <a:rPr dirty="0">
                <a:latin typeface="Verdana" panose="020B0604030504040204" pitchFamily="34" charset="0"/>
              </a:rPr>
              <a:t> intervention comes into consideration only when other branches of law cannot be provided with sufficient protection </a:t>
            </a:r>
            <a:endParaRPr dirty="0">
              <a:latin typeface="Verdana" panose="020B0604030504040204" pitchFamily="34" charset="0"/>
            </a:endParaRPr>
          </a:p>
          <a:p>
            <a:pPr algn="just"/>
            <a:r>
              <a:rPr b="1" dirty="0">
                <a:latin typeface="Verdana" panose="020B0604030504040204" pitchFamily="34" charset="0"/>
              </a:rPr>
              <a:t>Accessory character of CL</a:t>
            </a:r>
            <a:r>
              <a:rPr dirty="0">
                <a:latin typeface="Verdana" panose="020B0604030504040204" pitchFamily="34" charset="0"/>
              </a:rPr>
              <a:t>- CL does not create the legal goods it protects, but he finds them in other branches of law</a:t>
            </a:r>
            <a:r>
              <a:rPr lang="sr-Latn-ME" altLang="x-none" dirty="0">
                <a:latin typeface="Verdana" panose="020B0604030504040204" pitchFamily="34" charset="0"/>
              </a:rPr>
              <a:t>.</a:t>
            </a:r>
            <a:endParaRPr dirty="0">
              <a:latin typeface="Verdan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itle 1"/>
          <p:cNvSpPr>
            <a:spLocks noGrp="1"/>
          </p:cNvSpPr>
          <p:nvPr>
            <p:ph type="title"/>
          </p:nvPr>
        </p:nvSpPr>
        <p:spPr>
          <a:ln/>
        </p:spPr>
        <p:txBody>
          <a:bodyPr vert="horz" wrap="square" lIns="91440" tIns="45720" rIns="91440" bIns="45720" anchor="b" anchorCtr="0"/>
          <a:p>
            <a:r>
              <a:rPr sz="2400" b="1" dirty="0"/>
              <a:t>Criminal act vs. Moral offense</a:t>
            </a:r>
            <a:br>
              <a:rPr lang="sr-Latn-ME" altLang="x-none" sz="2400" b="1" dirty="0"/>
            </a:br>
            <a:r>
              <a:rPr sz="2400" b="1" dirty="0"/>
              <a:t> (3 understandings): </a:t>
            </a:r>
            <a:br>
              <a:rPr sz="2400" dirty="0"/>
            </a:br>
            <a:endParaRPr sz="2400" dirty="0"/>
          </a:p>
        </p:txBody>
      </p:sp>
      <p:sp>
        <p:nvSpPr>
          <p:cNvPr id="7171"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4" name="Rectangle 3"/>
          <p:cNvSpPr/>
          <p:nvPr/>
        </p:nvSpPr>
        <p:spPr>
          <a:xfrm>
            <a:off x="381000" y="0"/>
            <a:ext cx="8382000" cy="6370638"/>
          </a:xfrm>
          <a:prstGeom prst="rect">
            <a:avLst/>
          </a:prstGeom>
        </p:spPr>
        <p:txBody>
          <a:bodyPr>
            <a:spAutoFit/>
          </a:bodyPr>
          <a:p>
            <a:pPr>
              <a:buNone/>
            </a:pPr>
            <a:endParaRPr lang="sr-Latn-ME" altLang="x-none" dirty="0">
              <a:latin typeface="Verdana" panose="020B0604030504040204" pitchFamily="34" charset="0"/>
            </a:endParaRPr>
          </a:p>
          <a:p>
            <a:pPr>
              <a:buNone/>
            </a:pPr>
            <a:endParaRPr lang="sr-Latn-ME" altLang="x-none" dirty="0">
              <a:latin typeface="Verdana" panose="020B0604030504040204" pitchFamily="34" charset="0"/>
            </a:endParaRPr>
          </a:p>
          <a:p>
            <a:pPr>
              <a:buNone/>
            </a:pPr>
            <a:endParaRPr lang="sr-Latn-ME" altLang="x-none" dirty="0">
              <a:latin typeface="Verdana" panose="020B0604030504040204" pitchFamily="34" charset="0"/>
            </a:endParaRPr>
          </a:p>
          <a:p>
            <a:pPr>
              <a:buNone/>
            </a:pPr>
            <a:endParaRPr lang="sr-Latn-ME" altLang="x-none" dirty="0">
              <a:latin typeface="Verdana" panose="020B0604030504040204" pitchFamily="34" charset="0"/>
            </a:endParaRPr>
          </a:p>
          <a:p>
            <a:pPr>
              <a:buNone/>
            </a:pPr>
            <a:endParaRPr lang="sr-Latn-ME" altLang="x-none" dirty="0">
              <a:latin typeface="Verdana" panose="020B0604030504040204" pitchFamily="34" charset="0"/>
            </a:endParaRPr>
          </a:p>
          <a:p>
            <a:pPr>
              <a:buNone/>
            </a:pPr>
            <a:endParaRPr lang="sr-Latn-ME" altLang="x-none" dirty="0">
              <a:latin typeface="Verdana" panose="020B0604030504040204" pitchFamily="34" charset="0"/>
            </a:endParaRPr>
          </a:p>
          <a:p>
            <a:pPr algn="just">
              <a:buAutoNum type="arabicPeriod"/>
            </a:pPr>
            <a:r>
              <a:rPr sz="2000" dirty="0">
                <a:latin typeface="Verdana" panose="020B0604030504040204" pitchFamily="34" charset="0"/>
              </a:rPr>
              <a:t>The criminal offense should include the ethical minimum, i.e. criminal acts should simultaneously represent the most serious moral violations; </a:t>
            </a:r>
            <a:endParaRPr lang="sr-Latn-ME" altLang="x-none" sz="2000" dirty="0">
              <a:latin typeface="Verdana" panose="020B0604030504040204" pitchFamily="34" charset="0"/>
            </a:endParaRPr>
          </a:p>
          <a:p>
            <a:pPr algn="just">
              <a:buNone/>
            </a:pPr>
            <a:r>
              <a:rPr sz="2000" dirty="0">
                <a:latin typeface="Verdana" panose="020B0604030504040204" pitchFamily="34" charset="0"/>
              </a:rPr>
              <a:t>2. C</a:t>
            </a:r>
            <a:r>
              <a:rPr lang="sr-Latn-ME" altLang="x-none" sz="2000" dirty="0">
                <a:latin typeface="Verdana" panose="020B0604030504040204" pitchFamily="34" charset="0"/>
              </a:rPr>
              <a:t>L</a:t>
            </a:r>
            <a:r>
              <a:rPr sz="2000" dirty="0">
                <a:latin typeface="Verdana" panose="020B0604030504040204" pitchFamily="34" charset="0"/>
              </a:rPr>
              <a:t> should be neutral in relation to morality;</a:t>
            </a:r>
            <a:endParaRPr lang="sr-Latn-ME" altLang="x-none" sz="2000" dirty="0">
              <a:latin typeface="Verdana" panose="020B0604030504040204" pitchFamily="34" charset="0"/>
            </a:endParaRPr>
          </a:p>
          <a:p>
            <a:pPr algn="just">
              <a:buNone/>
            </a:pPr>
            <a:r>
              <a:rPr sz="2000" dirty="0">
                <a:latin typeface="Verdana" panose="020B0604030504040204" pitchFamily="34" charset="0"/>
              </a:rPr>
              <a:t>3. C</a:t>
            </a:r>
            <a:r>
              <a:rPr lang="sr-Latn-ME" altLang="x-none" sz="2000" dirty="0">
                <a:latin typeface="Verdana" panose="020B0604030504040204" pitchFamily="34" charset="0"/>
              </a:rPr>
              <a:t>L</a:t>
            </a:r>
            <a:r>
              <a:rPr sz="2000" dirty="0">
                <a:latin typeface="Verdana" panose="020B0604030504040204" pitchFamily="34" charset="0"/>
              </a:rPr>
              <a:t> should not only reflect elementary and minimal norms, but to create and develop new moral values ​​</a:t>
            </a:r>
            <a:endParaRPr lang="sr-Latn-ME" altLang="x-none" sz="2000" dirty="0">
              <a:latin typeface="Verdana" panose="020B0604030504040204" pitchFamily="34" charset="0"/>
            </a:endParaRPr>
          </a:p>
          <a:p>
            <a:pPr algn="just">
              <a:buNone/>
            </a:pPr>
            <a:r>
              <a:rPr sz="2000" dirty="0">
                <a:latin typeface="Verdana" panose="020B0604030504040204" pitchFamily="34" charset="0"/>
              </a:rPr>
              <a:t>The existing relationship between law and morality can be illustrated as a relationship between 2 intersecting circles</a:t>
            </a:r>
            <a:r>
              <a:rPr lang="sr-Latn-ME" altLang="x-none" sz="2000" dirty="0">
                <a:latin typeface="Verdana" panose="020B0604030504040204" pitchFamily="34" charset="0"/>
              </a:rPr>
              <a:t>:</a:t>
            </a:r>
            <a:r>
              <a:rPr sz="2000" dirty="0">
                <a:latin typeface="Verdana" panose="020B0604030504040204" pitchFamily="34" charset="0"/>
              </a:rPr>
              <a:t> Both systems have certain common characteristics, sometimes and the same object of protection, but while in the case of moral norms the object of protection can be vague and irrational, </a:t>
            </a:r>
            <a:r>
              <a:rPr lang="sr-Latn-ME" altLang="x-none" sz="2000" dirty="0">
                <a:latin typeface="Verdana" panose="020B0604030504040204" pitchFamily="34" charset="0"/>
              </a:rPr>
              <a:t>CL</a:t>
            </a:r>
            <a:r>
              <a:rPr sz="2000" dirty="0">
                <a:latin typeface="Verdana" panose="020B0604030504040204" pitchFamily="34" charset="0"/>
              </a:rPr>
              <a:t> aims to be a rational normative system (moral understandings, by themselves, cannot be the object of </a:t>
            </a:r>
            <a:r>
              <a:rPr lang="sr-Latn-ME" altLang="x-none" sz="2000" dirty="0">
                <a:latin typeface="Verdana" panose="020B0604030504040204" pitchFamily="34" charset="0"/>
              </a:rPr>
              <a:t>CL</a:t>
            </a:r>
            <a:r>
              <a:rPr sz="2000" dirty="0">
                <a:latin typeface="Verdana" panose="020B0604030504040204" pitchFamily="34" charset="0"/>
              </a:rPr>
              <a:t> protection)</a:t>
            </a:r>
            <a:r>
              <a:rPr lang="sr-Latn-ME" altLang="x-none" sz="2000" dirty="0">
                <a:latin typeface="Verdana" panose="020B0604030504040204" pitchFamily="34" charset="0"/>
              </a:rPr>
              <a:t>.</a:t>
            </a:r>
            <a:endParaRPr lang="sr-Latn-ME" altLang="x-none" sz="2000" dirty="0">
              <a:latin typeface="Verdana" panose="020B0604030504040204" pitchFamily="34" charset="0"/>
            </a:endParaRPr>
          </a:p>
          <a:p>
            <a:pPr algn="just">
              <a:buNone/>
            </a:pPr>
            <a:r>
              <a:rPr sz="2000" dirty="0">
                <a:latin typeface="Verdana" panose="020B0604030504040204" pitchFamily="34" charset="0"/>
              </a:rPr>
              <a:t> In modern societies there is MORAL PLURALISM</a:t>
            </a:r>
            <a:endParaRPr sz="2000" dirty="0">
              <a:latin typeface="Verdan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itle 1"/>
          <p:cNvSpPr>
            <a:spLocks noGrp="1"/>
          </p:cNvSpPr>
          <p:nvPr>
            <p:ph type="title"/>
          </p:nvPr>
        </p:nvSpPr>
        <p:spPr>
          <a:ln/>
        </p:spPr>
        <p:txBody>
          <a:bodyPr vert="horz" wrap="square" lIns="91440" tIns="45720" rIns="91440" bIns="45720" anchor="b" anchorCtr="0"/>
          <a:p>
            <a:r>
              <a:rPr dirty="0"/>
              <a:t>International criminal offense</a:t>
            </a:r>
            <a:br>
              <a:rPr dirty="0"/>
            </a:br>
            <a:endParaRPr dirty="0"/>
          </a:p>
        </p:txBody>
      </p:sp>
      <p:sp>
        <p:nvSpPr>
          <p:cNvPr id="8195"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8196" name="Rectangle 3"/>
          <p:cNvSpPr/>
          <p:nvPr/>
        </p:nvSpPr>
        <p:spPr>
          <a:xfrm>
            <a:off x="574675" y="-533400"/>
            <a:ext cx="8264525" cy="6740525"/>
          </a:xfrm>
          <a:prstGeom prst="rect">
            <a:avLst/>
          </a:prstGeom>
          <a:noFill/>
          <a:ln w="9525">
            <a:noFill/>
          </a:ln>
        </p:spPr>
        <p:txBody>
          <a:bodyPr>
            <a:spAutoFit/>
          </a:bodyPr>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endParaRPr dirty="0">
              <a:latin typeface="Verdana" panose="020B0604030504040204" pitchFamily="34" charset="0"/>
            </a:endParaRPr>
          </a:p>
          <a:p>
            <a:r>
              <a:rPr dirty="0">
                <a:latin typeface="Verdana" panose="020B0604030504040204" pitchFamily="34" charset="0"/>
              </a:rPr>
              <a:t>-</a:t>
            </a:r>
            <a:endParaRPr dirty="0">
              <a:latin typeface="Verdana" panose="020B0604030504040204" pitchFamily="34" charset="0"/>
            </a:endParaRPr>
          </a:p>
          <a:p>
            <a:r>
              <a:rPr dirty="0">
                <a:latin typeface="Verdana" panose="020B0604030504040204" pitchFamily="34" charset="0"/>
              </a:rPr>
              <a:t>ICO- broader sense, all behaviors that the international community is interested in suppressing, which primarily means that they should be prescribed as criminal offenses by national law</a:t>
            </a:r>
            <a:endParaRPr dirty="0">
              <a:latin typeface="Verdana" panose="020B0604030504040204" pitchFamily="34" charset="0"/>
            </a:endParaRPr>
          </a:p>
          <a:p>
            <a:endParaRPr dirty="0">
              <a:latin typeface="Verdana" panose="020B0604030504040204" pitchFamily="34" charset="0"/>
            </a:endParaRPr>
          </a:p>
          <a:p>
            <a:r>
              <a:rPr dirty="0">
                <a:latin typeface="Verdana" panose="020B0604030504040204" pitchFamily="34" charset="0"/>
              </a:rPr>
              <a:t> ICO- narrower sense) - criminal offenses that were tried after World War II by the International Military Tribunal in Nuremberg (1946) and Tokyo (1948), which were confirmed by the adoption of the 4 Geneva Conventions (war crimes, crimes against peace, crimes against humanity), as well as the crime of genocide which was introduced by the Convention on the Prevention and Punishment of the Crime of Genocide from 1948.</a:t>
            </a:r>
            <a:endParaRPr dirty="0">
              <a:latin typeface="Verdana" panose="020B0604030504040204" pitchFamily="34" charset="0"/>
            </a:endParaRPr>
          </a:p>
          <a:p>
            <a:endParaRPr dirty="0">
              <a:latin typeface="Verdana" panose="020B0604030504040204" pitchFamily="34" charset="0"/>
            </a:endParaRPr>
          </a:p>
          <a:p>
            <a:r>
              <a:rPr dirty="0">
                <a:latin typeface="Verdana" panose="020B0604030504040204" pitchFamily="34" charset="0"/>
              </a:rPr>
              <a:t>International Criminal Court - established in Rome under the auspices of the UN in 1998. (The statute of the court has 128 articles and represents a significant step forward in the direction of codification of international criminal law)</a:t>
            </a:r>
            <a:endParaRPr dirty="0">
              <a:latin typeface="Verdan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itle 1"/>
          <p:cNvSpPr>
            <a:spLocks noGrp="1"/>
          </p:cNvSpPr>
          <p:nvPr>
            <p:ph type="title"/>
          </p:nvPr>
        </p:nvSpPr>
        <p:spPr>
          <a:ln/>
        </p:spPr>
        <p:txBody>
          <a:bodyPr vert="horz" wrap="square" lIns="91440" tIns="45720" rIns="91440" bIns="45720" anchor="b" anchorCtr="0"/>
          <a:p>
            <a:r>
              <a:rPr dirty="0"/>
              <a:t>Basic principles of Criminal Law</a:t>
            </a:r>
            <a:endParaRPr dirty="0"/>
          </a:p>
        </p:txBody>
      </p:sp>
      <p:sp>
        <p:nvSpPr>
          <p:cNvPr id="9219"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9220" name="Rectangle 3"/>
          <p:cNvSpPr/>
          <p:nvPr/>
        </p:nvSpPr>
        <p:spPr>
          <a:xfrm>
            <a:off x="762000" y="1520825"/>
            <a:ext cx="8229600" cy="4800600"/>
          </a:xfrm>
          <a:prstGeom prst="rect">
            <a:avLst/>
          </a:prstGeom>
          <a:noFill/>
          <a:ln w="9525">
            <a:noFill/>
          </a:ln>
        </p:spPr>
        <p:txBody>
          <a:bodyPr>
            <a:spAutoFit/>
          </a:bodyPr>
          <a:p>
            <a:pPr algn="just"/>
            <a:r>
              <a:rPr dirty="0">
                <a:latin typeface="Verdana" panose="020B0604030504040204" pitchFamily="34" charset="0"/>
              </a:rPr>
              <a:t>In modern legal systems, it has the rank of a constitutional principle (Article 33 of the Constitution of Montenegro stipulates that no one can be punished for an act that, before it was committed, was not prescribed by law as a criminal offense, nor can he be sentenced for that the offense was not foreseen).</a:t>
            </a:r>
            <a:endParaRPr dirty="0">
              <a:latin typeface="Verdana" panose="020B0604030504040204" pitchFamily="34" charset="0"/>
            </a:endParaRPr>
          </a:p>
          <a:p>
            <a:pPr algn="just"/>
            <a:r>
              <a:rPr dirty="0">
                <a:latin typeface="Verdana" panose="020B0604030504040204" pitchFamily="34" charset="0"/>
              </a:rPr>
              <a:t>By the principle of legality, CL performs its guarantee function, which is extremely important from the aspect of protecting individual rights and freedoms and realizing the principle of the rule of law. </a:t>
            </a:r>
            <a:endParaRPr dirty="0">
              <a:latin typeface="Verdana" panose="020B0604030504040204" pitchFamily="34" charset="0"/>
            </a:endParaRPr>
          </a:p>
          <a:p>
            <a:pPr algn="just"/>
            <a:r>
              <a:rPr i="1" dirty="0">
                <a:latin typeface="Verdana" panose="020B0604030504040204" pitchFamily="34" charset="0"/>
              </a:rPr>
              <a:t>Nulla poena sine lege scripta </a:t>
            </a:r>
            <a:r>
              <a:rPr dirty="0">
                <a:latin typeface="Verdana" panose="020B0604030504040204" pitchFamily="34" charset="0"/>
              </a:rPr>
              <a:t>- excludes the application of unwritten, customary law</a:t>
            </a:r>
            <a:endParaRPr dirty="0">
              <a:latin typeface="Verdana" panose="020B0604030504040204" pitchFamily="34" charset="0"/>
            </a:endParaRPr>
          </a:p>
          <a:p>
            <a:pPr algn="just"/>
            <a:r>
              <a:rPr i="1" dirty="0">
                <a:latin typeface="Verdana" panose="020B0604030504040204" pitchFamily="34" charset="0"/>
              </a:rPr>
              <a:t>Nulla poena sine lege praevia </a:t>
            </a:r>
            <a:r>
              <a:rPr dirty="0">
                <a:latin typeface="Verdana" panose="020B0604030504040204" pitchFamily="34" charset="0"/>
              </a:rPr>
              <a:t>- prohibition of retroactive application of law </a:t>
            </a:r>
            <a:endParaRPr dirty="0">
              <a:latin typeface="Verdana" panose="020B0604030504040204" pitchFamily="34" charset="0"/>
            </a:endParaRPr>
          </a:p>
          <a:p>
            <a:pPr algn="just"/>
            <a:r>
              <a:rPr i="1" dirty="0">
                <a:latin typeface="Verdana" panose="020B0604030504040204" pitchFamily="34" charset="0"/>
              </a:rPr>
              <a:t>Nulla poena sine lege certa </a:t>
            </a:r>
            <a:r>
              <a:rPr dirty="0">
                <a:latin typeface="Verdana" panose="020B0604030504040204" pitchFamily="34" charset="0"/>
              </a:rPr>
              <a:t>- the principle of determinacy which dictates that criminal law norms be specific and precise</a:t>
            </a:r>
            <a:endParaRPr dirty="0">
              <a:latin typeface="Verdana" panose="020B0604030504040204" pitchFamily="34" charset="0"/>
            </a:endParaRPr>
          </a:p>
          <a:p>
            <a:pPr algn="just"/>
            <a:r>
              <a:rPr i="1" dirty="0">
                <a:latin typeface="Verdana" panose="020B0604030504040204" pitchFamily="34" charset="0"/>
              </a:rPr>
              <a:t>Nulla poena sine lege stricta </a:t>
            </a:r>
            <a:r>
              <a:rPr dirty="0">
                <a:latin typeface="Verdana" panose="020B0604030504040204" pitchFamily="34" charset="0"/>
              </a:rPr>
              <a:t>- prohibition of the creation of law by analogy (the criminal norm covers exactly what it refers to, not similar situations).</a:t>
            </a:r>
            <a:endParaRPr dirty="0">
              <a:latin typeface="Verdan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itle 1"/>
          <p:cNvSpPr>
            <a:spLocks noGrp="1"/>
          </p:cNvSpPr>
          <p:nvPr>
            <p:ph type="title"/>
          </p:nvPr>
        </p:nvSpPr>
        <p:spPr>
          <a:ln/>
        </p:spPr>
        <p:txBody>
          <a:bodyPr vert="horz" wrap="square" lIns="91440" tIns="45720" rIns="91440" bIns="45720" anchor="b" anchorCtr="0"/>
          <a:p>
            <a:r>
              <a:rPr dirty="0"/>
              <a:t>Legitimacy</a:t>
            </a:r>
            <a:endParaRPr dirty="0"/>
          </a:p>
        </p:txBody>
      </p:sp>
      <p:sp>
        <p:nvSpPr>
          <p:cNvPr id="10243"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10244" name="Rectangle 3"/>
          <p:cNvSpPr/>
          <p:nvPr/>
        </p:nvSpPr>
        <p:spPr>
          <a:xfrm>
            <a:off x="574675" y="1520825"/>
            <a:ext cx="8001000" cy="4246563"/>
          </a:xfrm>
          <a:prstGeom prst="rect">
            <a:avLst/>
          </a:prstGeom>
          <a:noFill/>
          <a:ln w="9525">
            <a:noFill/>
          </a:ln>
        </p:spPr>
        <p:txBody>
          <a:bodyPr>
            <a:spAutoFit/>
          </a:bodyPr>
          <a:p>
            <a:endParaRPr dirty="0">
              <a:latin typeface="Verdana" panose="020B0604030504040204" pitchFamily="34" charset="0"/>
            </a:endParaRPr>
          </a:p>
          <a:p>
            <a:pPr algn="just"/>
            <a:r>
              <a:rPr dirty="0">
                <a:latin typeface="Verdana" panose="020B0604030504040204" pitchFamily="34" charset="0"/>
              </a:rPr>
              <a:t>Unlike LEGALITY, which is based on formal criteria, material (non-legal) criteria are important for assessing LEGITIMACY </a:t>
            </a:r>
            <a:endParaRPr dirty="0">
              <a:latin typeface="Verdana" panose="020B0604030504040204" pitchFamily="34" charset="0"/>
            </a:endParaRPr>
          </a:p>
          <a:p>
            <a:pPr algn="just"/>
            <a:endParaRPr dirty="0">
              <a:latin typeface="Verdana" panose="020B0604030504040204" pitchFamily="34" charset="0"/>
            </a:endParaRPr>
          </a:p>
          <a:p>
            <a:pPr algn="just"/>
            <a:r>
              <a:rPr dirty="0">
                <a:latin typeface="Verdana" panose="020B0604030504040204" pitchFamily="34" charset="0"/>
              </a:rPr>
              <a:t>Legitimacy represents the agreement of some behavior with a certain system of values ​​(in the broadest sense it means the justification of norms) CL repression and criminal law as a whole must in the essential sense be justified and necessary.</a:t>
            </a:r>
            <a:endParaRPr dirty="0">
              <a:latin typeface="Verdana" panose="020B0604030504040204" pitchFamily="34" charset="0"/>
            </a:endParaRPr>
          </a:p>
          <a:p>
            <a:pPr algn="just"/>
            <a:endParaRPr dirty="0">
              <a:latin typeface="Verdana" panose="020B0604030504040204" pitchFamily="34" charset="0"/>
            </a:endParaRPr>
          </a:p>
          <a:p>
            <a:pPr algn="just"/>
            <a:r>
              <a:rPr dirty="0">
                <a:latin typeface="Verdana" panose="020B0604030504040204" pitchFamily="34" charset="0"/>
              </a:rPr>
              <a:t>CL repression and criminal law as a whole must in the essential sense be justified and necessary Article 1 of the Criminal Code: "</a:t>
            </a:r>
            <a:r>
              <a:rPr i="1" dirty="0">
                <a:latin typeface="Verdana" panose="020B0604030504040204" pitchFamily="34" charset="0"/>
              </a:rPr>
              <a:t>protection of human beings and other basic life values) is the basis and limits for defining criminal acts, prescribing criminal sanctions and their application to the extent that it is necessary to suppress those acts."</a:t>
            </a:r>
            <a:endParaRPr i="1" dirty="0">
              <a:latin typeface="Verdan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itle 1"/>
          <p:cNvSpPr>
            <a:spLocks noGrp="1"/>
          </p:cNvSpPr>
          <p:nvPr>
            <p:ph type="title"/>
          </p:nvPr>
        </p:nvSpPr>
        <p:spPr>
          <a:ln/>
        </p:spPr>
        <p:txBody>
          <a:bodyPr vert="horz" wrap="square" lIns="91440" tIns="45720" rIns="91440" bIns="45720" anchor="b" anchorCtr="0"/>
          <a:p>
            <a:r>
              <a:rPr dirty="0"/>
              <a:t>Individual responsibility- subjective guilt</a:t>
            </a:r>
            <a:endParaRPr dirty="0"/>
          </a:p>
        </p:txBody>
      </p:sp>
      <p:sp>
        <p:nvSpPr>
          <p:cNvPr id="11267" name="Slide Number Placeholder 2"/>
          <p:cNvSpPr txBox="1">
            <a:spLocks noGrp="1"/>
          </p:cNvSpPr>
          <p:nvPr>
            <p:ph type="sldNum" sz="quarter" idx="12"/>
          </p:nvPr>
        </p:nvSpPr>
        <p:spPr>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Verdana" panose="020B060403050404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erdana" panose="020B0604030504040204" pitchFamily="34" charset="0"/>
                <a:ea typeface="+mn-ea"/>
                <a:cs typeface="+mn-cs"/>
              </a:defRPr>
            </a:lvl5pPr>
          </a:lstStyle>
          <a:p>
            <a:pPr lvl="0" algn="r" eaLnBrk="1" hangingPunct="1"/>
            <a:fld id="{9A0DB2DC-4C9A-4742-B13C-FB6460FD3503}" type="slidenum">
              <a:rPr lang="en-US" sz="1200" dirty="0"/>
            </a:fld>
            <a:endParaRPr lang="en-US" sz="1200" dirty="0"/>
          </a:p>
        </p:txBody>
      </p:sp>
      <p:sp>
        <p:nvSpPr>
          <p:cNvPr id="11268" name="Rectangle 3"/>
          <p:cNvSpPr/>
          <p:nvPr/>
        </p:nvSpPr>
        <p:spPr>
          <a:xfrm>
            <a:off x="762000" y="1520825"/>
            <a:ext cx="8001000" cy="4708525"/>
          </a:xfrm>
          <a:prstGeom prst="rect">
            <a:avLst/>
          </a:prstGeom>
          <a:noFill/>
          <a:ln w="9525">
            <a:noFill/>
          </a:ln>
        </p:spPr>
        <p:txBody>
          <a:bodyPr>
            <a:spAutoFit/>
          </a:bodyPr>
          <a:p>
            <a:pPr algn="just"/>
            <a:r>
              <a:rPr sz="2000" dirty="0">
                <a:latin typeface="Verdana" panose="020B0604030504040204" pitchFamily="34" charset="0"/>
              </a:rPr>
              <a:t>The principle consists of 2 parts:</a:t>
            </a:r>
            <a:endParaRPr sz="2000" dirty="0">
              <a:latin typeface="Verdana" panose="020B0604030504040204" pitchFamily="34" charset="0"/>
            </a:endParaRPr>
          </a:p>
          <a:p>
            <a:pPr algn="just"/>
            <a:r>
              <a:rPr sz="2000" dirty="0">
                <a:latin typeface="Verdana" panose="020B0604030504040204" pitchFamily="34" charset="0"/>
              </a:rPr>
              <a:t> 1. Someone can be held responsible for his actions only if he is guilty, ie. if there is a subjective attitude towards the committed act (guilt);</a:t>
            </a:r>
            <a:endParaRPr sz="2000" dirty="0">
              <a:latin typeface="Verdana" panose="020B0604030504040204" pitchFamily="34" charset="0"/>
            </a:endParaRPr>
          </a:p>
          <a:p>
            <a:pPr algn="just"/>
            <a:r>
              <a:rPr sz="2000" dirty="0">
                <a:latin typeface="Verdana" panose="020B0604030504040204" pitchFamily="34" charset="0"/>
              </a:rPr>
              <a:t> 2. Prohibition of responsibility for the actions of other persons (individual responsibility)</a:t>
            </a:r>
            <a:endParaRPr sz="2000" dirty="0">
              <a:latin typeface="Verdana" panose="020B0604030504040204" pitchFamily="34" charset="0"/>
            </a:endParaRPr>
          </a:p>
          <a:p>
            <a:pPr algn="just"/>
            <a:endParaRPr sz="2000" dirty="0">
              <a:latin typeface="Verdana" panose="020B0604030504040204" pitchFamily="34" charset="0"/>
            </a:endParaRPr>
          </a:p>
          <a:p>
            <a:pPr algn="just"/>
            <a:r>
              <a:rPr sz="2000" dirty="0">
                <a:latin typeface="Verdana" panose="020B0604030504040204" pitchFamily="34" charset="0"/>
              </a:rPr>
              <a:t>The development of responsibility in CL went from collective to individual; exceptions justified by certain criminal-political reasons: responsibility of legal entities for criminal acts, responsibility for criminal acts committed through the press and other means of public information)</a:t>
            </a:r>
            <a:endParaRPr sz="2000" dirty="0">
              <a:latin typeface="Verdana" panose="020B0604030504040204" pitchFamily="34" charset="0"/>
            </a:endParaRPr>
          </a:p>
          <a:p>
            <a:pPr algn="just"/>
            <a:endParaRPr sz="2000" dirty="0">
              <a:latin typeface="Verdana" panose="020B0604030504040204" pitchFamily="34" charset="0"/>
            </a:endParaRPr>
          </a:p>
          <a:p>
            <a:pPr algn="just"/>
            <a:r>
              <a:rPr sz="2000" dirty="0">
                <a:latin typeface="Verdana" panose="020B0604030504040204" pitchFamily="34" charset="0"/>
              </a:rPr>
              <a:t>Art. 3 CC: "</a:t>
            </a:r>
            <a:r>
              <a:rPr sz="2000" i="1" dirty="0">
                <a:latin typeface="Verdana" panose="020B0604030504040204" pitchFamily="34" charset="0"/>
              </a:rPr>
              <a:t>there is no punishment without guilt</a:t>
            </a:r>
            <a:r>
              <a:rPr sz="2000" dirty="0">
                <a:latin typeface="Verdana" panose="020B0604030504040204" pitchFamily="34" charset="0"/>
              </a:rPr>
              <a:t>" - </a:t>
            </a:r>
            <a:r>
              <a:rPr sz="2000" i="1" dirty="0">
                <a:latin typeface="Verdana" panose="020B0604030504040204" pitchFamily="34" charset="0"/>
              </a:rPr>
              <a:t>nulla poena sine cu</a:t>
            </a:r>
            <a:r>
              <a:rPr i="1" dirty="0">
                <a:latin typeface="Verdana" panose="020B0604030504040204" pitchFamily="34" charset="0"/>
              </a:rPr>
              <a:t>lpa</a:t>
            </a:r>
            <a:endParaRPr i="1" dirty="0">
              <a:latin typeface="Verdana" panose="020B0604030504040204" pitchFamily="34" charset="0"/>
            </a:endParaRPr>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25901</Words>
  <Application>WPS Presentation</Application>
  <PresentationFormat/>
  <Paragraphs>427</Paragraphs>
  <Slides>29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29</vt:i4>
      </vt:variant>
    </vt:vector>
  </HeadingPairs>
  <TitlesOfParts>
    <vt:vector size="37" baseType="lpstr">
      <vt:lpstr>Arial</vt:lpstr>
      <vt:lpstr>SimSun</vt:lpstr>
      <vt:lpstr>Wingdings</vt:lpstr>
      <vt:lpstr>Verdana</vt:lpstr>
      <vt:lpstr>Times New Roman</vt:lpstr>
      <vt:lpstr>Microsoft YaHei</vt:lpstr>
      <vt:lpstr>Arial Unicode MS</vt:lpstr>
      <vt:lpstr>Profile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antikorupcija</dc:creator>
  <cp:lastModifiedBy>pcc</cp:lastModifiedBy>
  <cp:revision>134</cp:revision>
  <dcterms:created xsi:type="dcterms:W3CDTF">2007-05-18T08:58:09Z</dcterms:created>
  <dcterms:modified xsi:type="dcterms:W3CDTF">2022-10-26T08:22:53Z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E40CAD7A3AF34300B839463AECADD4F6</vt:lpwstr>
  </property>
  <property fmtid="{D5CDD505-2E9C-101B-9397-08002B2CF9AE}" pid="3" name="KSOProductBuildVer">
    <vt:lpwstr>1033-11.2.0.11380</vt:lpwstr>
  </property>
</Properties>
</file>