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1" r:id="rId4"/>
    <p:sldId id="257" r:id="rId5"/>
    <p:sldId id="262" r:id="rId6"/>
    <p:sldId id="263" r:id="rId7"/>
    <p:sldId id="264" r:id="rId8"/>
    <p:sldId id="259" r:id="rId9"/>
    <p:sldId id="265" r:id="rId10"/>
    <p:sldId id="268" r:id="rId11"/>
    <p:sldId id="269"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2" name="Rectangle 5"/>
          <p:cNvSpPr>
            <a:spLocks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3"/>
          <a:srcRect t="1094" r="8122" b="13318"/>
          <a:stretch>
            <a:fillRect/>
          </a:stretch>
        </p:blipFill>
        <p:spPr>
          <a:xfrm>
            <a:off x="7730067" y="4438650"/>
            <a:ext cx="4453467" cy="2333625"/>
          </a:xfrm>
          <a:prstGeom prst="rect">
            <a:avLst/>
          </a:prstGeom>
          <a:noFill/>
          <a:ln w="9525">
            <a:noFill/>
          </a:ln>
        </p:spPr>
      </p:pic>
      <p:sp>
        <p:nvSpPr>
          <p:cNvPr id="1028" name="Rectangle 4"/>
          <p:cNvSpPr/>
          <p:nvPr>
            <p:ph type="title"/>
          </p:nvPr>
        </p:nvSpPr>
        <p:spPr>
          <a:xfrm>
            <a:off x="609600" y="274638"/>
            <a:ext cx="109728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9" name="Rectangle 5"/>
          <p:cNvSpPr/>
          <p:nvPr>
            <p:ph type="body" idx="1"/>
          </p:nvPr>
        </p:nvSpPr>
        <p:spPr>
          <a:xfrm>
            <a:off x="609600" y="1600200"/>
            <a:ext cx="109728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1" name="Rectangle 7"/>
          <p:cNvSpPr>
            <a:spLocks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Law / Contract Law</a:t>
            </a:r>
            <a:endParaRPr lang="en-US" dirty="0"/>
          </a:p>
        </p:txBody>
      </p:sp>
      <p:sp>
        <p:nvSpPr>
          <p:cNvPr id="3" name="Subtitle 2"/>
          <p:cNvSpPr>
            <a:spLocks noGrp="1"/>
          </p:cNvSpPr>
          <p:nvPr>
            <p:ph type="subTitle" idx="1"/>
          </p:nvPr>
        </p:nvSpPr>
        <p:spPr/>
        <p:txBody>
          <a:bodyPr>
            <a:normAutofit/>
          </a:bodyPr>
          <a:lstStyle/>
          <a:p>
            <a:pPr algn="just"/>
            <a:r>
              <a:rPr lang="en-US" dirty="0" smtClean="0"/>
              <a:t>An </a:t>
            </a:r>
            <a:r>
              <a:rPr lang="en-US" dirty="0"/>
              <a:t>Introduction to </a:t>
            </a:r>
            <a:r>
              <a:rPr lang="en-US" dirty="0" smtClean="0"/>
              <a:t>Contracts that </a:t>
            </a:r>
            <a:r>
              <a:rPr lang="en-US" dirty="0"/>
              <a:t>companies and other legal entities that perform economic activity, as well as entrepreneurs, conclude among themselves in the performance of </a:t>
            </a:r>
            <a:r>
              <a:rPr lang="sr-Latn-ME" dirty="0" smtClean="0"/>
              <a:t>their </a:t>
            </a:r>
            <a:r>
              <a:rPr lang="en-US" dirty="0" smtClean="0"/>
              <a:t>business activities</a:t>
            </a:r>
            <a:r>
              <a:rPr lang="sr-Latn-ME"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Latn-ME" altLang="en-US">
                <a:sym typeface="+mn-ea"/>
              </a:rPr>
              <a:t>I</a:t>
            </a:r>
            <a:r>
              <a:rPr lang="en-US">
                <a:sym typeface="+mn-ea"/>
              </a:rPr>
              <a:t>nten</a:t>
            </a:r>
            <a:r>
              <a:rPr lang="sr-Latn-ME" altLang="en-US">
                <a:sym typeface="+mn-ea"/>
              </a:rPr>
              <a:t>tion</a:t>
            </a:r>
            <a:r>
              <a:rPr lang="en-US"/>
              <a:t> </a:t>
            </a:r>
            <a:r>
              <a:rPr lang="sr-Latn-ME" altLang="en-US"/>
              <a:t>of the </a:t>
            </a:r>
            <a:r>
              <a:rPr lang="en-US"/>
              <a:t>parties to enter the agreement</a:t>
            </a:r>
            <a:endParaRPr lang="en-US"/>
          </a:p>
        </p:txBody>
      </p:sp>
      <p:sp>
        <p:nvSpPr>
          <p:cNvPr id="3" name="Content Placeholder 2"/>
          <p:cNvSpPr>
            <a:spLocks noGrp="1"/>
          </p:cNvSpPr>
          <p:nvPr>
            <p:ph idx="1"/>
          </p:nvPr>
        </p:nvSpPr>
        <p:spPr>
          <a:xfrm>
            <a:off x="609600" y="2386330"/>
            <a:ext cx="10972800" cy="3740150"/>
          </a:xfrm>
        </p:spPr>
        <p:txBody>
          <a:bodyPr/>
          <a:p>
            <a:r>
              <a:rPr lang="en-US"/>
              <a:t>For a contract to be valid, everyone entering the contract must show a clear intention to begin a formal agreement and accept the terms as legally binding.</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What makes contracts valid?</a:t>
            </a:r>
            <a:endParaRPr lang="en-US"/>
          </a:p>
        </p:txBody>
      </p:sp>
      <p:sp>
        <p:nvSpPr>
          <p:cNvPr id="3" name="Content Placeholder 2"/>
          <p:cNvSpPr>
            <a:spLocks noGrp="1"/>
          </p:cNvSpPr>
          <p:nvPr>
            <p:ph idx="1"/>
          </p:nvPr>
        </p:nvSpPr>
        <p:spPr/>
        <p:txBody>
          <a:bodyPr/>
          <a:p>
            <a:r>
              <a:rPr lang="en-US"/>
              <a:t>There’s more to contracts than the basic structure, though. It’s perfectly possible to create a contract that meets the definition but is not legally binding. A contract is valid if it both follows the appropriate structure and meets the following requirements:</a:t>
            </a:r>
            <a:r>
              <a:rPr lang="sr-Latn-ME" altLang="en-US"/>
              <a:t> clearly defined terms (terms of the contract), mutual agreement among parties of sound mind, and legality, meaning that the agreement cannot relate to illegal activities. </a:t>
            </a:r>
            <a:endParaRPr lang="sr-Latn-ME" altLang="en-US"/>
          </a:p>
          <a:p>
            <a:endParaRPr lang="sr-Latn-ME"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a:p>
            <a:r>
              <a:rPr lang="sr-Latn-ME" altLang="en-US"/>
              <a:t> </a:t>
            </a:r>
            <a:endParaRPr lang="sr-Latn-ME" altLang="en-US"/>
          </a:p>
        </p:txBody>
      </p:sp>
      <p:sp>
        <p:nvSpPr>
          <p:cNvPr id="5" name="Content Placeholder 4"/>
          <p:cNvSpPr>
            <a:spLocks noGrp="1"/>
          </p:cNvSpPr>
          <p:nvPr>
            <p:ph idx="1"/>
          </p:nvPr>
        </p:nvSpPr>
        <p:spPr>
          <a:xfrm>
            <a:off x="63500" y="871855"/>
            <a:ext cx="11518900" cy="5986145"/>
          </a:xfrm>
        </p:spPr>
        <p:txBody>
          <a:bodyPr/>
          <a:p>
            <a:pPr marL="0" indent="0">
              <a:buNone/>
            </a:pPr>
            <a:r>
              <a:rPr lang="sr-Latn-ME" altLang="en-US" sz="1400" b="1"/>
              <a:t>1. </a:t>
            </a:r>
            <a:r>
              <a:rPr lang="en-US" sz="1400" b="1"/>
              <a:t>Doesn’t violate public policy</a:t>
            </a:r>
            <a:endParaRPr lang="en-US" sz="1400" b="1"/>
          </a:p>
          <a:p>
            <a:r>
              <a:rPr lang="en-US" sz="1400"/>
              <a:t>Legal agreements are only valid if they conform to the law. A contract that violates public policy or requires one party to do something illegal is automatically non-binding. For instance, if a contract requires one party to ignore local tax laws, that contract violates public policy and won’t hold up in court.</a:t>
            </a:r>
            <a:endParaRPr lang="en-US" sz="1400"/>
          </a:p>
          <a:p>
            <a:endParaRPr lang="en-US" sz="1400"/>
          </a:p>
          <a:p>
            <a:r>
              <a:rPr lang="en-US" sz="1400"/>
              <a:t>An unenforceable clause can render part or all of an agreement invalid. Some agreements have provisions stating that any terms that violate local law will be ignored, but the rest of the contract will remain standing. Still, if the violation is a fundamental part of the agreement, then the entire contract will usually be considered unenforceable.</a:t>
            </a:r>
            <a:endParaRPr lang="en-US" sz="1400"/>
          </a:p>
          <a:p>
            <a:endParaRPr lang="en-US" sz="1400"/>
          </a:p>
          <a:p>
            <a:pPr marL="0" indent="0">
              <a:buNone/>
            </a:pPr>
            <a:r>
              <a:rPr lang="sr-Latn-ME" altLang="en-US" sz="1400" b="1"/>
              <a:t>2. </a:t>
            </a:r>
            <a:r>
              <a:rPr lang="en-US" sz="1400" b="1"/>
              <a:t>All parties are able to consent</a:t>
            </a:r>
            <a:endParaRPr lang="en-US" sz="1400" b="1"/>
          </a:p>
          <a:p>
            <a:r>
              <a:rPr lang="en-US" sz="1400"/>
              <a:t>A fundamental part of the contracting process is confirming that all parties involved are eligible to consent. This is known as having the “capacity” to enter the contract. Certain groups are never assumed to have the capacity, including minors or adults with mental limitations.</a:t>
            </a:r>
            <a:endParaRPr lang="en-US" sz="1400"/>
          </a:p>
          <a:p>
            <a:endParaRPr lang="en-US" sz="1400"/>
          </a:p>
          <a:p>
            <a:r>
              <a:rPr lang="en-US" sz="1400"/>
              <a:t>Other parties may only have the capacity in certain circumstances. A company can enter a contract if it can prove that it’s a genuine legal entity and the person who will sign the contract is the company’s authorized signatory. Without these elements, an agreement may be considered void or voidable.</a:t>
            </a:r>
            <a:endParaRPr lang="en-US" sz="1400"/>
          </a:p>
          <a:p>
            <a:endParaRPr lang="en-US" sz="1400"/>
          </a:p>
          <a:p>
            <a:pPr marL="0" indent="0">
              <a:buNone/>
            </a:pPr>
            <a:r>
              <a:rPr lang="sr-Latn-ME" altLang="en-US" sz="1400" b="1"/>
              <a:t>3. </a:t>
            </a:r>
            <a:r>
              <a:rPr lang="en-US" sz="1400" b="1"/>
              <a:t>All parties understand and agree on the terms</a:t>
            </a:r>
            <a:endParaRPr lang="en-US" sz="1400" b="1"/>
          </a:p>
          <a:p>
            <a:r>
              <a:rPr lang="en-US" sz="1400"/>
              <a:t>A contract is considered binding when all parties give genuine consent to the terms. It’s only possible to provide genuine consent if the parties involved understand what the agreement means, including what they will receive and need to do.</a:t>
            </a:r>
            <a:endParaRPr lang="en-US" sz="1400"/>
          </a:p>
          <a:p>
            <a:endParaRPr lang="en-US" sz="1400"/>
          </a:p>
          <a:p>
            <a:r>
              <a:rPr lang="en-US" sz="1400"/>
              <a:t>Mistakes or misrepresentations in the contract prevent parties from giving genuine consent. Whether an error in the contract is an accidental mistake or a purposeful misrepresentation, it still means that the misled party can sue to have the contract nullified. The contract’s nullification would occur because the misled party did not understand the agreement’s actual terms and therefore could not consent to them.</a:t>
            </a:r>
            <a:endParaRPr 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What is Contract Law</a:t>
            </a:r>
            <a:endParaRPr lang="en-US"/>
          </a:p>
        </p:txBody>
      </p:sp>
      <p:sp>
        <p:nvSpPr>
          <p:cNvPr id="3" name="Content Placeholder 2"/>
          <p:cNvSpPr>
            <a:spLocks noGrp="1"/>
          </p:cNvSpPr>
          <p:nvPr>
            <p:ph idx="1"/>
          </p:nvPr>
        </p:nvSpPr>
        <p:spPr>
          <a:xfrm>
            <a:off x="609600" y="1562100"/>
            <a:ext cx="11384280" cy="5296535"/>
          </a:xfrm>
        </p:spPr>
        <p:txBody>
          <a:bodyPr/>
          <a:p>
            <a:r>
              <a:rPr lang="en-US" sz="2400"/>
              <a:t>Contract law is one of the most important legal concepts in the business world.</a:t>
            </a:r>
            <a:endParaRPr lang="en-US" sz="2400"/>
          </a:p>
          <a:p>
            <a:r>
              <a:rPr lang="en-US" sz="2400"/>
              <a:t>Contract law is the subset of laws specifically regulating how contracts are created and enforced. These laws cover things like:</a:t>
            </a:r>
            <a:endParaRPr lang="en-US" sz="2400"/>
          </a:p>
          <a:p>
            <a:endParaRPr lang="en-US" sz="2400"/>
          </a:p>
          <a:p>
            <a:r>
              <a:rPr lang="en-US" sz="2400"/>
              <a:t>How contracts are formed</a:t>
            </a:r>
            <a:endParaRPr lang="en-US" sz="2400"/>
          </a:p>
          <a:p>
            <a:r>
              <a:rPr lang="en-US" sz="2400"/>
              <a:t>What a document must contain to be considered a contract</a:t>
            </a:r>
            <a:endParaRPr lang="en-US" sz="2400"/>
          </a:p>
          <a:p>
            <a:r>
              <a:rPr lang="en-US" sz="2400"/>
              <a:t>Who is eligible to enter a contract</a:t>
            </a:r>
            <a:endParaRPr lang="en-US" sz="2400"/>
          </a:p>
          <a:p>
            <a:r>
              <a:rPr lang="en-US" sz="2400"/>
              <a:t>What consequences exist for violating contracts</a:t>
            </a:r>
            <a:endParaRPr lang="en-US" sz="2400"/>
          </a:p>
          <a:p>
            <a:r>
              <a:rPr lang="en-US" sz="2400"/>
              <a:t>What a contract can require of signatories</a:t>
            </a:r>
            <a:endParaRPr lang="en-US" sz="2400"/>
          </a:p>
          <a:p>
            <a:r>
              <a:rPr lang="en-US" sz="2400"/>
              <a:t>Essentially, contract law explains when contracts exist, when they’re enforceable, and what the wronged party can do if the other signatory ignores the terms of the agreement.</a:t>
            </a:r>
            <a:endParaRPr lang="en-US" sz="2400"/>
          </a:p>
          <a:p>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contract? </a:t>
            </a:r>
            <a:endParaRPr lang="en-US" dirty="0"/>
          </a:p>
        </p:txBody>
      </p:sp>
      <p:sp>
        <p:nvSpPr>
          <p:cNvPr id="3" name="Content Placeholder 2"/>
          <p:cNvSpPr>
            <a:spLocks noGrp="1"/>
          </p:cNvSpPr>
          <p:nvPr>
            <p:ph idx="1"/>
          </p:nvPr>
        </p:nvSpPr>
        <p:spPr>
          <a:xfrm>
            <a:off x="174625" y="1682115"/>
            <a:ext cx="11696065" cy="5114925"/>
          </a:xfrm>
        </p:spPr>
        <p:txBody>
          <a:bodyPr>
            <a:normAutofit fontScale="75000" lnSpcReduction="20000"/>
          </a:bodyPr>
          <a:lstStyle/>
          <a:p>
            <a:r>
              <a:rPr lang="en-US" b="1">
                <a:sym typeface="+mn-ea"/>
              </a:rPr>
              <a:t>A contract is a legally binding agreement that companies and other legal entities that perform economic activity conclude among themselves in the performance of their busness activities or in connection with these activities.</a:t>
            </a:r>
            <a:endParaRPr lang="en-US" b="1"/>
          </a:p>
          <a:p>
            <a:endParaRPr lang="en-US" dirty="0"/>
          </a:p>
          <a:p>
            <a:r>
              <a:rPr lang="en-US" dirty="0"/>
              <a:t>Function of </a:t>
            </a:r>
            <a:r>
              <a:rPr lang="en-US" dirty="0" smtClean="0"/>
              <a:t>Contracts</a:t>
            </a:r>
            <a:r>
              <a:rPr lang="sr-Latn-ME" altLang="en-US" dirty="0" smtClean="0"/>
              <a:t>:</a:t>
            </a:r>
            <a:r>
              <a:rPr lang="en-US" dirty="0" smtClean="0"/>
              <a:t> </a:t>
            </a:r>
            <a:r>
              <a:rPr lang="en-US" dirty="0"/>
              <a:t>Creates rights and duties between parties. Provides stability and </a:t>
            </a:r>
            <a:r>
              <a:rPr lang="en-US" dirty="0" smtClean="0"/>
              <a:t>predictability.</a:t>
            </a:r>
            <a:r>
              <a:rPr lang="sr-Latn-ME" altLang="en-US" dirty="0" smtClean="0"/>
              <a:t> O</a:t>
            </a:r>
            <a:r>
              <a:rPr lang="en-US">
                <a:sym typeface="+mn-ea"/>
              </a:rPr>
              <a:t>utline the specific terms of engagement for a transaction. They dictate legal consequences if a party tries to break the agreement.</a:t>
            </a:r>
            <a:endParaRPr lang="en-US"/>
          </a:p>
          <a:p>
            <a:endParaRPr lang="en-US" dirty="0" smtClean="0"/>
          </a:p>
          <a:p>
            <a:endParaRPr lang="sr-Latn-ME" dirty="0" smtClean="0"/>
          </a:p>
          <a:p>
            <a:r>
              <a:rPr lang="en-US" dirty="0" smtClean="0"/>
              <a:t>Parties</a:t>
            </a:r>
            <a:r>
              <a:rPr lang="en-US" dirty="0"/>
              <a:t>: Promisor (makes the promise) and </a:t>
            </a:r>
            <a:r>
              <a:rPr lang="en-US" dirty="0" err="1"/>
              <a:t>Promisee</a:t>
            </a:r>
            <a:r>
              <a:rPr lang="en-US" dirty="0"/>
              <a:t> (accepts the promise). </a:t>
            </a:r>
            <a:r>
              <a:rPr lang="en-US" dirty="0" smtClean="0"/>
              <a:t> </a:t>
            </a:r>
            <a:r>
              <a:rPr lang="en-US" dirty="0"/>
              <a:t>Function of Contracts </a:t>
            </a:r>
            <a:r>
              <a:rPr lang="en-US">
                <a:sym typeface="+mn-ea"/>
              </a:rPr>
              <a:t>Contracts</a:t>
            </a:r>
            <a:r>
              <a:rPr lang="en-US">
                <a:sym typeface="+mn-ea"/>
              </a:rPr>
              <a:t> create mutual obligations that businesses and individuals use to protect their interests.</a:t>
            </a:r>
            <a:endParaRPr lang="en-US">
              <a:sym typeface="+mn-ea"/>
            </a:endParaRPr>
          </a:p>
          <a:p>
            <a:endParaRPr lang="en-US">
              <a:sym typeface="+mn-ea"/>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Characteristics of a contract</a:t>
            </a:r>
            <a:br>
              <a:rPr lang="en-US"/>
            </a:br>
            <a:endParaRPr lang="en-US"/>
          </a:p>
        </p:txBody>
      </p:sp>
      <p:sp>
        <p:nvSpPr>
          <p:cNvPr id="3" name="Content Placeholder 2"/>
          <p:cNvSpPr>
            <a:spLocks noGrp="1"/>
          </p:cNvSpPr>
          <p:nvPr>
            <p:ph idx="1"/>
          </p:nvPr>
        </p:nvSpPr>
        <p:spPr/>
        <p:txBody>
          <a:bodyPr/>
          <a:p>
            <a:r>
              <a:rPr lang="en-US"/>
              <a:t>There are </a:t>
            </a:r>
            <a:r>
              <a:rPr lang="sr-Latn-ME" altLang="en-US"/>
              <a:t>five </a:t>
            </a:r>
            <a:r>
              <a:rPr lang="en-US"/>
              <a:t>essential components of any contract: the </a:t>
            </a:r>
            <a:r>
              <a:rPr lang="sr-Latn-ME" altLang="en-US"/>
              <a:t>valid </a:t>
            </a:r>
            <a:r>
              <a:rPr lang="en-US" b="1"/>
              <a:t>offer</a:t>
            </a:r>
            <a:r>
              <a:rPr lang="en-US"/>
              <a:t>, the </a:t>
            </a:r>
            <a:r>
              <a:rPr lang="sr-Latn-ME" altLang="en-US"/>
              <a:t>valid </a:t>
            </a:r>
            <a:r>
              <a:rPr lang="en-US" b="1"/>
              <a:t>acceptance</a:t>
            </a:r>
            <a:r>
              <a:rPr lang="sr-Latn-ME" altLang="en-US" b="1"/>
              <a:t> </a:t>
            </a:r>
            <a:r>
              <a:rPr lang="sr-Latn-ME" altLang="en-US"/>
              <a:t>(a</a:t>
            </a:r>
            <a:r>
              <a:rPr lang="en-US" dirty="0">
                <a:sym typeface="+mn-ea"/>
              </a:rPr>
              <a:t>lso often referred to as “meeting of the minds”</a:t>
            </a:r>
            <a:r>
              <a:rPr lang="sr-Latn-ME" altLang="en-US" dirty="0">
                <a:sym typeface="+mn-ea"/>
              </a:rPr>
              <a:t>, “mutual assent”)</a:t>
            </a:r>
            <a:r>
              <a:rPr lang="en-US"/>
              <a:t>, the </a:t>
            </a:r>
            <a:r>
              <a:rPr lang="en-US" b="1"/>
              <a:t>consideration</a:t>
            </a:r>
            <a:r>
              <a:rPr lang="sr-Latn-ME" altLang="en-US" b="1"/>
              <a:t>, the capacity of the parties involved,  </a:t>
            </a:r>
            <a:r>
              <a:rPr lang="sr-Latn-ME" altLang="en-US" b="1">
                <a:sym typeface="+mn-ea"/>
              </a:rPr>
              <a:t>I</a:t>
            </a:r>
            <a:r>
              <a:rPr lang="en-US" b="1">
                <a:sym typeface="+mn-ea"/>
              </a:rPr>
              <a:t>nten</a:t>
            </a:r>
            <a:r>
              <a:rPr lang="sr-Latn-ME" altLang="en-US" b="1">
                <a:sym typeface="+mn-ea"/>
              </a:rPr>
              <a:t>tion</a:t>
            </a:r>
            <a:r>
              <a:rPr lang="en-US">
                <a:sym typeface="+mn-ea"/>
              </a:rPr>
              <a:t> </a:t>
            </a:r>
            <a:r>
              <a:rPr lang="sr-Latn-ME" altLang="en-US">
                <a:sym typeface="+mn-ea"/>
              </a:rPr>
              <a:t>of the </a:t>
            </a:r>
            <a:r>
              <a:rPr lang="en-US">
                <a:sym typeface="+mn-ea"/>
              </a:rPr>
              <a:t>parties to enter the agreement</a:t>
            </a:r>
            <a:r>
              <a:rPr lang="sr-Latn-ME" altLang="en-US">
                <a:sym typeface="+mn-ea"/>
              </a:rPr>
              <a:t>.</a:t>
            </a:r>
            <a:endParaRPr lang="en-US"/>
          </a:p>
          <a:p>
            <a:endParaRPr lang="en-US"/>
          </a:p>
          <a:p>
            <a:r>
              <a:rPr lang="en-US"/>
              <a:t> If all </a:t>
            </a:r>
            <a:r>
              <a:rPr lang="sr-Latn-ME" altLang="en-US"/>
              <a:t>five </a:t>
            </a:r>
            <a:r>
              <a:rPr lang="en-US"/>
              <a:t>of these characteristics aren’t present, a document is not considered a contract.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Offer</a:t>
            </a:r>
            <a:br>
              <a:rPr lang="en-US"/>
            </a:br>
            <a:endParaRPr lang="en-US"/>
          </a:p>
        </p:txBody>
      </p:sp>
      <p:sp>
        <p:nvSpPr>
          <p:cNvPr id="3" name="Content Placeholder 2"/>
          <p:cNvSpPr>
            <a:spLocks noGrp="1"/>
          </p:cNvSpPr>
          <p:nvPr>
            <p:ph idx="1"/>
          </p:nvPr>
        </p:nvSpPr>
        <p:spPr>
          <a:xfrm>
            <a:off x="130175" y="1332230"/>
            <a:ext cx="11452225" cy="5320665"/>
          </a:xfrm>
        </p:spPr>
        <p:txBody>
          <a:bodyPr/>
          <a:p>
            <a:pPr marL="0" indent="0">
              <a:buNone/>
            </a:pPr>
            <a:r>
              <a:rPr lang="sr-Latn-ME" altLang="en-US" sz="2200"/>
              <a:t>An</a:t>
            </a:r>
            <a:r>
              <a:rPr lang="en-US" sz="2200"/>
              <a:t> offer is a clear, specific, and voluntary opportunity provided by one party </a:t>
            </a:r>
            <a:r>
              <a:rPr lang="en-US" sz="2200" dirty="0">
                <a:sym typeface="+mn-ea"/>
              </a:rPr>
              <a:t>(usually called the </a:t>
            </a:r>
            <a:r>
              <a:rPr lang="en-US" sz="2200" dirty="0" err="1">
                <a:sym typeface="+mn-ea"/>
              </a:rPr>
              <a:t>offeror</a:t>
            </a:r>
            <a:r>
              <a:rPr lang="en-US" sz="2200" dirty="0">
                <a:sym typeface="+mn-ea"/>
              </a:rPr>
              <a:t>)</a:t>
            </a:r>
            <a:r>
              <a:rPr lang="sr-Latn-ME" altLang="en-US" sz="2200" dirty="0">
                <a:sym typeface="+mn-ea"/>
              </a:rPr>
              <a:t> </a:t>
            </a:r>
            <a:r>
              <a:rPr lang="en-US" sz="2200"/>
              <a:t>to another party</a:t>
            </a:r>
            <a:r>
              <a:rPr lang="sr-Latn-ME" altLang="en-US" sz="2200"/>
              <a:t> </a:t>
            </a:r>
            <a:r>
              <a:rPr lang="en-US" sz="2200" dirty="0">
                <a:sym typeface="+mn-ea"/>
              </a:rPr>
              <a:t>(usually called the </a:t>
            </a:r>
            <a:r>
              <a:rPr lang="en-US" sz="2200" dirty="0" err="1">
                <a:sym typeface="+mn-ea"/>
              </a:rPr>
              <a:t>offer</a:t>
            </a:r>
            <a:r>
              <a:rPr lang="sr-Latn-ME" altLang="en-US" sz="2200" dirty="0" err="1">
                <a:sym typeface="+mn-ea"/>
              </a:rPr>
              <a:t>y</a:t>
            </a:r>
            <a:r>
              <a:rPr lang="en-US" sz="2200" dirty="0">
                <a:sym typeface="+mn-ea"/>
              </a:rPr>
              <a:t>)</a:t>
            </a:r>
            <a:r>
              <a:rPr lang="sr-Latn-ME" altLang="en-US" sz="2200" dirty="0">
                <a:sym typeface="+mn-ea"/>
              </a:rPr>
              <a:t> </a:t>
            </a:r>
            <a:r>
              <a:rPr lang="en-US" sz="2200" dirty="0">
                <a:sym typeface="+mn-ea"/>
              </a:rPr>
              <a:t>that he or she is willing to enter into a bargain</a:t>
            </a:r>
            <a:r>
              <a:rPr lang="sr-Latn-ME" altLang="en-US" sz="2200" dirty="0">
                <a:sym typeface="+mn-ea"/>
              </a:rPr>
              <a:t>.</a:t>
            </a:r>
            <a:r>
              <a:rPr lang="en-US" sz="2200"/>
              <a:t> The offering party, or offeror, will present particular terms to the offeree. These terms should include:</a:t>
            </a:r>
            <a:endParaRPr lang="en-US" sz="2200"/>
          </a:p>
          <a:p>
            <a:endParaRPr lang="en-US" sz="2200"/>
          </a:p>
          <a:p>
            <a:r>
              <a:rPr lang="en-US" sz="2200"/>
              <a:t>A clear declaration of intent to enter a contract.</a:t>
            </a:r>
            <a:endParaRPr lang="en-US" sz="2200"/>
          </a:p>
          <a:p>
            <a:r>
              <a:rPr lang="en-US" sz="2200"/>
              <a:t>The offeree’s information indicating who is eligible to accept this contract.</a:t>
            </a:r>
            <a:endParaRPr lang="en-US" sz="2200"/>
          </a:p>
          <a:p>
            <a:r>
              <a:rPr lang="en-US" sz="2200"/>
              <a:t>What the offeror intends to provide in the contract, such as goods or services.</a:t>
            </a:r>
            <a:endParaRPr lang="en-US" sz="2200"/>
          </a:p>
          <a:p>
            <a:r>
              <a:rPr lang="en-US" sz="2200"/>
              <a:t>The terms of the agreement, such as what the offeree will provide in return and how the exchange will take place.</a:t>
            </a:r>
            <a:endParaRPr lang="en-US" sz="2200"/>
          </a:p>
          <a:p>
            <a:r>
              <a:rPr lang="en-US" sz="2200" dirty="0">
                <a:sym typeface="+mn-ea"/>
              </a:rPr>
              <a:t>Offers can be made by words, by actions, or any combination of both An offer can be made without any words at all.</a:t>
            </a:r>
            <a:endParaRPr lang="en-US" sz="2200" dirty="0">
              <a:sym typeface="+mn-ea"/>
            </a:endParaRPr>
          </a:p>
          <a:p>
            <a:r>
              <a:rPr lang="en-US" sz="2200" dirty="0">
                <a:sym typeface="+mn-ea"/>
              </a:rPr>
              <a:t>How long is an offer valid? An offer expires by its own terms, or after a reasonable period of time. A ‘reasonable period of time’ depends on all of the surrounding circumstances in a particular case.</a:t>
            </a: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Acceptance</a:t>
            </a:r>
            <a:endParaRPr lang="en-US"/>
          </a:p>
        </p:txBody>
      </p:sp>
      <p:sp>
        <p:nvSpPr>
          <p:cNvPr id="3" name="Content Placeholder 2"/>
          <p:cNvSpPr>
            <a:spLocks noGrp="1"/>
          </p:cNvSpPr>
          <p:nvPr>
            <p:ph idx="1"/>
          </p:nvPr>
        </p:nvSpPr>
        <p:spPr>
          <a:xfrm>
            <a:off x="0" y="1417955"/>
            <a:ext cx="12128500" cy="5341620"/>
          </a:xfrm>
        </p:spPr>
        <p:txBody>
          <a:bodyPr/>
          <a:p>
            <a:pPr marL="0" indent="0">
              <a:buNone/>
            </a:pPr>
            <a:r>
              <a:rPr lang="en-US" sz="2200" b="1" dirty="0">
                <a:sym typeface="+mn-ea"/>
              </a:rPr>
              <a:t>The  acceptance</a:t>
            </a:r>
            <a:r>
              <a:rPr lang="en-US" sz="2200" dirty="0">
                <a:sym typeface="+mn-ea"/>
              </a:rPr>
              <a:t> refers to the right of the person receiving the offer to accept it and create a binding contract.</a:t>
            </a:r>
            <a:br>
              <a:rPr lang="en-US" sz="2200" dirty="0">
                <a:sym typeface="+mn-ea"/>
              </a:rPr>
            </a:br>
            <a:r>
              <a:rPr lang="en-US" sz="2200" dirty="0">
                <a:sym typeface="+mn-ea"/>
              </a:rPr>
              <a:t>The person accepting the offer (the offeree) must communicate this acceptance to the </a:t>
            </a:r>
            <a:r>
              <a:rPr lang="en-US" sz="2200" dirty="0" err="1">
                <a:sym typeface="+mn-ea"/>
              </a:rPr>
              <a:t>offeror</a:t>
            </a:r>
            <a:r>
              <a:rPr lang="en-US" sz="2200" dirty="0">
                <a:sym typeface="+mn-ea"/>
              </a:rPr>
              <a:t>.</a:t>
            </a:r>
            <a:br>
              <a:rPr lang="en-US" sz="2200" dirty="0">
                <a:sym typeface="+mn-ea"/>
              </a:rPr>
            </a:br>
            <a:r>
              <a:rPr lang="en-US" sz="2200"/>
              <a:t>Acceptance can take three forms:</a:t>
            </a:r>
            <a:endParaRPr lang="en-US" sz="2200"/>
          </a:p>
          <a:p>
            <a:r>
              <a:rPr lang="en-US" sz="2200"/>
              <a:t>Words: Most contracts are accepted through verbal or written statements that the offeree agrees to enter the contract and abide by its terms.</a:t>
            </a:r>
            <a:endParaRPr lang="en-US" sz="2200"/>
          </a:p>
          <a:p>
            <a:r>
              <a:rPr lang="en-US" sz="2200"/>
              <a:t>Actions: Contracts can also be accepted by taking action(s). For instance, suppose a contract states that taking an action like clicking a link or using a website constitutes acceptance. After reading the contract, people who perform those actions agree to the terms by default.</a:t>
            </a:r>
            <a:r>
              <a:rPr lang="sr-Latn-ME" altLang="en-US" sz="2200"/>
              <a:t> </a:t>
            </a:r>
            <a:r>
              <a:rPr lang="en-US" sz="2200" dirty="0">
                <a:sym typeface="+mn-ea"/>
              </a:rPr>
              <a:t>Actions alone can indicate acceptance</a:t>
            </a:r>
            <a:r>
              <a:rPr lang="sr-Latn-ME" altLang="en-US" sz="2200" dirty="0">
                <a:sym typeface="+mn-ea"/>
              </a:rPr>
              <a:t>!</a:t>
            </a:r>
            <a:endParaRPr lang="en-US" sz="2200"/>
          </a:p>
          <a:p>
            <a:r>
              <a:rPr lang="en-US" sz="2200"/>
              <a:t>Performance: Even if a contract doesn’t designate a specific action as constituting acceptance, it’s possible to accept a contract without words. If a restaurant receives a food shipment from a supplier and uses it to make food, the restaurant has entered an implied contract. By using the goods in its normal course of business, the restaurant and supplier can assume a contract was created, and the restaurant owes the supplier payment for that food.</a:t>
            </a:r>
            <a:endParaRPr lang="en-US" sz="2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altLang="en-US" dirty="0">
                <a:sym typeface="+mn-ea"/>
              </a:rPr>
              <a:t>T</a:t>
            </a:r>
            <a:r>
              <a:rPr lang="en-US" dirty="0">
                <a:sym typeface="+mn-ea"/>
              </a:rPr>
              <a:t>erminating the power of acceptance</a:t>
            </a:r>
            <a:endParaRPr lang="en-US"/>
          </a:p>
        </p:txBody>
      </p:sp>
      <p:sp>
        <p:nvSpPr>
          <p:cNvPr id="3" name="Content Placeholder 2"/>
          <p:cNvSpPr>
            <a:spLocks noGrp="1"/>
          </p:cNvSpPr>
          <p:nvPr>
            <p:ph idx="1"/>
          </p:nvPr>
        </p:nvSpPr>
        <p:spPr/>
        <p:txBody>
          <a:bodyPr>
            <a:normAutofit fontScale="77500"/>
          </a:bodyPr>
          <a:lstStyle/>
          <a:p>
            <a:pPr marL="0" indent="0">
              <a:buNone/>
            </a:pPr>
            <a:endParaRPr lang="en-US" dirty="0"/>
          </a:p>
          <a:p>
            <a:endParaRPr lang="en-US" dirty="0"/>
          </a:p>
          <a:p>
            <a:pPr marL="0" indent="0">
              <a:buNone/>
            </a:pPr>
            <a:r>
              <a:rPr lang="en-US" dirty="0"/>
              <a:t> A person’s power of acceptance can be terminated by: </a:t>
            </a:r>
            <a:endParaRPr lang="en-US" dirty="0"/>
          </a:p>
          <a:p>
            <a:r>
              <a:rPr lang="en-US" dirty="0"/>
              <a:t>A revocation of the offer by the </a:t>
            </a:r>
            <a:r>
              <a:rPr lang="en-US" dirty="0" err="1"/>
              <a:t>offeror</a:t>
            </a:r>
            <a:r>
              <a:rPr lang="en-US" dirty="0"/>
              <a:t> </a:t>
            </a:r>
            <a:endParaRPr lang="en-US" dirty="0"/>
          </a:p>
          <a:p>
            <a:r>
              <a:rPr lang="en-US" dirty="0"/>
              <a:t>A rejection of the offer by the offeree </a:t>
            </a:r>
            <a:endParaRPr lang="en-US" dirty="0"/>
          </a:p>
          <a:p>
            <a:r>
              <a:rPr lang="en-US" dirty="0"/>
              <a:t>Lapse of time </a:t>
            </a:r>
            <a:endParaRPr lang="en-US" dirty="0"/>
          </a:p>
          <a:p>
            <a:r>
              <a:rPr lang="en-US" dirty="0"/>
              <a:t>Death or subsequent incapacity of either party </a:t>
            </a:r>
            <a:endParaRPr lang="en-US" dirty="0"/>
          </a:p>
          <a:p>
            <a:r>
              <a:rPr lang="en-US" dirty="0"/>
              <a:t>The failure of a required condition</a:t>
            </a:r>
            <a:endParaRPr lang="en-US" dirty="0"/>
          </a:p>
          <a:p>
            <a:r>
              <a:rPr lang="en-US" dirty="0"/>
              <a:t>Counteroffers are new offers, not an acceptance of the original offer.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Consideration</a:t>
            </a:r>
            <a:endParaRPr lang="en-US"/>
          </a:p>
        </p:txBody>
      </p:sp>
      <p:sp>
        <p:nvSpPr>
          <p:cNvPr id="3" name="Content Placeholder 2"/>
          <p:cNvSpPr>
            <a:spLocks noGrp="1"/>
          </p:cNvSpPr>
          <p:nvPr>
            <p:ph idx="1"/>
          </p:nvPr>
        </p:nvSpPr>
        <p:spPr>
          <a:xfrm>
            <a:off x="92710" y="1600200"/>
            <a:ext cx="11489690" cy="4526280"/>
          </a:xfrm>
        </p:spPr>
        <p:txBody>
          <a:bodyPr/>
          <a:p>
            <a:r>
              <a:rPr lang="en-US" sz="2800"/>
              <a:t>Consideration means the exchange of something of value and is necessary for a contract to be legally valid.</a:t>
            </a:r>
            <a:endParaRPr lang="en-US" sz="2800"/>
          </a:p>
          <a:p>
            <a:r>
              <a:rPr lang="en-US" sz="2800"/>
              <a:t>This cannot include anything that breaks the law, so a contract would not be valid if it related to the sale of anything illegal. This applies to both personal and business agreements. This value can be:</a:t>
            </a:r>
            <a:endParaRPr lang="en-US" sz="2800"/>
          </a:p>
          <a:p>
            <a:r>
              <a:rPr lang="en-US" sz="2400"/>
              <a:t>Financial, such as a loan</a:t>
            </a:r>
            <a:endParaRPr lang="en-US" sz="2400"/>
          </a:p>
          <a:p>
            <a:r>
              <a:rPr lang="en-US" sz="2400"/>
              <a:t>Property, such as goods delivered</a:t>
            </a:r>
            <a:endParaRPr lang="en-US" sz="2400"/>
          </a:p>
          <a:p>
            <a:r>
              <a:rPr lang="en-US" sz="2400"/>
              <a:t>Services, such as maintenance or protection from harm</a:t>
            </a:r>
            <a:endParaRPr lang="en-US" sz="2400"/>
          </a:p>
          <a:p>
            <a:r>
              <a:rPr lang="en-US" sz="2400"/>
              <a:t>A contract does not need to include a specific type of consideration—there’s no need for money to be involved at all. As long as the document dictates that one party will provide something of an agreed-upon value to another party, consideration exists, and the contractual form is complete.</a:t>
            </a: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capacity of the parties involved</a:t>
            </a:r>
            <a:endParaRPr lang="en-US"/>
          </a:p>
        </p:txBody>
      </p:sp>
      <p:sp>
        <p:nvSpPr>
          <p:cNvPr id="3" name="Content Placeholder 2"/>
          <p:cNvSpPr>
            <a:spLocks noGrp="1"/>
          </p:cNvSpPr>
          <p:nvPr>
            <p:ph idx="1"/>
          </p:nvPr>
        </p:nvSpPr>
        <p:spPr/>
        <p:txBody>
          <a:bodyPr/>
          <a:p>
            <a:r>
              <a:rPr lang="en-US"/>
              <a:t>For a contract to be valid, everyone who enters the contract needs to comprehend and understand the full agreement and all the obligations associated with the contract.</a:t>
            </a:r>
            <a:endParaRPr lang="en-US"/>
          </a:p>
          <a:p>
            <a:endParaRPr lang="en-US"/>
          </a:p>
          <a:p>
            <a:r>
              <a:rPr lang="en-US"/>
              <a:t>They must not be coerced into signing the contract or be a victim of undue influence. A minor cannot usually enter into a contract (although there are some exceptions).</a:t>
            </a:r>
            <a:endParaRPr lang="en-US"/>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8115</Words>
  <Application>WPS Presentation</Application>
  <PresentationFormat>Widescreen</PresentationFormat>
  <Paragraphs>104</Paragraphs>
  <Slides>12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Arial</vt:lpstr>
      <vt:lpstr>SimSun</vt:lpstr>
      <vt:lpstr>Wingdings</vt:lpstr>
      <vt:lpstr>Calibri Light</vt:lpstr>
      <vt:lpstr>Calibri</vt:lpstr>
      <vt:lpstr>Microsoft YaHei</vt:lpstr>
      <vt:lpstr>Arial Unicode MS</vt:lpstr>
      <vt:lpstr>Business Cooperate</vt:lpstr>
      <vt:lpstr>Business Law / contract Law</vt:lpstr>
      <vt:lpstr>PowerPoint 演示文稿</vt:lpstr>
      <vt:lpstr>What is a contract?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pcc</dc:creator>
  <cp:lastModifiedBy>pcc</cp:lastModifiedBy>
  <cp:revision>6</cp:revision>
  <dcterms:created xsi:type="dcterms:W3CDTF">2022-10-26T08:30:00Z</dcterms:created>
  <dcterms:modified xsi:type="dcterms:W3CDTF">2022-10-28T08:28:07Z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D298EC582B1B48498A075F04AF1D6113</vt:lpwstr>
  </property>
  <property fmtid="{D5CDD505-2E9C-101B-9397-08002B2CF9AE}" pid="3" name="KSOProductBuildVer">
    <vt:lpwstr>1033-11.2.0.11380</vt:lpwstr>
  </property>
</Properties>
</file>