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71" r:id="rId3"/>
    <p:sldId id="298" r:id="rId4"/>
    <p:sldId id="280" r:id="rId5"/>
    <p:sldId id="296" r:id="rId6"/>
    <p:sldId id="290" r:id="rId7"/>
    <p:sldId id="297" r:id="rId8"/>
    <p:sldId id="291" r:id="rId9"/>
    <p:sldId id="292" r:id="rId10"/>
    <p:sldId id="319" r:id="rId11"/>
    <p:sldId id="293" r:id="rId12"/>
    <p:sldId id="294" r:id="rId13"/>
    <p:sldId id="277" r:id="rId14"/>
    <p:sldId id="278" r:id="rId15"/>
  </p:sldIdLst>
  <p:sldSz cx="12192000" cy="6858000"/>
  <p:notesSz cx="6858000" cy="9144000"/>
  <p:defaultTextStyle>
    <a:defPPr>
      <a:defRPr lang="en-US"/>
    </a:defPPr>
    <a:lvl1pPr marL="0" lvl="0"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5pPr>
    <a:lvl6pPr marL="2286000" lvl="5"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6pPr>
    <a:lvl7pPr marL="2743200" lvl="6"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7pPr>
    <a:lvl8pPr marL="3200400" lvl="7"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8pPr>
    <a:lvl9pPr marL="3657600" lvl="8"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cc"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p:restoredTop sz="94660"/>
  </p:normalViewPr>
  <p:slideViewPr>
    <p:cSldViewPr snapToGrid="0" showGuides="1">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0-23T09:27:15.070" idx="3">
    <p:pos x="5667" y="314"/>
    <p:text>https://www.baltimoresourcelink.com/forms-of-business-organization/</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050" name="Group 15"/>
          <p:cNvGrpSpPr/>
          <p:nvPr/>
        </p:nvGrpSpPr>
        <p:grpSpPr>
          <a:xfrm>
            <a:off x="0" y="-7937"/>
            <a:ext cx="12192000" cy="6865937"/>
            <a:chOff x="0" y="-8467"/>
            <a:chExt cx="12192000" cy="6866467"/>
          </a:xfrm>
        </p:grpSpPr>
        <p:sp>
          <p:nvSpPr>
            <p:cNvPr id="29" name="Freeform 28"/>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0" name="Straight Connector 2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pPr fontAlgn="base"/>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base"/>
            <a:r>
              <a:rPr lang="en-US" strike="noStrike" noProof="1" smtClean="0"/>
              <a:t>Click to edit Master subtitle style</a:t>
            </a:r>
            <a:endParaRPr lang="en-US" strike="noStrike" noProof="1"/>
          </a:p>
        </p:txBody>
      </p:sp>
      <p:sp>
        <p:nvSpPr>
          <p:cNvPr id="39"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0" name="Footer Placeholder 4"/>
          <p:cNvSpPr>
            <a:spLocks noGrp="1"/>
          </p:cNvSpPr>
          <p:nvPr>
            <p:ph type="ftr" sz="quarter" idx="3"/>
          </p:nvPr>
        </p:nvSpPr>
        <p:spPr>
          <a:xfrm>
            <a:off x="677863" y="6042025"/>
            <a:ext cx="6297613"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41" name="Slide Number Placeholder 5"/>
          <p:cNvSpPr>
            <a:spLocks noGrp="1"/>
          </p:cNvSpPr>
          <p:nvPr>
            <p:ph type="sldNum" sz="quarter" idx="4"/>
          </p:nvPr>
        </p:nvSpPr>
        <p:spPr>
          <a:xfrm>
            <a:off x="8589963" y="6042025"/>
            <a:ext cx="684213"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4031FBF0-B066-4B4D-ABB4-63BDE3CAF2B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bg>
      <p:bgPr>
        <a:solidFill>
          <a:schemeClr val="bg1"/>
        </a:solidFill>
        <a:effectLst/>
      </p:bgPr>
    </p:bg>
    <p:spTree>
      <p:nvGrpSpPr>
        <p:cNvPr id="1" name=""/>
        <p:cNvGrpSpPr/>
        <p:nvPr/>
      </p:nvGrpSpPr>
      <p:grpSpPr>
        <a:xfrm>
          <a:off x="0" y="0"/>
          <a:ext cx="0" cy="0"/>
          <a:chOff x="0" y="0"/>
          <a:chExt cx="0" cy="0"/>
        </a:xfrm>
      </p:grpSpPr>
      <p:sp>
        <p:nvSpPr>
          <p:cNvPr id="3085" name="TextBox 23"/>
          <p:cNvSpPr txBox="1"/>
          <p:nvPr/>
        </p:nvSpPr>
        <p:spPr>
          <a:xfrm>
            <a:off x="541338" y="790575"/>
            <a:ext cx="609600" cy="584200"/>
          </a:xfrm>
          <a:prstGeom prst="rect">
            <a:avLst/>
          </a:prstGeom>
          <a:noFill/>
          <a:ln w="9525">
            <a:noFill/>
          </a:ln>
        </p:spPr>
        <p:txBody>
          <a:bodyPr anchor="ctr" anchorCtr="0"/>
          <a:lstStyle/>
          <a:p>
            <a:pPr lvl="0"/>
            <a:r>
              <a:rPr lang="en-US" altLang="zh-CN" sz="8000" dirty="0">
                <a:solidFill>
                  <a:srgbClr val="9FE0F5"/>
                </a:solidFill>
                <a:latin typeface="Arial" panose="020B0604020202020204" pitchFamily="34" charset="0"/>
                <a:ea typeface="SimSun" panose="02010600030101010101" pitchFamily="2" charset="-122"/>
              </a:rPr>
              <a:t>“</a:t>
            </a:r>
          </a:p>
        </p:txBody>
      </p:sp>
      <p:sp>
        <p:nvSpPr>
          <p:cNvPr id="3086" name="TextBox 24"/>
          <p:cNvSpPr txBox="1"/>
          <p:nvPr/>
        </p:nvSpPr>
        <p:spPr>
          <a:xfrm>
            <a:off x="8893175" y="2886075"/>
            <a:ext cx="609600" cy="585788"/>
          </a:xfrm>
          <a:prstGeom prst="rect">
            <a:avLst/>
          </a:prstGeom>
          <a:noFill/>
          <a:ln w="9525">
            <a:noFill/>
          </a:ln>
        </p:spPr>
        <p:txBody>
          <a:bodyPr anchor="ctr" anchorCtr="0"/>
          <a:lstStyle/>
          <a:p>
            <a:pPr lvl="0"/>
            <a:r>
              <a:rPr lang="en-US" altLang="zh-CN" sz="8000" dirty="0">
                <a:solidFill>
                  <a:srgbClr val="9FE0F5"/>
                </a:solidFill>
                <a:latin typeface="Arial" panose="020B0604020202020204" pitchFamily="34" charset="0"/>
                <a:ea typeface="SimSun" panose="02010600030101010101" pitchFamily="2" charset="-122"/>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fontAlgn="base"/>
            <a:r>
              <a:rPr lang="en-US" strike="noStrike" noProof="1"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30"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31" name="Footer Placeholder 4"/>
          <p:cNvSpPr>
            <a:spLocks noGrp="1"/>
          </p:cNvSpPr>
          <p:nvPr>
            <p:ph type="ftr" sz="quarter" idx="3"/>
          </p:nvPr>
        </p:nvSpPr>
        <p:spPr>
          <a:xfrm>
            <a:off x="677863" y="6042025"/>
            <a:ext cx="6297613"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32" name="Slide Number Placeholder 5"/>
          <p:cNvSpPr>
            <a:spLocks noGrp="1"/>
          </p:cNvSpPr>
          <p:nvPr>
            <p:ph type="sldNum" sz="quarter" idx="4"/>
          </p:nvPr>
        </p:nvSpPr>
        <p:spPr>
          <a:xfrm>
            <a:off x="8589963" y="6042025"/>
            <a:ext cx="684213"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47E62D23-D6B7-4DD8-9E0F-F866FE771CBD}"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bg>
      <p:bgPr>
        <a:solidFill>
          <a:schemeClr val="bg1"/>
        </a:solidFill>
        <a:effectLst/>
      </p:bgPr>
    </p:bg>
    <p:spTree>
      <p:nvGrpSpPr>
        <p:cNvPr id="1" name=""/>
        <p:cNvGrpSpPr/>
        <p:nvPr/>
      </p:nvGrpSpPr>
      <p:grpSpPr>
        <a:xfrm>
          <a:off x="0" y="0"/>
          <a:ext cx="0" cy="0"/>
          <a:chOff x="0" y="0"/>
          <a:chExt cx="0" cy="0"/>
        </a:xfrm>
      </p:grpSpPr>
      <p:sp>
        <p:nvSpPr>
          <p:cNvPr id="4109" name="TextBox 23"/>
          <p:cNvSpPr txBox="1"/>
          <p:nvPr/>
        </p:nvSpPr>
        <p:spPr>
          <a:xfrm>
            <a:off x="541338" y="790575"/>
            <a:ext cx="609600" cy="584200"/>
          </a:xfrm>
          <a:prstGeom prst="rect">
            <a:avLst/>
          </a:prstGeom>
          <a:noFill/>
          <a:ln w="9525">
            <a:noFill/>
          </a:ln>
        </p:spPr>
        <p:txBody>
          <a:bodyPr anchor="ctr" anchorCtr="0"/>
          <a:lstStyle/>
          <a:p>
            <a:pPr lvl="0"/>
            <a:r>
              <a:rPr lang="en-US" altLang="zh-CN" sz="8000" dirty="0">
                <a:solidFill>
                  <a:srgbClr val="9FE0F5"/>
                </a:solidFill>
                <a:latin typeface="Arial" panose="020B0604020202020204" pitchFamily="34" charset="0"/>
                <a:ea typeface="SimSun" panose="02010600030101010101" pitchFamily="2" charset="-122"/>
              </a:rPr>
              <a:t>“</a:t>
            </a:r>
          </a:p>
        </p:txBody>
      </p:sp>
      <p:sp>
        <p:nvSpPr>
          <p:cNvPr id="4110" name="TextBox 24"/>
          <p:cNvSpPr txBox="1"/>
          <p:nvPr/>
        </p:nvSpPr>
        <p:spPr>
          <a:xfrm>
            <a:off x="8893175" y="2886075"/>
            <a:ext cx="609600" cy="585788"/>
          </a:xfrm>
          <a:prstGeom prst="rect">
            <a:avLst/>
          </a:prstGeom>
          <a:noFill/>
          <a:ln w="9525">
            <a:noFill/>
          </a:ln>
        </p:spPr>
        <p:txBody>
          <a:bodyPr anchor="ctr" anchorCtr="0"/>
          <a:lstStyle/>
          <a:p>
            <a:pPr lvl="0"/>
            <a:r>
              <a:rPr lang="en-US" altLang="zh-CN" sz="8000" dirty="0">
                <a:solidFill>
                  <a:srgbClr val="9FE0F5"/>
                </a:solidFill>
                <a:latin typeface="Arial" panose="020B0604020202020204" pitchFamily="34" charset="0"/>
                <a:ea typeface="SimSun" panose="02010600030101010101" pitchFamily="2" charset="-122"/>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fontAlgn="base"/>
            <a:r>
              <a:rPr lang="en-US" strike="noStrike" noProof="1"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30"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31" name="Footer Placeholder 4"/>
          <p:cNvSpPr>
            <a:spLocks noGrp="1"/>
          </p:cNvSpPr>
          <p:nvPr>
            <p:ph type="ftr" sz="quarter" idx="3"/>
          </p:nvPr>
        </p:nvSpPr>
        <p:spPr>
          <a:xfrm>
            <a:off x="677863" y="6042025"/>
            <a:ext cx="6297613" cy="365125"/>
          </a:xfrm>
          <a:prstGeom prst="rect">
            <a:avLst/>
          </a:prstGeom>
        </p:spPr>
        <p:txBody>
          <a:bodyPr vert="horz" lIns="91440" tIns="45720" rIns="91440" bIns="45720" rtlCol="0" anchor="ctr"/>
          <a:lstStyle>
            <a:lvl1pPr>
              <a:defRPr/>
            </a:lvl1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32" name="Slide Number Placeholder 5"/>
          <p:cNvSpPr>
            <a:spLocks noGrp="1"/>
          </p:cNvSpPr>
          <p:nvPr>
            <p:ph type="sldNum" sz="quarter" idx="4"/>
          </p:nvPr>
        </p:nvSpPr>
        <p:spPr>
          <a:xfrm>
            <a:off x="8589963" y="6042025"/>
            <a:ext cx="684213" cy="365125"/>
          </a:xfrm>
          <a:prstGeom prst="rect">
            <a:avLst/>
          </a:prstGeom>
        </p:spPr>
        <p:txBody>
          <a:bodyPr vert="horz" lIns="91440" tIns="45720" rIns="91440" bIns="45720" rtlCol="0" anchor="ctr"/>
          <a:lstStyle>
            <a:lvl1pPr>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92FA7D76-12EF-4CEF-9C5A-C316C1225681}"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pPr fontAlgn="base"/>
            <a:r>
              <a:rPr lang="en-US" strike="noStrike" noProof="1" smtClean="0"/>
              <a:t>Click to edit Master title style</a:t>
            </a:r>
            <a:endParaRPr lang="en-US" strike="noStrike" noProof="1"/>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fontAlgn="base"/>
            <a:r>
              <a:rPr lang="en-US" strike="noStrike" noProof="1"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4" name="Date Placeholder 3"/>
          <p:cNvSpPr>
            <a:spLocks noGrp="1"/>
          </p:cNvSpPr>
          <p:nvPr>
            <p:ph type="dt" sz="half" idx="14"/>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5"/>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6"/>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677335" y="609600"/>
            <a:ext cx="7060150" cy="5251450"/>
          </a:xfrm>
        </p:spPr>
        <p:txBody>
          <a:bodyPr vert="eaVert"/>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base"/>
            <a:r>
              <a:rPr lang="en-US" strike="noStrike" noProof="1" smtClean="0"/>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677334" y="2160589"/>
            <a:ext cx="4184035" cy="3880772"/>
          </a:xfrm>
        </p:spPr>
        <p:txBody>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5089970" y="2160589"/>
            <a:ext cx="4184034" cy="3880773"/>
          </a:xfrm>
        </p:spPr>
        <p:txBody>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4760461" y="514924"/>
            <a:ext cx="4513541" cy="5526437"/>
          </a:xfrm>
        </p:spPr>
        <p:txBody>
          <a:bodyPr>
            <a:normAutofit/>
          </a:bodyPr>
          <a:lstStyle/>
          <a:p>
            <a:pPr lvl="0" fontAlgn="base"/>
            <a:r>
              <a:rPr lang="en-US" strike="noStrike" noProof="1" smtClean="0"/>
              <a:t>Edit Master text styles</a:t>
            </a:r>
          </a:p>
          <a:p>
            <a:pPr lvl="1" fontAlgn="base"/>
            <a:r>
              <a:rPr lang="en-US" strike="noStrike" noProof="1" smtClean="0"/>
              <a:t>Second level</a:t>
            </a:r>
          </a:p>
          <a:p>
            <a:pPr lvl="2" fontAlgn="base"/>
            <a:r>
              <a:rPr lang="en-US" strike="noStrike" noProof="1" smtClean="0"/>
              <a:t>Third level</a:t>
            </a:r>
          </a:p>
          <a:p>
            <a:pPr lvl="3" fontAlgn="base"/>
            <a:r>
              <a:rPr lang="en-US" strike="noStrike" noProof="1" smtClean="0"/>
              <a:t>Fourth level</a:t>
            </a:r>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fontAlgn="base"/>
            <a:r>
              <a:rPr lang="en-US" strike="noStrike" noProof="1"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pPr fontAlgn="base"/>
            <a:r>
              <a:rPr lang="en-US" strike="noStrike" noProof="1" smtClean="0"/>
              <a:t>Click to edit Master title style</a:t>
            </a:r>
            <a:endParaRPr lang="en-US" strike="noStrike" noProof="1"/>
          </a:p>
        </p:txBody>
      </p:sp>
      <p:sp>
        <p:nvSpPr>
          <p:cNvPr id="3" name="Picture Placeholder 2"/>
          <p:cNvSpPr>
            <a:spLocks noGrp="1" noChangeAspect="1"/>
          </p:cNvSpPr>
          <p:nvPr>
            <p:ph type="pic" idx="1"/>
          </p:nvPr>
        </p:nvSpPr>
        <p:spPr>
          <a:xfrm>
            <a:off x="677334" y="609600"/>
            <a:ext cx="8596668" cy="3845718"/>
          </a:xfrm>
        </p:spPr>
        <p:txBody>
          <a:bodyPr vert="horz" wrap="square" lIns="91440" tIns="45720" rIns="91440" bIns="45720" numCol="1" anchor="t" anchorCtr="0" compatLnSpc="1">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None/>
              <a:defRPr/>
            </a:pPr>
            <a:r>
              <a:rPr kumimoji="0" lang="en-US" sz="1600" b="0" i="0" u="none" strike="noStrike" kern="1200" cap="none" spc="0" normalizeH="0" baseline="0" noProof="1" smtClean="0">
                <a:ln>
                  <a:noFill/>
                </a:ln>
                <a:solidFill>
                  <a:srgbClr val="404040"/>
                </a:solidFill>
                <a:effectLst/>
                <a:uLnTx/>
                <a:uFillTx/>
                <a:latin typeface="+mn-lt"/>
                <a:ea typeface="+mn-ea"/>
                <a:cs typeface="+mn-cs"/>
              </a:rPr>
              <a:t>Click icon to add picture</a:t>
            </a:r>
            <a:endParaRPr kumimoji="0" lang="en-US" sz="1600" b="0" i="0" u="none" strike="noStrike" kern="1200" cap="none" spc="0" normalizeH="0" baseline="0" noProof="1">
              <a:ln>
                <a:noFill/>
              </a:ln>
              <a:solidFill>
                <a:srgbClr val="404040"/>
              </a:solidFill>
              <a:effectLst/>
              <a:uLnTx/>
              <a:uFillTx/>
              <a:latin typeface="+mn-lt"/>
              <a:ea typeface="+mn-ea"/>
              <a:cs typeface="+mn-cs"/>
            </a:endParaRP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smtClean="0"/>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3"/>
          <p:cNvGrpSpPr/>
          <p:nvPr/>
        </p:nvGrpSpPr>
        <p:grpSpPr>
          <a:xfrm>
            <a:off x="0" y="-7937"/>
            <a:ext cx="12192000" cy="6865937"/>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37" name="Title Placeholder 1"/>
          <p:cNvSpPr>
            <a:spLocks noGrp="1"/>
          </p:cNvSpPr>
          <p:nvPr>
            <p:ph type="title"/>
          </p:nvPr>
        </p:nvSpPr>
        <p:spPr>
          <a:xfrm>
            <a:off x="677863" y="609600"/>
            <a:ext cx="8596312" cy="1320800"/>
          </a:xfrm>
          <a:prstGeom prst="rect">
            <a:avLst/>
          </a:prstGeom>
          <a:noFill/>
          <a:ln w="9525">
            <a:noFill/>
          </a:ln>
        </p:spPr>
        <p:txBody>
          <a:bodyPr anchor="t" anchorCtr="0"/>
          <a:lstStyle/>
          <a:p>
            <a:pPr lvl="0"/>
            <a:r>
              <a:rPr lang="en-US" altLang="zh-CN" dirty="0"/>
              <a:t>Click to edit Master title style</a:t>
            </a:r>
          </a:p>
        </p:txBody>
      </p:sp>
      <p:sp>
        <p:nvSpPr>
          <p:cNvPr id="1038" name="Text Placeholder 2"/>
          <p:cNvSpPr>
            <a:spLocks noGrp="1"/>
          </p:cNvSpPr>
          <p:nvPr>
            <p:ph type="body"/>
          </p:nvPr>
        </p:nvSpPr>
        <p:spPr>
          <a:xfrm>
            <a:off x="677863" y="2160588"/>
            <a:ext cx="8596312" cy="3881437"/>
          </a:xfrm>
          <a:prstGeom prst="rect">
            <a:avLst/>
          </a:prstGeom>
          <a:noFill/>
          <a:ln w="9525">
            <a:noFill/>
          </a:ln>
        </p:spPr>
        <p:txBody>
          <a:bodyPr anchor="t" anchorCtr="0"/>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defRPr sz="900" noProof="1" smtClean="0">
                <a:solidFill>
                  <a:schemeClr val="tx1">
                    <a:tint val="75000"/>
                  </a:schemeClr>
                </a:solidFill>
                <a:latin typeface="+mn-lt"/>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DBC21A22-AB84-40C6-987F-BB57B3C0E391}" type="datetimeFigureOut">
              <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rPr>
              <a:t>10/28/2022</a:t>
            </a:fld>
            <a:endParaRPr kumimoji="0" lang="en-US" sz="900" b="0" i="0" u="none" strike="noStrike" kern="1200" cap="none" spc="0" normalizeH="0" baseline="0" noProof="1" smtClean="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677863" y="6042025"/>
            <a:ext cx="6297613" cy="365125"/>
          </a:xfrm>
          <a:prstGeom prst="rect">
            <a:avLst/>
          </a:prstGeom>
        </p:spPr>
        <p:txBody>
          <a:bodyPr vert="horz" lIns="91440" tIns="45720" rIns="91440" bIns="45720" rtlCol="0" anchor="ctr"/>
          <a:lstStyle>
            <a:lvl1pPr algn="l" fontAlgn="auto">
              <a:defRPr sz="900" noProof="1">
                <a:solidFill>
                  <a:schemeClr val="tx1">
                    <a:tint val="75000"/>
                  </a:schemeClr>
                </a:solidFill>
              </a:defRPr>
            </a:lvl1p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1">
              <a:ln>
                <a:noFill/>
              </a:ln>
              <a:solidFill>
                <a:schemeClr val="tx1">
                  <a:tint val="75000"/>
                </a:schemeClr>
              </a:solidFill>
              <a:effectLst/>
              <a:uLnTx/>
              <a:uFillTx/>
              <a:latin typeface="Trebuchet MS" panose="020B0603020202020204" pitchFamily="34" charset="0"/>
              <a:ea typeface="+mn-ea"/>
              <a:cs typeface="+mn-cs"/>
            </a:endParaRPr>
          </a:p>
        </p:txBody>
      </p:sp>
      <p:sp>
        <p:nvSpPr>
          <p:cNvPr id="6" name="Slide Number Placeholder 5"/>
          <p:cNvSpPr>
            <a:spLocks noGrp="1"/>
          </p:cNvSpPr>
          <p:nvPr>
            <p:ph type="sldNum" sz="quarter" idx="4"/>
          </p:nvPr>
        </p:nvSpPr>
        <p:spPr>
          <a:xfrm>
            <a:off x="8589963" y="6042025"/>
            <a:ext cx="684213" cy="365125"/>
          </a:xfrm>
          <a:prstGeom prst="rect">
            <a:avLst/>
          </a:prstGeom>
        </p:spPr>
        <p:txBody>
          <a:bodyPr vert="horz" lIns="91440" tIns="45720" rIns="91440" bIns="45720" rtlCol="0" anchor="ctr"/>
          <a:lstStyle>
            <a:lvl1pPr algn="r" fontAlgn="auto">
              <a:defRPr sz="900" noProof="1" smtClean="0">
                <a:solidFill>
                  <a:schemeClr val="accent1"/>
                </a:solidFill>
                <a:latin typeface="+mn-lt"/>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92C9FB5B-B1F1-4C3B-84F1-D6DCFC03C6AE}" type="slidenum">
              <a:rPr kumimoji="0" lang="en-US" sz="900" b="0" i="0" u="none" strike="noStrike" kern="1200" cap="none" spc="0" normalizeH="0" baseline="0" noProof="1" smtClean="0">
                <a:ln>
                  <a:noFill/>
                </a:ln>
                <a:solidFill>
                  <a:schemeClr val="accent1"/>
                </a:solidFill>
                <a:effectLst/>
                <a:uLnTx/>
                <a:uFillTx/>
                <a:latin typeface="+mn-lt"/>
                <a:ea typeface="+mn-ea"/>
                <a:cs typeface="+mn-cs"/>
              </a:rPr>
              <a:t>‹#›</a:t>
            </a:fld>
            <a:endParaRPr kumimoji="0" lang="en-US" sz="900" b="0" i="0" u="none" strike="noStrike" kern="1200" cap="none" spc="0" normalizeH="0" baseline="0" noProof="1">
              <a:ln>
                <a:noFill/>
              </a:ln>
              <a:solidFill>
                <a:schemeClr val="accen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pitchFamily="18"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baltimoresourcelink.com/plan-your-business#counseling" TargetMode="External"/><Relationship Id="rId3" Type="http://schemas.openxmlformats.org/officeDocument/2006/relationships/hyperlink" Target="https://www.baltimoresourcelink.com/prepare-for-success#research" TargetMode="External"/><Relationship Id="rId7" Type="http://schemas.openxmlformats.org/officeDocument/2006/relationships/hyperlink" Target="https://www.baltimoresourcelink.com/events/" TargetMode="External"/><Relationship Id="rId2" Type="http://schemas.openxmlformats.org/officeDocument/2006/relationships/hyperlink" Target="https://www.baltimoresourcelink.com/prepare-for-success/" TargetMode="External"/><Relationship Id="rId1" Type="http://schemas.openxmlformats.org/officeDocument/2006/relationships/slideLayout" Target="../slideLayouts/slideLayout2.xml"/><Relationship Id="rId6" Type="http://schemas.openxmlformats.org/officeDocument/2006/relationships/hyperlink" Target="https://www.baltimoresourcelink.com/plan-your-business/" TargetMode="External"/><Relationship Id="rId5" Type="http://schemas.openxmlformats.org/officeDocument/2006/relationships/hyperlink" Target="https://www.baltimoresourcelink.com/prepare-for-success#counseling" TargetMode="External"/><Relationship Id="rId4" Type="http://schemas.openxmlformats.org/officeDocument/2006/relationships/hyperlink" Target="https://www.baltimoresourcelink.com/prepare-for-success#classes" TargetMode="External"/><Relationship Id="rId9"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baltimoresourcelink.com/register-and-license-your-busines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ctrTitle"/>
          </p:nvPr>
        </p:nvSpPr>
        <p:spPr>
          <a:xfrm>
            <a:off x="2667000" y="26988"/>
            <a:ext cx="6858000" cy="1595437"/>
          </a:xfrm>
          <a:ln/>
        </p:spPr>
        <p:txBody>
          <a:bodyPr vert="horz" wrap="square" lIns="91440" tIns="45720" rIns="91440" bIns="45720" anchor="b" anchorCtr="0"/>
          <a:lstStyle/>
          <a:p>
            <a:pPr defTabSz="457200" eaLnBrk="1" hangingPunct="1">
              <a:buClrTx/>
              <a:buSzTx/>
              <a:buFontTx/>
            </a:pPr>
            <a:r>
              <a:rPr lang="en-US" altLang="zh-CN" kern="1200" dirty="0">
                <a:latin typeface="+mj-lt"/>
                <a:ea typeface="SimSun" panose="02010600030101010101" pitchFamily="2" charset="-122"/>
                <a:cs typeface="+mj-cs"/>
              </a:rPr>
              <a:t>Business Law</a:t>
            </a:r>
          </a:p>
        </p:txBody>
      </p:sp>
      <p:sp>
        <p:nvSpPr>
          <p:cNvPr id="5122" name="Subtitle 2"/>
          <p:cNvSpPr>
            <a:spLocks noGrp="1"/>
          </p:cNvSpPr>
          <p:nvPr>
            <p:ph type="subTitle" idx="1"/>
          </p:nvPr>
        </p:nvSpPr>
        <p:spPr>
          <a:xfrm>
            <a:off x="2667000" y="1949450"/>
            <a:ext cx="6858000" cy="4700588"/>
          </a:xfrm>
          <a:ln/>
        </p:spPr>
        <p:txBody>
          <a:bodyPr vert="horz" wrap="square" lIns="91440" tIns="45720" rIns="91440" bIns="45720" anchor="t" anchorCtr="0"/>
          <a:lstStyle/>
          <a:p>
            <a:pPr defTabSz="457200" eaLnBrk="1" hangingPunct="1">
              <a:lnSpc>
                <a:spcPct val="90000"/>
              </a:lnSpc>
              <a:buSzPct val="80000"/>
            </a:pPr>
            <a:r>
              <a:rPr lang="sr-Latn-ME" altLang="en-US" kern="1200" dirty="0">
                <a:solidFill>
                  <a:srgbClr val="808080"/>
                </a:solidFill>
                <a:latin typeface="+mn-lt"/>
                <a:ea typeface="+mn-ea"/>
                <a:cs typeface="+mn-cs"/>
              </a:rPr>
              <a:t>Corporate </a:t>
            </a:r>
            <a:r>
              <a:rPr lang="en-US" altLang="zh-CN" kern="1200" dirty="0">
                <a:solidFill>
                  <a:srgbClr val="808080"/>
                </a:solidFill>
                <a:latin typeface="+mn-lt"/>
                <a:ea typeface="SimSun" panose="02010600030101010101" pitchFamily="2" charset="-122"/>
                <a:cs typeface="+mn-cs"/>
              </a:rPr>
              <a:t>and </a:t>
            </a:r>
            <a:r>
              <a:rPr lang="sr-Latn-ME" altLang="en-US" kern="1200" dirty="0">
                <a:solidFill>
                  <a:srgbClr val="808080"/>
                </a:solidFill>
                <a:latin typeface="+mn-lt"/>
                <a:ea typeface="+mn-ea"/>
                <a:cs typeface="+mn-cs"/>
              </a:rPr>
              <a:t>C</a:t>
            </a:r>
            <a:r>
              <a:rPr lang="en-US" altLang="zh-CN" kern="1200" dirty="0">
                <a:solidFill>
                  <a:srgbClr val="808080"/>
                </a:solidFill>
                <a:latin typeface="+mn-lt"/>
                <a:ea typeface="SimSun" panose="02010600030101010101" pitchFamily="2" charset="-122"/>
                <a:cs typeface="+mn-cs"/>
              </a:rPr>
              <a:t>ontract Law</a:t>
            </a:r>
          </a:p>
          <a:p>
            <a:pPr defTabSz="457200" eaLnBrk="1" hangingPunct="1">
              <a:lnSpc>
                <a:spcPct val="90000"/>
              </a:lnSpc>
              <a:buSzPct val="80000"/>
            </a:pPr>
            <a:endParaRPr lang="en-US" altLang="zh-CN" kern="1200" dirty="0">
              <a:solidFill>
                <a:srgbClr val="808080"/>
              </a:solidFill>
              <a:latin typeface="+mn-lt"/>
              <a:ea typeface="SimSun" panose="02010600030101010101" pitchFamily="2" charset="-122"/>
              <a:cs typeface="+mn-cs"/>
            </a:endParaRPr>
          </a:p>
          <a:p>
            <a:pPr defTabSz="457200" eaLnBrk="1" hangingPunct="1">
              <a:lnSpc>
                <a:spcPct val="90000"/>
              </a:lnSpc>
              <a:buSzPct val="80000"/>
            </a:pPr>
            <a:endParaRPr lang="en-US" altLang="zh-CN" kern="1200" dirty="0">
              <a:solidFill>
                <a:srgbClr val="808080"/>
              </a:solidFill>
              <a:latin typeface="+mn-lt"/>
              <a:ea typeface="SimSun" panose="02010600030101010101" pitchFamily="2" charset="-122"/>
              <a:cs typeface="+mn-cs"/>
            </a:endParaRPr>
          </a:p>
          <a:p>
            <a:pPr defTabSz="457200" eaLnBrk="1" hangingPunct="1">
              <a:lnSpc>
                <a:spcPct val="90000"/>
              </a:lnSpc>
              <a:buSzPct val="80000"/>
            </a:pPr>
            <a:r>
              <a:rPr lang="sr-Latn-ME" altLang="en-US" kern="1200" dirty="0">
                <a:solidFill>
                  <a:srgbClr val="808080"/>
                </a:solidFill>
                <a:latin typeface="+mn-lt"/>
                <a:ea typeface="+mn-ea"/>
                <a:cs typeface="+mn-cs"/>
              </a:rPr>
              <a:t>Unit 3</a:t>
            </a:r>
          </a:p>
          <a:p>
            <a:pPr defTabSz="457200" eaLnBrk="1" hangingPunct="1">
              <a:lnSpc>
                <a:spcPct val="90000"/>
              </a:lnSpc>
              <a:buSzPct val="80000"/>
            </a:pPr>
            <a:endParaRPr lang="sr-Latn-ME" altLang="en-US" kern="1200" dirty="0">
              <a:solidFill>
                <a:srgbClr val="808080"/>
              </a:solidFill>
              <a:latin typeface="+mn-lt"/>
              <a:ea typeface="+mn-ea"/>
              <a:cs typeface="+mn-cs"/>
            </a:endParaRPr>
          </a:p>
          <a:p>
            <a:pPr defTabSz="457200" eaLnBrk="1" hangingPunct="1">
              <a:lnSpc>
                <a:spcPct val="90000"/>
              </a:lnSpc>
              <a:buSzPct val="80000"/>
            </a:pPr>
            <a:r>
              <a:rPr lang="sr-Latn-RS" altLang="en-US" kern="1200" dirty="0">
                <a:solidFill>
                  <a:srgbClr val="808080"/>
                </a:solidFill>
                <a:latin typeface="+mn-lt"/>
                <a:ea typeface="+mn-ea"/>
                <a:cs typeface="+mn-cs"/>
              </a:rPr>
              <a:t>Corporation</a:t>
            </a:r>
          </a:p>
          <a:p>
            <a:pPr defTabSz="457200" eaLnBrk="1" hangingPunct="1">
              <a:lnSpc>
                <a:spcPct val="90000"/>
              </a:lnSpc>
              <a:buSzPct val="80000"/>
            </a:pPr>
            <a:r>
              <a:rPr lang="sr-Latn-ME" altLang="sr-Latn-RS" kern="1200" dirty="0">
                <a:solidFill>
                  <a:srgbClr val="808080"/>
                </a:solidFill>
                <a:latin typeface="+mn-lt"/>
                <a:ea typeface="+mn-ea"/>
                <a:cs typeface="+mn-cs"/>
              </a:rPr>
              <a:t>LLC</a:t>
            </a:r>
          </a:p>
          <a:p>
            <a:pPr defTabSz="457200" eaLnBrk="1" hangingPunct="1">
              <a:lnSpc>
                <a:spcPct val="90000"/>
              </a:lnSpc>
              <a:buSzPct val="80000"/>
            </a:pPr>
            <a:r>
              <a:rPr lang="sr-Latn-ME" altLang="sr-Latn-RS" kern="1200" dirty="0">
                <a:solidFill>
                  <a:srgbClr val="808080"/>
                </a:solidFill>
                <a:latin typeface="+mn-lt"/>
                <a:ea typeface="+mn-ea"/>
                <a:cs typeface="+mn-cs"/>
              </a:rPr>
              <a:t>Hybrids</a:t>
            </a:r>
            <a:endParaRPr lang="sr-Latn-ME" altLang="en-US" kern="1200" dirty="0">
              <a:solidFill>
                <a:srgbClr val="808080"/>
              </a:solidFill>
              <a:latin typeface="+mn-lt"/>
              <a:ea typeface="+mn-ea"/>
              <a:cs typeface="+mn-cs"/>
            </a:endParaRPr>
          </a:p>
          <a:p>
            <a:pPr defTabSz="457200" eaLnBrk="1" hangingPunct="1">
              <a:lnSpc>
                <a:spcPct val="90000"/>
              </a:lnSpc>
              <a:buSzPct val="80000"/>
            </a:pPr>
            <a:endParaRPr lang="sr-Latn-ME" altLang="en-US" kern="1200" dirty="0">
              <a:solidFill>
                <a:srgbClr val="808080"/>
              </a:solidFill>
              <a:latin typeface="+mn-lt"/>
              <a:ea typeface="+mn-ea"/>
              <a:cs typeface="+mn-cs"/>
            </a:endParaRPr>
          </a:p>
          <a:p>
            <a:pPr defTabSz="457200" eaLnBrk="1" hangingPunct="1">
              <a:lnSpc>
                <a:spcPct val="90000"/>
              </a:lnSpc>
              <a:buSzPct val="80000"/>
            </a:pPr>
            <a:endParaRPr lang="sr-Latn-ME" altLang="en-US" kern="1200" dirty="0">
              <a:solidFill>
                <a:srgbClr val="808080"/>
              </a:solidFill>
              <a:latin typeface="+mn-lt"/>
              <a:ea typeface="+mn-ea"/>
              <a:cs typeface="+mn-cs"/>
            </a:endParaRPr>
          </a:p>
          <a:p>
            <a:pPr defTabSz="457200" eaLnBrk="1" hangingPunct="1">
              <a:lnSpc>
                <a:spcPct val="90000"/>
              </a:lnSpc>
              <a:buSzPct val="80000"/>
            </a:pPr>
            <a:endParaRPr lang="sr-Latn-ME" altLang="en-US" kern="1200" dirty="0">
              <a:solidFill>
                <a:srgbClr val="808080"/>
              </a:solidFill>
              <a:latin typeface="+mn-lt"/>
              <a:ea typeface="+mn-ea"/>
              <a:cs typeface="+mn-cs"/>
            </a:endParaRPr>
          </a:p>
        </p:txBody>
      </p:sp>
      <p:pic>
        <p:nvPicPr>
          <p:cNvPr id="2" name="Picture 1" descr="&lt;strong&gt;Agenda&lt;/strong&gt; - Free of Charge Creative Commons Handwriting 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69" y="3341715"/>
            <a:ext cx="7534795" cy="2532611"/>
          </a:xfrm>
          <a:prstGeom prst="rect">
            <a:avLst/>
          </a:prstGeom>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altLang="en-US">
                <a:sym typeface="+mn-ea"/>
              </a:rPr>
              <a:t>C</a:t>
            </a:r>
            <a:r>
              <a:rPr lang="en-US">
                <a:sym typeface="+mn-ea"/>
              </a:rPr>
              <a:t>orporate joint venture</a:t>
            </a:r>
            <a:endParaRPr lang="en-US"/>
          </a:p>
        </p:txBody>
      </p:sp>
      <p:sp>
        <p:nvSpPr>
          <p:cNvPr id="3" name="Content Placeholder 2"/>
          <p:cNvSpPr>
            <a:spLocks noGrp="1"/>
          </p:cNvSpPr>
          <p:nvPr>
            <p:ph idx="1"/>
          </p:nvPr>
        </p:nvSpPr>
        <p:spPr/>
        <p:txBody>
          <a:bodyPr/>
          <a:lstStyle/>
          <a:p>
            <a:r>
              <a:rPr lang="en-US"/>
              <a:t>A corporate joint venture is an agreement between two or more entities to work together to achieve a specific goal. Once the goal has been reached, the agreement is terminated. For example, two corporations could combine their efforts to engage in a specific research project, where the two parties agree to equally share the knowledge obtained from the arrangement. Joint ventures are more common when a large amount of cash is needed to achieve a goal, when no single business has the requisite knowledge base, or when the risk of loss is too high to be borne by a single corporation.</a:t>
            </a:r>
          </a:p>
          <a:p>
            <a:endParaRPr lang="en-US"/>
          </a:p>
          <a:p>
            <a:r>
              <a:rPr lang="en-US"/>
              <a:t>A corporate joint venture is not the same as a corporate partnership, where the intent is to work together over a longer period of time to jointly earn a profit.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838200" y="0"/>
            <a:ext cx="10515600" cy="1071563"/>
          </a:xfrm>
          <a:ln/>
        </p:spPr>
        <p:txBody>
          <a:bodyPr vert="horz" wrap="square" lIns="91440" tIns="45720" rIns="91440" bIns="45720" anchor="t" anchorCtr="0"/>
          <a:lstStyle/>
          <a:p>
            <a:pPr eaLnBrk="1" hangingPunct="1"/>
            <a:r>
              <a:rPr lang="en-US" altLang="zh-CN" b="1" dirty="0">
                <a:ea typeface="SimSun" panose="02010600030101010101" pitchFamily="2" charset="-122"/>
              </a:rPr>
              <a:t>Steps for Successful Startups</a:t>
            </a:r>
            <a:endParaRPr lang="en-US" altLang="zh-CN" dirty="0">
              <a:ea typeface="SimSun" panose="02010600030101010101" pitchFamily="2" charset="-122"/>
            </a:endParaRPr>
          </a:p>
        </p:txBody>
      </p:sp>
      <p:sp>
        <p:nvSpPr>
          <p:cNvPr id="28674" name="Content Placeholder 2"/>
          <p:cNvSpPr>
            <a:spLocks noGrp="1"/>
          </p:cNvSpPr>
          <p:nvPr>
            <p:ph idx="1"/>
          </p:nvPr>
        </p:nvSpPr>
        <p:spPr>
          <a:xfrm>
            <a:off x="0" y="1228725"/>
            <a:ext cx="12015788" cy="5551488"/>
          </a:xfrm>
          <a:ln/>
        </p:spPr>
        <p:txBody>
          <a:bodyPr vert="horz" wrap="square" lIns="91440" tIns="45720" rIns="91440" bIns="45720" anchor="t" anchorCtr="0"/>
          <a:lstStyle/>
          <a:p>
            <a:pPr eaLnBrk="1" hangingPunct="1"/>
            <a:r>
              <a:rPr lang="" altLang="x-none" b="1" dirty="0"/>
              <a:t>Step 1:  </a:t>
            </a:r>
            <a:r>
              <a:rPr lang="" altLang="x-none" b="1" dirty="0">
                <a:hlinkClick r:id="rId2"/>
              </a:rPr>
              <a:t>Prepare for Success</a:t>
            </a:r>
            <a:endParaRPr lang="" altLang="x-none" b="1" dirty="0"/>
          </a:p>
          <a:p>
            <a:pPr eaLnBrk="1" hangingPunct="1"/>
            <a:r>
              <a:rPr lang="" altLang="x-none" dirty="0"/>
              <a:t>Take the time to find out if your idea is viable. Who will buy your product or service? What’s happening in your industry?</a:t>
            </a:r>
          </a:p>
          <a:p>
            <a:pPr eaLnBrk="1" hangingPunct="1"/>
            <a:r>
              <a:rPr lang="" altLang="x-none" b="1" dirty="0">
                <a:hlinkClick r:id="rId3"/>
              </a:rPr>
              <a:t>Research your market</a:t>
            </a:r>
            <a:endParaRPr lang="" altLang="x-none" dirty="0"/>
          </a:p>
          <a:p>
            <a:pPr eaLnBrk="1" hangingPunct="1"/>
            <a:r>
              <a:rPr lang="" altLang="x-none" b="1" dirty="0">
                <a:hlinkClick r:id="rId4"/>
              </a:rPr>
              <a:t>Take a startup class</a:t>
            </a:r>
            <a:endParaRPr lang="" altLang="x-none" dirty="0"/>
          </a:p>
          <a:p>
            <a:pPr eaLnBrk="1" hangingPunct="1"/>
            <a:r>
              <a:rPr lang="" altLang="x-none" dirty="0"/>
              <a:t>Talk to a </a:t>
            </a:r>
            <a:r>
              <a:rPr lang="" altLang="x-none" b="1" dirty="0">
                <a:hlinkClick r:id="rId5"/>
              </a:rPr>
              <a:t>startup counselor</a:t>
            </a:r>
            <a:endParaRPr lang="" altLang="x-none" dirty="0"/>
          </a:p>
          <a:p>
            <a:pPr eaLnBrk="1" hangingPunct="1"/>
            <a:r>
              <a:rPr lang="" altLang="x-none" b="1" dirty="0"/>
              <a:t>Step 2:  </a:t>
            </a:r>
            <a:r>
              <a:rPr lang="" altLang="x-none" b="1" dirty="0">
                <a:hlinkClick r:id="rId6"/>
              </a:rPr>
              <a:t>Plan Your Business</a:t>
            </a:r>
            <a:endParaRPr lang="" altLang="x-none" b="1" dirty="0"/>
          </a:p>
          <a:p>
            <a:pPr eaLnBrk="1" hangingPunct="1"/>
            <a:r>
              <a:rPr lang="" altLang="x-none" dirty="0"/>
              <a:t>Create a business plan! A plan in your head is good. A plan on paper is even better. Good business planning keeps you focused, and can be the difference between failure and success. For any business, the first step is to turn your basic idea into a written, viable plan of action. A well-thought out business plan is necessary for obtaining loans and is a model for your success. </a:t>
            </a:r>
          </a:p>
          <a:p>
            <a:pPr eaLnBrk="1" hangingPunct="1"/>
            <a:r>
              <a:rPr lang="" altLang="x-none" b="1" dirty="0">
                <a:hlinkClick r:id="rId7"/>
              </a:rPr>
              <a:t>Take a business planning class</a:t>
            </a:r>
            <a:endParaRPr lang="" altLang="x-none" dirty="0"/>
          </a:p>
          <a:p>
            <a:pPr eaLnBrk="1" hangingPunct="1"/>
            <a:r>
              <a:rPr lang="" altLang="x-none" dirty="0"/>
              <a:t>Write a </a:t>
            </a:r>
            <a:r>
              <a:rPr lang="" altLang="x-none" b="1" dirty="0">
                <a:hlinkClick r:id="rId6"/>
              </a:rPr>
              <a:t>business plan</a:t>
            </a:r>
            <a:endParaRPr lang="" altLang="x-none" dirty="0"/>
          </a:p>
          <a:p>
            <a:pPr eaLnBrk="1" hangingPunct="1"/>
            <a:r>
              <a:rPr lang="" altLang="x-none" dirty="0"/>
              <a:t>Talk to a </a:t>
            </a:r>
            <a:r>
              <a:rPr lang="" altLang="x-none" b="1" dirty="0">
                <a:hlinkClick r:id="rId8"/>
              </a:rPr>
              <a:t>business planning counselor</a:t>
            </a:r>
            <a:r>
              <a:rPr lang="" altLang="x-none" b="1" dirty="0"/>
              <a:t>. </a:t>
            </a:r>
          </a:p>
          <a:p>
            <a:pPr eaLnBrk="1" hangingPunct="1"/>
            <a:r>
              <a:rPr lang="" altLang="x-none" b="1" dirty="0"/>
              <a:t>Step 3: Identify sources of financing</a:t>
            </a:r>
          </a:p>
          <a:p>
            <a:pPr eaLnBrk="1" hangingPunct="1">
              <a:buNone/>
            </a:pPr>
            <a:endParaRPr lang="" altLang="x-none" dirty="0"/>
          </a:p>
          <a:p>
            <a:pPr eaLnBrk="1" hangingPunct="1"/>
            <a:endParaRPr lang="" altLang="x-none" dirty="0"/>
          </a:p>
          <a:p>
            <a:pPr eaLnBrk="1" hangingPunct="1">
              <a:buNone/>
            </a:pPr>
            <a:endParaRPr lang="" altLang="x-none" dirty="0"/>
          </a:p>
        </p:txBody>
      </p:sp>
      <p:pic>
        <p:nvPicPr>
          <p:cNvPr id="28675" name="Picture 3" descr="&lt;strong&gt;Business&lt;/strong&gt; &lt;strong&gt;Plan&lt;/strong&gt; - Clipboard image"/>
          <p:cNvPicPr>
            <a:picLocks noChangeAspect="1"/>
          </p:cNvPicPr>
          <p:nvPr/>
        </p:nvPicPr>
        <p:blipFill>
          <a:blip r:embed="rId9"/>
          <a:stretch>
            <a:fillRect/>
          </a:stretch>
        </p:blipFill>
        <p:spPr>
          <a:xfrm>
            <a:off x="5645150" y="2012950"/>
            <a:ext cx="1974850" cy="1570038"/>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ln/>
        </p:spPr>
        <p:txBody>
          <a:bodyPr vert="horz" wrap="square" lIns="91440" tIns="45720" rIns="91440" bIns="45720" anchor="t" anchorCtr="0"/>
          <a:lstStyle/>
          <a:p>
            <a:pPr eaLnBrk="1" hangingPunct="1"/>
            <a:r>
              <a:rPr lang="en-US" altLang="zh-CN" b="1" dirty="0">
                <a:ea typeface="SimSun" panose="02010600030101010101" pitchFamily="2" charset="-122"/>
              </a:rPr>
              <a:t>Steps for Successful Startups</a:t>
            </a:r>
            <a:endParaRPr lang="en-US" altLang="zh-CN" dirty="0">
              <a:ea typeface="SimSun" panose="02010600030101010101" pitchFamily="2" charset="-122"/>
            </a:endParaRPr>
          </a:p>
        </p:txBody>
      </p:sp>
      <p:sp>
        <p:nvSpPr>
          <p:cNvPr id="29698" name="Content Placeholder 2"/>
          <p:cNvSpPr>
            <a:spLocks noGrp="1"/>
          </p:cNvSpPr>
          <p:nvPr>
            <p:ph idx="1"/>
          </p:nvPr>
        </p:nvSpPr>
        <p:spPr>
          <a:xfrm>
            <a:off x="277813" y="1825625"/>
            <a:ext cx="11563350" cy="5110163"/>
          </a:xfrm>
          <a:ln/>
        </p:spPr>
        <p:txBody>
          <a:bodyPr vert="horz" wrap="square" lIns="91440" tIns="45720" rIns="91440" bIns="45720" anchor="t" anchorCtr="0"/>
          <a:lstStyle/>
          <a:p>
            <a:pPr eaLnBrk="1" hangingPunct="1"/>
            <a:r>
              <a:rPr lang="en-US" altLang="zh-CN" b="1" dirty="0">
                <a:ea typeface="SimSun" panose="02010600030101010101" pitchFamily="2" charset="-122"/>
              </a:rPr>
              <a:t>Step 4:  </a:t>
            </a:r>
            <a:r>
              <a:rPr lang="en-US" altLang="zh-CN" b="1" dirty="0">
                <a:ea typeface="SimSun" panose="02010600030101010101" pitchFamily="2" charset="-122"/>
                <a:hlinkClick r:id="rId2"/>
              </a:rPr>
              <a:t>Register and License Your Business</a:t>
            </a:r>
            <a:endParaRPr lang="en-US" altLang="zh-CN" b="1" dirty="0">
              <a:ea typeface="SimSun" panose="02010600030101010101" pitchFamily="2" charset="-122"/>
            </a:endParaRPr>
          </a:p>
          <a:p>
            <a:pPr eaLnBrk="1" hangingPunct="1"/>
            <a:r>
              <a:rPr lang="en-US" altLang="zh-CN" dirty="0">
                <a:ea typeface="SimSun" panose="02010600030101010101" pitchFamily="2" charset="-122"/>
              </a:rPr>
              <a:t>You’ll need to go through several steps to make sure your business can operate legally.</a:t>
            </a:r>
          </a:p>
          <a:p>
            <a:pPr eaLnBrk="1" hangingPunct="1"/>
            <a:r>
              <a:rPr lang="en-US" altLang="zh-CN" b="1" dirty="0">
                <a:ea typeface="SimSun" panose="02010600030101010101" pitchFamily="2" charset="-122"/>
              </a:rPr>
              <a:t>Get license requirements</a:t>
            </a:r>
          </a:p>
          <a:p>
            <a:pPr eaLnBrk="1" hangingPunct="1"/>
            <a:r>
              <a:rPr lang="en-US" altLang="zh-CN" dirty="0">
                <a:ea typeface="SimSun" panose="02010600030101010101" pitchFamily="2" charset="-122"/>
              </a:rPr>
              <a:t>The State may require additional license or business registration paperwork to be completed.  It is also important to check with city/town &amp; county governments where you intend to do business to determine licensing requirements.</a:t>
            </a:r>
          </a:p>
          <a:p>
            <a:pPr eaLnBrk="1" hangingPunct="1"/>
            <a:r>
              <a:rPr lang="en-US" altLang="zh-CN" b="1" dirty="0">
                <a:ea typeface="SimSun" panose="02010600030101010101" pitchFamily="2" charset="-122"/>
              </a:rPr>
              <a:t>Step 5: Obtain the necessary tax information</a:t>
            </a:r>
          </a:p>
          <a:p>
            <a:pPr eaLnBrk="1" hangingPunct="1"/>
            <a:r>
              <a:rPr lang="en-US" altLang="zh-CN" dirty="0">
                <a:ea typeface="SimSun" panose="02010600030101010101" pitchFamily="2" charset="-122"/>
              </a:rPr>
              <a:t>Taxation for small businesses may be simple or complex, depending on the size and business structure. The tax liability for each business will be different and you should consult your attorney and accountant regarding comprehensive tax planning.</a:t>
            </a:r>
          </a:p>
          <a:p>
            <a:pPr eaLnBrk="1" hangingPunct="1"/>
            <a:r>
              <a:rPr lang="en-US" altLang="zh-CN" b="1" dirty="0">
                <a:ea typeface="SimSun" panose="02010600030101010101" pitchFamily="2" charset="-122"/>
              </a:rPr>
              <a:t>Step 6: Learn about employer reporting requirements and responsibilities</a:t>
            </a:r>
          </a:p>
          <a:p>
            <a:pPr eaLnBrk="1" hangingPunct="1"/>
            <a:r>
              <a:rPr lang="en-US" altLang="zh-CN" dirty="0">
                <a:ea typeface="SimSun" panose="02010600030101010101" pitchFamily="2" charset="-122"/>
              </a:rPr>
              <a:t>As an employer, you will be responsible for additional employment insurance and worker’s compensation insurance. This includes applying for federal and state withholding numbers.</a:t>
            </a:r>
          </a:p>
          <a:p>
            <a:pPr eaLnBrk="1" hangingPunct="1"/>
            <a:endParaRPr lang="en-US" altLang="zh-CN" dirty="0">
              <a:ea typeface="SimSun" panose="02010600030101010101" pitchFamily="2" charset="-122"/>
            </a:endParaRPr>
          </a:p>
          <a:p>
            <a:pPr eaLnBrk="1" hangingPunct="1"/>
            <a:endParaRPr lang="en-US" altLang="zh-CN" dirty="0">
              <a:ea typeface="SimSun" panose="02010600030101010101" pitchFamily="2" charset="-122"/>
            </a:endParaRPr>
          </a:p>
        </p:txBody>
      </p:sp>
      <p:pic>
        <p:nvPicPr>
          <p:cNvPr id="29699" name="Picture 3" descr="MarketingYOGI: 9 &lt;strong&gt;steps&lt;/strong&gt; to Sales &amp; Proposal &lt;strong&gt;Success&lt;/strong&gt;"/>
          <p:cNvPicPr>
            <a:picLocks noChangeAspect="1"/>
          </p:cNvPicPr>
          <p:nvPr/>
        </p:nvPicPr>
        <p:blipFill>
          <a:blip r:embed="rId3"/>
          <a:stretch>
            <a:fillRect/>
          </a:stretch>
        </p:blipFill>
        <p:spPr>
          <a:xfrm>
            <a:off x="8515350" y="268288"/>
            <a:ext cx="3057525" cy="1906587"/>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2"/>
          <p:cNvSpPr>
            <a:spLocks noGrp="1"/>
          </p:cNvSpPr>
          <p:nvPr>
            <p:ph type="title"/>
          </p:nvPr>
        </p:nvSpPr>
        <p:spPr>
          <a:ln/>
        </p:spPr>
        <p:txBody>
          <a:bodyPr vert="horz" wrap="square" lIns="91440" tIns="45720" rIns="91440" bIns="45720" anchor="ctr" anchorCtr="0"/>
          <a:lstStyle/>
          <a:p>
            <a:pPr eaLnBrk="1" hangingPunct="1"/>
            <a:r>
              <a:rPr lang="en-US" altLang="en-US" dirty="0"/>
              <a:t>Checkpoint </a:t>
            </a:r>
            <a:r>
              <a:rPr lang="en-US" altLang="en-US" dirty="0">
                <a:sym typeface="Wingdings" panose="05000000000000000000" pitchFamily="2" charset="2"/>
              </a:rPr>
              <a:t></a:t>
            </a:r>
          </a:p>
        </p:txBody>
      </p:sp>
      <p:sp>
        <p:nvSpPr>
          <p:cNvPr id="12292" name="AutoShape 13"/>
          <p:cNvSpPr>
            <a:spLocks noGrp="1"/>
          </p:cNvSpPr>
          <p:nvPr>
            <p:ph idx="1"/>
          </p:nvPr>
        </p:nvSpPr>
        <p:spPr>
          <a:xfrm>
            <a:off x="677863" y="2160588"/>
            <a:ext cx="8596313" cy="3881438"/>
          </a:xfrm>
          <a:prstGeom prst="roundRect">
            <a:avLst>
              <a:gd name="adj" fmla="val 16667"/>
            </a:avLst>
          </a:prstGeom>
          <a:gradFill rotWithShape="1">
            <a:gsLst>
              <a:gs pos="0">
                <a:srgbClr val="CCFF99">
                  <a:alpha val="100000"/>
                </a:srgbClr>
              </a:gs>
              <a:gs pos="100000">
                <a:srgbClr val="FFFFFF">
                  <a:alpha val="100000"/>
                </a:srgbClr>
              </a:gs>
            </a:gsLst>
            <a:path path="rect">
              <a:fillToRect t="100000" r="100000"/>
            </a:path>
            <a:tileRect/>
          </a:gradFill>
        </p:spPr>
        <p:txBody>
          <a:bodyPr vert="horz" wrap="square" lIns="91440" tIns="45720" rIns="91440" bIns="45720" numCol="1" rtlCol="0" anchor="t" anchorCtr="0" compatLnSpc="1">
            <a:normAutofit/>
          </a:bodyPr>
          <a:lstStyle/>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altLang="en-US" sz="1800" b="0" i="0" u="none" strike="noStrike" kern="1200" cap="none" spc="0" normalizeH="0" baseline="0" noProof="1">
                <a:ln>
                  <a:noFill/>
                </a:ln>
                <a:solidFill>
                  <a:schemeClr val="tx1">
                    <a:lumMod val="75000"/>
                    <a:lumOff val="25000"/>
                  </a:schemeClr>
                </a:solidFill>
                <a:effectLst/>
                <a:uLnTx/>
                <a:uFillTx/>
                <a:latin typeface="+mn-lt"/>
                <a:ea typeface="+mn-ea"/>
                <a:cs typeface="+mn-cs"/>
              </a:rPr>
              <a:t>What are the other specialized forms of business ownership?</a:t>
            </a:r>
          </a:p>
          <a:p>
            <a:pPr marL="742950" marR="0" lvl="1" indent="-28575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sr-Latn-ME" altLang="en-US" sz="1600" b="0" i="0" u="none" strike="noStrike" kern="1200" cap="none" spc="0" normalizeH="0" baseline="0" noProof="1">
                <a:ln>
                  <a:noFill/>
                </a:ln>
                <a:solidFill>
                  <a:schemeClr val="tx1">
                    <a:lumMod val="75000"/>
                    <a:lumOff val="25000"/>
                  </a:schemeClr>
                </a:solidFill>
                <a:effectLst/>
                <a:uLnTx/>
                <a:uFillTx/>
                <a:latin typeface="+mn-lt"/>
                <a:ea typeface="+mn-ea"/>
                <a:cs typeface="+mn-cs"/>
              </a:rPr>
              <a:t>Corporate </a:t>
            </a:r>
            <a:r>
              <a:rPr kumimoji="0" lang="en-US" altLang="en-US" sz="1600" b="0" i="0" u="none" strike="noStrike" kern="1200" cap="none" spc="0" normalizeH="0" baseline="0" noProof="1">
                <a:ln>
                  <a:noFill/>
                </a:ln>
                <a:solidFill>
                  <a:schemeClr val="tx1">
                    <a:lumMod val="75000"/>
                    <a:lumOff val="25000"/>
                  </a:schemeClr>
                </a:solidFill>
                <a:effectLst/>
                <a:uLnTx/>
                <a:uFillTx/>
                <a:latin typeface="+mn-lt"/>
                <a:ea typeface="+mn-ea"/>
                <a:cs typeface="+mn-cs"/>
              </a:rPr>
              <a:t>Joint </a:t>
            </a:r>
            <a:r>
              <a:rPr kumimoji="0" lang="sr-Latn-ME" altLang="en-US" sz="1600" b="0" i="0" u="none" strike="noStrike" kern="1200" cap="none" spc="0" normalizeH="0" baseline="0" noProof="1">
                <a:ln>
                  <a:noFill/>
                </a:ln>
                <a:solidFill>
                  <a:schemeClr val="tx1">
                    <a:lumMod val="75000"/>
                    <a:lumOff val="25000"/>
                  </a:schemeClr>
                </a:solidFill>
                <a:effectLst/>
                <a:uLnTx/>
                <a:uFillTx/>
                <a:latin typeface="+mn-lt"/>
                <a:ea typeface="+mn-ea"/>
                <a:cs typeface="+mn-cs"/>
              </a:rPr>
              <a:t>V</a:t>
            </a:r>
            <a:r>
              <a:rPr kumimoji="0" lang="en-US" altLang="en-US" sz="1600" b="0" i="0" u="none" strike="noStrike" kern="1200" cap="none" spc="0" normalizeH="0" baseline="0" noProof="1">
                <a:ln>
                  <a:noFill/>
                </a:ln>
                <a:solidFill>
                  <a:schemeClr val="tx1">
                    <a:lumMod val="75000"/>
                    <a:lumOff val="25000"/>
                  </a:schemeClr>
                </a:solidFill>
                <a:effectLst/>
                <a:uLnTx/>
                <a:uFillTx/>
                <a:latin typeface="+mn-lt"/>
                <a:ea typeface="+mn-ea"/>
                <a:cs typeface="+mn-cs"/>
              </a:rPr>
              <a:t>enture</a:t>
            </a:r>
          </a:p>
          <a:p>
            <a:pPr marL="742950" marR="0" lvl="1" indent="-28575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altLang="en-US" sz="1600" b="0" i="0" u="none" strike="noStrike" kern="1200" cap="none" spc="0" normalizeH="0" baseline="0" noProof="1">
                <a:ln>
                  <a:noFill/>
                </a:ln>
                <a:solidFill>
                  <a:schemeClr val="tx1">
                    <a:lumMod val="75000"/>
                    <a:lumOff val="25000"/>
                  </a:schemeClr>
                </a:solidFill>
                <a:effectLst/>
                <a:uLnTx/>
                <a:uFillTx/>
                <a:latin typeface="+mn-lt"/>
                <a:ea typeface="+mn-ea"/>
                <a:cs typeface="+mn-cs"/>
              </a:rPr>
              <a:t>S corporation</a:t>
            </a:r>
          </a:p>
          <a:p>
            <a:pPr marL="742950" marR="0" lvl="1" indent="-28575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altLang="en-US" sz="1600" b="0" i="0" u="none" strike="noStrike" kern="1200" cap="none" spc="0" normalizeH="0" baseline="0" noProof="1">
                <a:ln>
                  <a:noFill/>
                </a:ln>
                <a:solidFill>
                  <a:schemeClr val="tx1">
                    <a:lumMod val="75000"/>
                    <a:lumOff val="25000"/>
                  </a:schemeClr>
                </a:solidFill>
                <a:effectLst/>
                <a:uLnTx/>
                <a:uFillTx/>
                <a:latin typeface="+mn-lt"/>
                <a:ea typeface="+mn-ea"/>
                <a:cs typeface="+mn-cs"/>
              </a:rPr>
              <a:t>Limited liability company (LLC)</a:t>
            </a:r>
          </a:p>
          <a:p>
            <a:pPr marL="742950" marR="0" lvl="1" indent="-28575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Char char=""/>
              <a:defRPr/>
            </a:pPr>
            <a:r>
              <a:rPr kumimoji="0" lang="en-US" altLang="en-US" sz="1600" b="0" i="0" u="none" strike="noStrike" kern="1200" cap="none" spc="0" normalizeH="0" baseline="0" noProof="1">
                <a:ln>
                  <a:noFill/>
                </a:ln>
                <a:solidFill>
                  <a:schemeClr val="tx1">
                    <a:lumMod val="75000"/>
                    <a:lumOff val="25000"/>
                  </a:schemeClr>
                </a:solidFill>
                <a:effectLst/>
                <a:uLnTx/>
                <a:uFillTx/>
                <a:latin typeface="+mn-lt"/>
                <a:ea typeface="+mn-ea"/>
                <a:cs typeface="+mn-cs"/>
              </a:rPr>
              <a:t>Nonprofit corporation</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1"/>
          <p:cNvSpPr>
            <a:spLocks noGrp="1"/>
          </p:cNvSpPr>
          <p:nvPr>
            <p:ph type="title"/>
          </p:nvPr>
        </p:nvSpPr>
        <p:spPr>
          <a:xfrm>
            <a:off x="677863" y="609600"/>
            <a:ext cx="8596312" cy="1320800"/>
          </a:xfrm>
          <a:ln/>
        </p:spPr>
        <p:txBody>
          <a:bodyPr vert="horz" wrap="square" lIns="91440" tIns="45720" rIns="91440" bIns="45720" anchor="ctr" anchorCtr="0"/>
          <a:lstStyle/>
          <a:p>
            <a:pPr eaLnBrk="1" hangingPunct="1"/>
            <a:r>
              <a:rPr lang="en-US" altLang="en-US" dirty="0"/>
              <a:t>BUSINESS ORGANIZATION CHART</a:t>
            </a:r>
          </a:p>
        </p:txBody>
      </p:sp>
      <p:sp>
        <p:nvSpPr>
          <p:cNvPr id="31746" name="Slide Number Placeholder 2"/>
          <p:cNvSpPr>
            <a:spLocks noGrp="1"/>
          </p:cNvSpPr>
          <p:nvPr>
            <p:ph type="sldNum" sz="quarter" idx="12"/>
          </p:nvPr>
        </p:nvSpPr>
        <p:spPr>
          <a:xfrm>
            <a:off x="9031288" y="457200"/>
            <a:ext cx="1636712" cy="304800"/>
          </a:xfrm>
          <a:noFill/>
          <a:ln>
            <a:noFill/>
          </a:ln>
        </p:spPr>
        <p:txBody>
          <a:bodyPr lIns="91440" tIns="45720" rIns="91440" bIns="45720" anchor="b" anchorCtr="0">
            <a:spAutoFit/>
          </a:bodyPr>
          <a:lstStyle>
            <a:lvl1pPr marL="0" lvl="0" indent="0" algn="l" defTabSz="457200" rtl="0" eaLnBrk="1" fontAlgn="base" latinLnBrk="0" hangingPunct="1">
              <a:lnSpc>
                <a:spcPct val="100000"/>
              </a:lnSpc>
              <a:spcBef>
                <a:spcPct val="0"/>
              </a:spcBef>
              <a:spcAft>
                <a:spcPct val="0"/>
              </a:spcAft>
              <a:buNone/>
              <a:defRPr sz="1800" b="0" i="0" u="none" kern="1200" baseline="0">
                <a:solidFill>
                  <a:schemeClr val="tx1"/>
                </a:solidFill>
                <a:latin typeface="Trebuchet MS" panose="020B0603020202020204" pitchFamily="34" charset="0"/>
              </a:defRPr>
            </a:lvl1pPr>
            <a:lvl2pPr marL="457200" lvl="1"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2pPr>
            <a:lvl3pPr marL="914400" lvl="2"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3pPr>
            <a:lvl4pPr marL="1371600" lvl="3"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4pPr>
            <a:lvl5pPr marL="1828800" lvl="4" indent="0" algn="l" defTabSz="457200" rtl="0" eaLnBrk="1" fontAlgn="base" latinLnBrk="0" hangingPunct="1">
              <a:lnSpc>
                <a:spcPct val="100000"/>
              </a:lnSpc>
              <a:spcBef>
                <a:spcPct val="0"/>
              </a:spcBef>
              <a:spcAft>
                <a:spcPct val="0"/>
              </a:spcAft>
              <a:buNone/>
              <a:defRPr b="0" i="0" u="none" kern="1200" baseline="0">
                <a:solidFill>
                  <a:schemeClr val="tx1"/>
                </a:solidFill>
                <a:latin typeface="Trebuchet MS" panose="020B0603020202020204" pitchFamily="34" charset="0"/>
                <a:ea typeface="+mn-ea"/>
                <a:cs typeface="+mn-cs"/>
              </a:defRPr>
            </a:lvl5pPr>
          </a:lstStyle>
          <a:p>
            <a:pPr lvl="0" algn="r" defTabSz="914400"/>
            <a:r>
              <a:rPr lang="" altLang="en-US" sz="1400" dirty="0">
                <a:solidFill>
                  <a:srgbClr val="FFFF00"/>
                </a:solidFill>
                <a:latin typeface="Arial" panose="020B0604020202020204" pitchFamily="34" charset="0"/>
              </a:rPr>
              <a:t>SLIDE </a:t>
            </a:r>
            <a:fld id="{9A0DB2DC-4C9A-4742-B13C-FB6460FD3503}" type="slidenum">
              <a:rPr lang="" altLang="en-US" sz="1400" dirty="0">
                <a:solidFill>
                  <a:srgbClr val="FFFF00"/>
                </a:solidFill>
                <a:latin typeface="Arial" panose="020B0604020202020204" pitchFamily="34" charset="0"/>
              </a:rPr>
              <a:t>14</a:t>
            </a:fld>
            <a:endParaRPr lang="" altLang="en-US" sz="1400" dirty="0">
              <a:solidFill>
                <a:srgbClr val="FFFF00"/>
              </a:solidFill>
              <a:latin typeface="Arial" panose="020B0604020202020204" pitchFamily="34" charset="0"/>
            </a:endParaRPr>
          </a:p>
        </p:txBody>
      </p:sp>
      <p:pic>
        <p:nvPicPr>
          <p:cNvPr id="31747" name="Picture 13"/>
          <p:cNvPicPr>
            <a:picLocks noChangeAspect="1"/>
          </p:cNvPicPr>
          <p:nvPr/>
        </p:nvPicPr>
        <p:blipFill>
          <a:blip r:embed="rId2"/>
          <a:stretch>
            <a:fillRect/>
          </a:stretch>
        </p:blipFill>
        <p:spPr>
          <a:xfrm>
            <a:off x="2209800" y="1489075"/>
            <a:ext cx="7543800" cy="4683125"/>
          </a:xfrm>
          <a:prstGeom prst="rect">
            <a:avLst/>
          </a:prstGeom>
          <a:noFill/>
          <a:ln w="9525">
            <a:noFill/>
          </a:ln>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7649"/>
          <p:cNvSpPr>
            <a:spLocks noGrp="1"/>
          </p:cNvSpPr>
          <p:nvPr>
            <p:ph type="title"/>
          </p:nvPr>
        </p:nvSpPr>
        <p:spPr>
          <a:xfrm>
            <a:off x="2209800" y="228600"/>
            <a:ext cx="7772400" cy="1143000"/>
          </a:xfrm>
        </p:spPr>
        <p:txBody>
          <a:bodyPr vert="horz" wrap="square" lIns="91440" tIns="45720" rIns="91440" bIns="45720" numCol="1" anchor="ctr" anchorCtr="0" compatLnSpc="1">
            <a:normAutofit/>
          </a:bodyPr>
          <a:lstStyle/>
          <a:p>
            <a:pPr marL="0" marR="0" lvl="0" indent="0" algn="l" defTabSz="457200" rtl="0" eaLnBrk="1" fontAlgn="auto" latinLnBrk="0" hangingPunct="1">
              <a:lnSpc>
                <a:spcPct val="100000"/>
              </a:lnSpc>
              <a:spcBef>
                <a:spcPct val="0"/>
              </a:spcBef>
              <a:spcAft>
                <a:spcPct val="0"/>
              </a:spcAft>
              <a:buClrTx/>
              <a:buSzTx/>
              <a:buFontTx/>
              <a:buNone/>
              <a:defRPr/>
            </a:pPr>
            <a:r>
              <a:rPr kumimoji="0" sz="3600" b="1" i="0" u="none" strike="noStrike" kern="1200" cap="none" spc="0" normalizeH="0" baseline="0" noProof="1">
                <a:ln>
                  <a:noFill/>
                </a:ln>
                <a:solidFill>
                  <a:schemeClr val="accent3">
                    <a:lumMod val="75000"/>
                  </a:schemeClr>
                </a:solidFill>
                <a:effectLst/>
                <a:uLnTx/>
                <a:uFillTx/>
                <a:latin typeface="+mj-lt"/>
                <a:ea typeface="+mj-ea"/>
                <a:cs typeface="+mj-cs"/>
              </a:rPr>
              <a:t>Business </a:t>
            </a:r>
            <a:r>
              <a:rPr kumimoji="0" sz="3600" b="1" i="0" u="none" strike="noStrike" kern="1200" cap="none" spc="0" normalizeH="0" baseline="0" noProof="1" smtClean="0">
                <a:ln>
                  <a:noFill/>
                </a:ln>
                <a:solidFill>
                  <a:schemeClr val="accent3">
                    <a:lumMod val="75000"/>
                  </a:schemeClr>
                </a:solidFill>
                <a:effectLst/>
                <a:uLnTx/>
                <a:uFillTx/>
                <a:latin typeface="+mj-lt"/>
                <a:ea typeface="+mj-ea"/>
                <a:cs typeface="+mj-cs"/>
              </a:rPr>
              <a:t>Organizations</a:t>
            </a:r>
            <a:r>
              <a:rPr kumimoji="0" lang="en-US" sz="3600" b="1" i="0" u="none" strike="noStrike" kern="1200" cap="none" spc="0" normalizeH="0" baseline="0" noProof="1" smtClean="0">
                <a:ln>
                  <a:noFill/>
                </a:ln>
                <a:solidFill>
                  <a:schemeClr val="accent3">
                    <a:lumMod val="75000"/>
                  </a:schemeClr>
                </a:solidFill>
                <a:effectLst/>
                <a:uLnTx/>
                <a:uFillTx/>
                <a:latin typeface="+mj-lt"/>
                <a:ea typeface="+mj-ea"/>
                <a:cs typeface="+mj-cs"/>
              </a:rPr>
              <a:t> / Types</a:t>
            </a:r>
            <a:endParaRPr kumimoji="0" sz="3600" b="1" i="0" u="none" strike="noStrike" kern="1200" cap="none" spc="0" normalizeH="0" baseline="0" noProof="1">
              <a:ln>
                <a:noFill/>
              </a:ln>
              <a:solidFill>
                <a:schemeClr val="accent3">
                  <a:lumMod val="75000"/>
                </a:schemeClr>
              </a:solidFill>
              <a:effectLst/>
              <a:uLnTx/>
              <a:uFillTx/>
              <a:latin typeface="+mj-lt"/>
              <a:ea typeface="+mj-ea"/>
              <a:cs typeface="+mj-cs"/>
            </a:endParaRPr>
          </a:p>
        </p:txBody>
      </p:sp>
      <p:sp>
        <p:nvSpPr>
          <p:cNvPr id="27651" name="Text Box 27650"/>
          <p:cNvSpPr txBox="1"/>
          <p:nvPr/>
        </p:nvSpPr>
        <p:spPr>
          <a:xfrm>
            <a:off x="2209800" y="1371600"/>
            <a:ext cx="76962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Sole Proprietorship</a:t>
            </a:r>
          </a:p>
        </p:txBody>
      </p:sp>
      <p:sp>
        <p:nvSpPr>
          <p:cNvPr id="27652" name="Text Box 27651"/>
          <p:cNvSpPr txBox="1"/>
          <p:nvPr/>
        </p:nvSpPr>
        <p:spPr>
          <a:xfrm>
            <a:off x="2133600" y="2362200"/>
            <a:ext cx="69342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Partnership</a:t>
            </a:r>
          </a:p>
        </p:txBody>
      </p:sp>
      <p:sp>
        <p:nvSpPr>
          <p:cNvPr id="27653" name="Text Box 27652"/>
          <p:cNvSpPr txBox="1"/>
          <p:nvPr/>
        </p:nvSpPr>
        <p:spPr>
          <a:xfrm>
            <a:off x="2057400" y="3352800"/>
            <a:ext cx="70866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Corporation</a:t>
            </a:r>
          </a:p>
        </p:txBody>
      </p:sp>
      <p:sp>
        <p:nvSpPr>
          <p:cNvPr id="27654" name="Text Box 27653"/>
          <p:cNvSpPr txBox="1"/>
          <p:nvPr/>
        </p:nvSpPr>
        <p:spPr>
          <a:xfrm>
            <a:off x="2133600" y="4343400"/>
            <a:ext cx="70866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Hybrids</a:t>
            </a:r>
          </a:p>
        </p:txBody>
      </p:sp>
      <p:sp>
        <p:nvSpPr>
          <p:cNvPr id="27655" name="Text Box 27654"/>
          <p:cNvSpPr txBox="1"/>
          <p:nvPr/>
        </p:nvSpPr>
        <p:spPr>
          <a:xfrm>
            <a:off x="2286000" y="1905000"/>
            <a:ext cx="2971800"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One person</a:t>
            </a:r>
          </a:p>
        </p:txBody>
      </p:sp>
      <p:sp>
        <p:nvSpPr>
          <p:cNvPr id="27656" name="Text Box 27655"/>
          <p:cNvSpPr txBox="1"/>
          <p:nvPr/>
        </p:nvSpPr>
        <p:spPr>
          <a:xfrm>
            <a:off x="2286000" y="2895600"/>
            <a:ext cx="3101975"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Two or more partners</a:t>
            </a:r>
          </a:p>
        </p:txBody>
      </p:sp>
      <p:sp>
        <p:nvSpPr>
          <p:cNvPr id="27657" name="Text Box 27656"/>
          <p:cNvSpPr txBox="1"/>
          <p:nvPr/>
        </p:nvSpPr>
        <p:spPr>
          <a:xfrm>
            <a:off x="2286000" y="3886200"/>
            <a:ext cx="5257800"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Many owners, managers and employees</a:t>
            </a:r>
          </a:p>
        </p:txBody>
      </p:sp>
      <p:sp>
        <p:nvSpPr>
          <p:cNvPr id="27658" name="Text Box 27657"/>
          <p:cNvSpPr txBox="1"/>
          <p:nvPr/>
        </p:nvSpPr>
        <p:spPr>
          <a:xfrm>
            <a:off x="2362200" y="4876800"/>
            <a:ext cx="6553200"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Best of several forms of business. </a:t>
            </a:r>
          </a:p>
        </p:txBody>
      </p:sp>
      <p:sp>
        <p:nvSpPr>
          <p:cNvPr id="27660" name="Text Box 27659"/>
          <p:cNvSpPr txBox="1"/>
          <p:nvPr/>
        </p:nvSpPr>
        <p:spPr>
          <a:xfrm>
            <a:off x="2133600" y="5334000"/>
            <a:ext cx="7086600" cy="519113"/>
          </a:xfrm>
          <a:prstGeom prst="rect">
            <a:avLst/>
          </a:prstGeom>
          <a:noFill/>
          <a:ln w="9525">
            <a:noFill/>
          </a:ln>
        </p:spPr>
        <p:txBody>
          <a:bodyPr anchor="t" anchorCtr="0">
            <a:spAutoFit/>
          </a:bodyPr>
          <a:lstStyle/>
          <a:p>
            <a:pPr>
              <a:spcBef>
                <a:spcPct val="50000"/>
              </a:spcBef>
            </a:pPr>
            <a:r>
              <a:rPr lang="en-US" altLang="en-US" sz="2800" b="1" dirty="0">
                <a:latin typeface="Trebuchet MS" panose="020B0603020202020204" pitchFamily="34" charset="0"/>
              </a:rPr>
              <a:t>Limited Liability Company (LLC)</a:t>
            </a:r>
          </a:p>
        </p:txBody>
      </p:sp>
      <p:sp>
        <p:nvSpPr>
          <p:cNvPr id="27662" name="Text Box 27661"/>
          <p:cNvSpPr txBox="1"/>
          <p:nvPr/>
        </p:nvSpPr>
        <p:spPr>
          <a:xfrm>
            <a:off x="2514600" y="5867400"/>
            <a:ext cx="6553200" cy="369888"/>
          </a:xfrm>
          <a:prstGeom prst="rect">
            <a:avLst/>
          </a:prstGeom>
          <a:noFill/>
          <a:ln w="9525">
            <a:noFill/>
          </a:ln>
        </p:spPr>
        <p:txBody>
          <a:bodyPr anchor="t" anchorCtr="0">
            <a:spAutoFit/>
          </a:bodyPr>
          <a:lstStyle/>
          <a:p>
            <a:pPr>
              <a:spcBef>
                <a:spcPct val="50000"/>
              </a:spcBef>
            </a:pPr>
            <a:r>
              <a:rPr lang="en-US" altLang="en-US" dirty="0">
                <a:latin typeface="Trebuchet MS" panose="020B0603020202020204" pitchFamily="34" charset="0"/>
              </a:rPr>
              <a:t>Best of nearly every form of business.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7655"/>
                                        </p:tgtEl>
                                        <p:attrNameLst>
                                          <p:attrName>style.visibility</p:attrName>
                                        </p:attrNameLst>
                                      </p:cBhvr>
                                      <p:to>
                                        <p:strVal val="visible"/>
                                      </p:to>
                                    </p:set>
                                    <p:anim calcmode="lin" valueType="num">
                                      <p:cBhvr additive="base">
                                        <p:cTn id="27" dur="500" fill="hold"/>
                                        <p:tgtEl>
                                          <p:spTgt spid="27655"/>
                                        </p:tgtEl>
                                        <p:attrNameLst>
                                          <p:attrName>ppt_x</p:attrName>
                                        </p:attrNameLst>
                                      </p:cBhvr>
                                      <p:tavLst>
                                        <p:tav tm="0">
                                          <p:val>
                                            <p:strVal val="#ppt_x"/>
                                          </p:val>
                                        </p:tav>
                                        <p:tav tm="100000">
                                          <p:val>
                                            <p:strVal val="#ppt_x"/>
                                          </p:val>
                                        </p:tav>
                                      </p:tavLst>
                                    </p:anim>
                                    <p:anim calcmode="lin" valueType="num">
                                      <p:cBhvr additive="base">
                                        <p:cTn id="28" dur="500" fill="hold"/>
                                        <p:tgtEl>
                                          <p:spTgt spid="2765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7656"/>
                                        </p:tgtEl>
                                        <p:attrNameLst>
                                          <p:attrName>style.visibility</p:attrName>
                                        </p:attrNameLst>
                                      </p:cBhvr>
                                      <p:to>
                                        <p:strVal val="visible"/>
                                      </p:to>
                                    </p:set>
                                    <p:anim calcmode="lin" valueType="num">
                                      <p:cBhvr additive="base">
                                        <p:cTn id="33" dur="500" fill="hold"/>
                                        <p:tgtEl>
                                          <p:spTgt spid="27656"/>
                                        </p:tgtEl>
                                        <p:attrNameLst>
                                          <p:attrName>ppt_x</p:attrName>
                                        </p:attrNameLst>
                                      </p:cBhvr>
                                      <p:tavLst>
                                        <p:tav tm="0">
                                          <p:val>
                                            <p:strVal val="#ppt_x"/>
                                          </p:val>
                                        </p:tav>
                                        <p:tav tm="100000">
                                          <p:val>
                                            <p:strVal val="#ppt_x"/>
                                          </p:val>
                                        </p:tav>
                                      </p:tavLst>
                                    </p:anim>
                                    <p:anim calcmode="lin" valueType="num">
                                      <p:cBhvr additive="base">
                                        <p:cTn id="34" dur="500" fill="hold"/>
                                        <p:tgtEl>
                                          <p:spTgt spid="2765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7657"/>
                                        </p:tgtEl>
                                        <p:attrNameLst>
                                          <p:attrName>style.visibility</p:attrName>
                                        </p:attrNameLst>
                                      </p:cBhvr>
                                      <p:to>
                                        <p:strVal val="visible"/>
                                      </p:to>
                                    </p:set>
                                    <p:anim calcmode="lin" valueType="num">
                                      <p:cBhvr additive="base">
                                        <p:cTn id="39" dur="500" fill="hold"/>
                                        <p:tgtEl>
                                          <p:spTgt spid="27657"/>
                                        </p:tgtEl>
                                        <p:attrNameLst>
                                          <p:attrName>ppt_x</p:attrName>
                                        </p:attrNameLst>
                                      </p:cBhvr>
                                      <p:tavLst>
                                        <p:tav tm="0">
                                          <p:val>
                                            <p:strVal val="#ppt_x"/>
                                          </p:val>
                                        </p:tav>
                                        <p:tav tm="100000">
                                          <p:val>
                                            <p:strVal val="#ppt_x"/>
                                          </p:val>
                                        </p:tav>
                                      </p:tavLst>
                                    </p:anim>
                                    <p:anim calcmode="lin" valueType="num">
                                      <p:cBhvr additive="base">
                                        <p:cTn id="40" dur="500" fill="hold"/>
                                        <p:tgtEl>
                                          <p:spTgt spid="2765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7658"/>
                                        </p:tgtEl>
                                        <p:attrNameLst>
                                          <p:attrName>style.visibility</p:attrName>
                                        </p:attrNameLst>
                                      </p:cBhvr>
                                      <p:to>
                                        <p:strVal val="visible"/>
                                      </p:to>
                                    </p:set>
                                    <p:anim calcmode="lin" valueType="num">
                                      <p:cBhvr additive="base">
                                        <p:cTn id="45" dur="500" fill="hold"/>
                                        <p:tgtEl>
                                          <p:spTgt spid="27658"/>
                                        </p:tgtEl>
                                        <p:attrNameLst>
                                          <p:attrName>ppt_x</p:attrName>
                                        </p:attrNameLst>
                                      </p:cBhvr>
                                      <p:tavLst>
                                        <p:tav tm="0">
                                          <p:val>
                                            <p:strVal val="#ppt_x"/>
                                          </p:val>
                                        </p:tav>
                                        <p:tav tm="100000">
                                          <p:val>
                                            <p:strVal val="#ppt_x"/>
                                          </p:val>
                                        </p:tav>
                                      </p:tavLst>
                                    </p:anim>
                                    <p:anim calcmode="lin" valueType="num">
                                      <p:cBhvr additive="base">
                                        <p:cTn id="46" dur="500" fill="hold"/>
                                        <p:tgtEl>
                                          <p:spTgt spid="2765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7662"/>
                                        </p:tgtEl>
                                        <p:attrNameLst>
                                          <p:attrName>style.visibility</p:attrName>
                                        </p:attrNameLst>
                                      </p:cBhvr>
                                      <p:to>
                                        <p:strVal val="visible"/>
                                      </p:to>
                                    </p:set>
                                    <p:anim calcmode="lin" valueType="num">
                                      <p:cBhvr additive="base">
                                        <p:cTn id="51" dur="500" fill="hold"/>
                                        <p:tgtEl>
                                          <p:spTgt spid="27662"/>
                                        </p:tgtEl>
                                        <p:attrNameLst>
                                          <p:attrName>ppt_x</p:attrName>
                                        </p:attrNameLst>
                                      </p:cBhvr>
                                      <p:tavLst>
                                        <p:tav tm="0">
                                          <p:val>
                                            <p:strVal val="#ppt_x"/>
                                          </p:val>
                                        </p:tav>
                                        <p:tav tm="100000">
                                          <p:val>
                                            <p:strVal val="#ppt_x"/>
                                          </p:val>
                                        </p:tav>
                                      </p:tavLst>
                                    </p:anim>
                                    <p:anim calcmode="lin" valueType="num">
                                      <p:cBhvr additive="base">
                                        <p:cTn id="52" dur="500" fill="hold"/>
                                        <p:tgtEl>
                                          <p:spTgt spid="276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P spid="27652" grpId="0" animBg="1"/>
      <p:bldP spid="27653" grpId="0" animBg="1"/>
      <p:bldP spid="27654" grpId="0" animBg="1"/>
      <p:bldP spid="27655" grpId="0" animBg="1"/>
      <p:bldP spid="27656" grpId="0" animBg="1"/>
      <p:bldP spid="27657" grpId="0" animBg="1"/>
      <p:bldP spid="27658" grpId="0" animBg="1"/>
      <p:bldP spid="27660" grpId="0" animBg="1"/>
      <p:bldP spid="276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677861" y="609600"/>
            <a:ext cx="8596314" cy="1320800"/>
          </a:xfrm>
          <a:effectLst/>
          <a:scene3d>
            <a:camera prst="orthographicFront"/>
            <a:lightRig rig="balanced" dir="t"/>
          </a:scene3d>
          <a:sp3d prstMaterial="plastic"/>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457200" rtl="0" eaLnBrk="1" fontAlgn="base" latinLnBrk="0" hangingPunct="1">
              <a:lnSpc>
                <a:spcPct val="100000"/>
              </a:lnSpc>
              <a:spcBef>
                <a:spcPct val="0"/>
              </a:spcBef>
              <a:spcAft>
                <a:spcPct val="0"/>
              </a:spcAft>
              <a:buClrTx/>
              <a:buSzTx/>
              <a:buFontTx/>
              <a:buNone/>
              <a:defRPr/>
            </a:pPr>
            <a:r>
              <a:rPr kumimoji="0" lang="en-US" sz="3600" b="1" i="0" u="none" strike="noStrike" kern="1200" cap="none" spc="0" normalizeH="0" baseline="0" noProof="1" smtClean="0">
                <a:ln w="22225">
                  <a:solidFill>
                    <a:schemeClr val="accent2"/>
                  </a:solidFill>
                  <a:prstDash val="solid"/>
                </a:ln>
                <a:solidFill>
                  <a:schemeClr val="accent2">
                    <a:lumMod val="40000"/>
                    <a:lumOff val="60000"/>
                  </a:schemeClr>
                </a:solidFill>
                <a:effectLst/>
                <a:uLnTx/>
                <a:uFillTx/>
                <a:latin typeface="+mj-lt"/>
                <a:ea typeface="+mj-ea"/>
                <a:cs typeface="+mj-cs"/>
              </a:rPr>
              <a:t>CORPORATION</a:t>
            </a:r>
            <a:r>
              <a:rPr kumimoji="0" lang="en-US" sz="3600" b="1" i="0" u="none" strike="noStrike" kern="1200" cap="none" spc="0" normalizeH="0" baseline="0" noProof="1" smtClean="0">
                <a:ln>
                  <a:noFill/>
                </a:ln>
                <a:solidFill>
                  <a:srgbClr val="92D050"/>
                </a:solidFill>
                <a:effectLst/>
                <a:uLnTx/>
                <a:uFillTx/>
                <a:latin typeface="+mj-lt"/>
                <a:ea typeface="+mj-ea"/>
                <a:cs typeface="+mj-cs"/>
              </a:rPr>
              <a:t> </a:t>
            </a:r>
            <a:endParaRPr kumimoji="0" lang="en-US"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21506" name="Content Placeholder 2"/>
          <p:cNvSpPr>
            <a:spLocks noGrp="1"/>
          </p:cNvSpPr>
          <p:nvPr>
            <p:ph idx="1"/>
          </p:nvPr>
        </p:nvSpPr>
        <p:spPr>
          <a:ln/>
        </p:spPr>
        <p:txBody>
          <a:bodyPr vert="horz" wrap="square" lIns="91440" tIns="45720" rIns="91440" bIns="45720" anchor="t" anchorCtr="0"/>
          <a:lstStyle/>
          <a:p>
            <a:pPr eaLnBrk="1" hangingPunct="1"/>
            <a:r>
              <a:rPr lang="sr-Latn-ME" altLang="x-none" dirty="0"/>
              <a:t>You will learn:</a:t>
            </a:r>
          </a:p>
          <a:p>
            <a:pPr eaLnBrk="1" hangingPunct="1"/>
            <a:r>
              <a:rPr lang="sr-Latn-ME" altLang="x-none" dirty="0"/>
              <a:t>The benefits and costs of setting up a corporation</a:t>
            </a:r>
          </a:p>
          <a:p>
            <a:pPr eaLnBrk="1" hangingPunct="1"/>
            <a:r>
              <a:rPr lang="sr-Latn-ME" altLang="x-none" dirty="0"/>
              <a:t>The diference between a Public Corporation and a Subchapter Corporation</a:t>
            </a:r>
          </a:p>
          <a:p>
            <a:pPr eaLnBrk="1" hangingPunct="1"/>
            <a:r>
              <a:rPr lang="sr-Latn-ME" altLang="x-none" dirty="0"/>
              <a:t>What is Limitet Liability Company and how does it work. </a:t>
            </a:r>
          </a:p>
          <a:p>
            <a:pPr eaLnBrk="1" hangingPunct="1"/>
            <a:r>
              <a:rPr lang="sr-Latn-ME" altLang="x-none" dirty="0"/>
              <a:t>The diference between LLC and LLP</a:t>
            </a:r>
            <a:endParaRPr lang="en-US" altLang="zh-C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a:xfrm>
            <a:off x="838200" y="1"/>
            <a:ext cx="10515600" cy="1477816"/>
          </a:xfrm>
          <a:effectLst/>
          <a:scene3d>
            <a:camera prst="orthographicFront"/>
            <a:lightRig rig="balanced" dir="t"/>
          </a:scene3d>
          <a:sp3d prstMaterial="plastic"/>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457200" rtl="0" eaLnBrk="1" fontAlgn="auto" latinLnBrk="0" hangingPunct="1">
              <a:lnSpc>
                <a:spcPct val="100000"/>
              </a:lnSpc>
              <a:spcBef>
                <a:spcPct val="0"/>
              </a:spcBef>
              <a:spcAft>
                <a:spcPct val="0"/>
              </a:spcAft>
              <a:buClrTx/>
              <a:buSzTx/>
              <a:buFontTx/>
              <a:buNone/>
              <a:defRPr/>
            </a:pPr>
            <a:r>
              <a:rPr kumimoji="0" lang="en-US" sz="3600" b="1" i="0" u="none" strike="noStrike" kern="1200" cap="none" spc="0" normalizeH="0" baseline="0" noProof="1" smtClean="0">
                <a:ln w="22225">
                  <a:solidFill>
                    <a:schemeClr val="accent2"/>
                  </a:solidFill>
                  <a:prstDash val="solid"/>
                </a:ln>
                <a:solidFill>
                  <a:schemeClr val="accent2">
                    <a:lumMod val="40000"/>
                    <a:lumOff val="60000"/>
                  </a:schemeClr>
                </a:solidFill>
                <a:effectLst/>
                <a:uLnTx/>
                <a:uFillTx/>
                <a:latin typeface="+mj-lt"/>
                <a:ea typeface="+mj-ea"/>
                <a:cs typeface="+mj-cs"/>
              </a:rPr>
              <a:t>CORPORATION</a:t>
            </a:r>
            <a:r>
              <a:rPr kumimoji="0" lang="en-US" sz="3600" b="1" i="0" u="none" strike="noStrike" kern="1200" cap="none" spc="0" normalizeH="0" baseline="0" noProof="1" smtClean="0">
                <a:ln>
                  <a:noFill/>
                </a:ln>
                <a:solidFill>
                  <a:srgbClr val="92D050"/>
                </a:solidFill>
                <a:effectLst/>
                <a:uLnTx/>
                <a:uFillTx/>
                <a:latin typeface="+mj-lt"/>
                <a:ea typeface="+mj-ea"/>
                <a:cs typeface="+mj-cs"/>
              </a:rPr>
              <a:t> </a:t>
            </a:r>
            <a:endParaRPr kumimoji="0" lang="en-US" sz="3600" b="1" i="0" u="none" strike="noStrike" kern="1200" cap="none" spc="0" normalizeH="0" baseline="0" noProof="1">
              <a:ln>
                <a:noFill/>
              </a:ln>
              <a:solidFill>
                <a:srgbClr val="92D050"/>
              </a:solidFill>
              <a:effectLst/>
              <a:uLnTx/>
              <a:uFillTx/>
              <a:latin typeface="+mj-lt"/>
              <a:ea typeface="+mj-ea"/>
              <a:cs typeface="+mj-cs"/>
            </a:endParaRPr>
          </a:p>
        </p:txBody>
      </p:sp>
      <p:sp>
        <p:nvSpPr>
          <p:cNvPr id="3" name="Content Placeholder 2"/>
          <p:cNvSpPr>
            <a:spLocks noGrp="1"/>
          </p:cNvSpPr>
          <p:nvPr>
            <p:ph idx="1"/>
          </p:nvPr>
        </p:nvSpPr>
        <p:spPr>
          <a:xfrm>
            <a:off x="212725" y="1403350"/>
            <a:ext cx="11749088" cy="5283200"/>
          </a:xfrm>
        </p:spPr>
        <p:txBody>
          <a:bodyPr vert="horz" wrap="square" lIns="91440" tIns="45720" rIns="91440" bIns="45720" numCol="1" anchor="t" anchorCtr="0" compatLnSpc="1">
            <a:noAutofit/>
          </a:bodyPr>
          <a:lstStyle/>
          <a:p>
            <a:pPr marL="342900" marR="0" lvl="0" indent="-342900" algn="l" defTabSz="457200" rtl="0" eaLnBrk="1" fontAlgn="base" latinLnBrk="0" hangingPunct="1">
              <a:lnSpc>
                <a:spcPct val="100000"/>
              </a:lnSpc>
              <a:spcBef>
                <a:spcPct val="20000"/>
              </a:spcBef>
              <a:spcAft>
                <a:spcPct val="0"/>
              </a:spcAft>
              <a:buClr>
                <a:srgbClr val="0066FF"/>
              </a:buClr>
              <a:buSzPct val="80000"/>
              <a:buFont typeface="Arial" panose="020B0604020202020204" pitchFamily="34" charset="0"/>
              <a:buChar char="●"/>
              <a:defRPr/>
            </a:pPr>
            <a:r>
              <a:rPr kumimoji="0" lang="en-US" sz="1600" b="0" i="0" u="none" strike="noStrike" kern="1200" cap="none" spc="0" normalizeH="0" baseline="0" noProof="1">
                <a:ln>
                  <a:noFill/>
                </a:ln>
                <a:solidFill>
                  <a:schemeClr val="tx1">
                    <a:lumMod val="75000"/>
                    <a:lumOff val="25000"/>
                  </a:schemeClr>
                </a:solidFill>
                <a:effectLst/>
                <a:uLnTx/>
                <a:uFillTx/>
                <a:latin typeface="+mn-lt"/>
                <a:ea typeface="+mn-ea"/>
                <a:cs typeface="+mn-cs"/>
              </a:rPr>
              <a:t>A Corporation, chartered by the state in which it is headquartered, is considered by law to be a unique entity, separate and apart from those who own it.  A Corporation can be taxed; it can be sued; it can enter into contractual agreements.  The owners of a corporation are its shareholders.  The shareholders elect a board of directors to oversee the major policies and decisions.  The corporation has a life of its own and does not dissolve when ownership changes</a:t>
            </a:r>
            <a:r>
              <a:rPr kumimoji="0" lang="en-US" sz="1600" b="0" i="0" u="none" strike="noStrike" kern="1200" cap="none" spc="0" normalizeH="0" baseline="0" noProof="1" smtClean="0">
                <a:ln>
                  <a:noFill/>
                </a:ln>
                <a:solidFill>
                  <a:schemeClr val="tx1">
                    <a:lumMod val="75000"/>
                    <a:lumOff val="25000"/>
                  </a:schemeClr>
                </a:solidFill>
                <a:effectLst/>
                <a:uLnTx/>
                <a:uFillTx/>
                <a:latin typeface="+mn-lt"/>
                <a:ea typeface="+mn-ea"/>
                <a:cs typeface="+mn-cs"/>
              </a:rPr>
              <a:t>. </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A </a:t>
            </a: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legal entity where the owners are shareholders (stock ownership)</a:t>
            </a:r>
          </a:p>
          <a:p>
            <a:pPr marL="0" marR="0" lvl="0" indent="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None/>
              <a:defRPr/>
            </a:pP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  Example: Apple, </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Wal-Mart. </a:t>
            </a:r>
            <a:endPar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endParaRPr>
          </a:p>
          <a:p>
            <a:pPr marL="0" marR="0" lvl="0" indent="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None/>
              <a:defRPr/>
            </a:pPr>
            <a:endPar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r>
              <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Corporation</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 </a:t>
            </a: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is a capital company (capital association)</a:t>
            </a: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It operates under a real </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company</a:t>
            </a:r>
            <a:r>
              <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 name</a:t>
            </a:r>
            <a:endPar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It has </a:t>
            </a:r>
            <a:r>
              <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a status of a legal entity </a:t>
            </a:r>
            <a:endPar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Fixed </a:t>
            </a:r>
            <a:r>
              <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initial </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capital </a:t>
            </a: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(min 25000 euros</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a:t>
            </a:r>
            <a:r>
              <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  </a:t>
            </a:r>
            <a:endPar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The capital is divided into shares</a:t>
            </a: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r>
              <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It</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 </a:t>
            </a: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can always increase capital and obtain </a:t>
            </a:r>
            <a:r>
              <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finance </a:t>
            </a:r>
            <a:endPar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Performs any profitable </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business </a:t>
            </a: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activity</a:t>
            </a: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Open </a:t>
            </a:r>
            <a:r>
              <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access </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(tradeability </a:t>
            </a: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of shares)</a:t>
            </a: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r>
              <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rPr>
              <a:t>Regulated mainly by imperative </a:t>
            </a:r>
            <a:r>
              <a:rPr kumimoji="0" lang="en-US"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rPr>
              <a:t>norms</a:t>
            </a:r>
            <a:endParaRPr kumimoji="0" lang="sr-Latn-ME" altLang="en-US" sz="1600" b="0" i="0" u="none" strike="noStrike" kern="0" cap="none" spc="0" normalizeH="0" baseline="0" noProof="1" smtClean="0">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600" b="1" i="0" u="none" strike="noStrike" kern="1200" cap="none" spc="0" normalizeH="0" baseline="0" noProof="0" dirty="0" smtClean="0">
                <a:ln>
                  <a:noFill/>
                </a:ln>
                <a:solidFill>
                  <a:srgbClr val="404040"/>
                </a:solidFill>
                <a:effectLst/>
                <a:uLnTx/>
                <a:uFillTx/>
                <a:latin typeface="+mn-lt"/>
                <a:ea typeface="+mn-ea"/>
                <a:cs typeface="+mn-cs"/>
              </a:rPr>
              <a:t>Shareholders</a:t>
            </a:r>
            <a:r>
              <a:rPr kumimoji="0" lang="en-US" sz="1600" b="0" i="0" u="none" strike="noStrike" kern="1200" cap="none" spc="0" normalizeH="0" baseline="0" noProof="0" dirty="0" smtClean="0">
                <a:ln>
                  <a:noFill/>
                </a:ln>
                <a:solidFill>
                  <a:srgbClr val="404040"/>
                </a:solidFill>
                <a:effectLst/>
                <a:uLnTx/>
                <a:uFillTx/>
                <a:latin typeface="+mn-lt"/>
                <a:ea typeface="+mn-ea"/>
                <a:cs typeface="+mn-cs"/>
              </a:rPr>
              <a:t> vote and elect Directors</a:t>
            </a:r>
            <a:endParaRPr kumimoji="0" lang="en-US" sz="1600" b="1" i="0" u="none" strike="noStrike" kern="1200" cap="none" spc="0" normalizeH="0" baseline="0" noProof="0" dirty="0" smtClean="0">
              <a:ln>
                <a:noFill/>
              </a:ln>
              <a:solidFill>
                <a:srgbClr val="404040"/>
              </a:solidFill>
              <a:effectLst/>
              <a:uLnTx/>
              <a:uFillTx/>
              <a:latin typeface="+mn-lt"/>
              <a:ea typeface="+mn-ea"/>
              <a:cs typeface="+mn-cs"/>
            </a:endParaRPr>
          </a:p>
          <a:p>
            <a:pPr marL="342900" marR="0" lvl="0" indent="-34290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600" b="0" i="0" u="none" strike="noStrike" kern="1200" cap="none" spc="0" normalizeH="0" baseline="0" noProof="0" dirty="0" smtClean="0">
                <a:ln>
                  <a:noFill/>
                </a:ln>
                <a:solidFill>
                  <a:srgbClr val="404040"/>
                </a:solidFill>
                <a:effectLst/>
                <a:uLnTx/>
                <a:uFillTx/>
                <a:latin typeface="+mn-lt"/>
                <a:ea typeface="+mn-ea"/>
                <a:cs typeface="+mn-cs"/>
              </a:rPr>
              <a:t>Directors are called the “</a:t>
            </a:r>
            <a:r>
              <a:rPr kumimoji="0" lang="en-US" sz="1600" b="1" i="0" u="none" strike="noStrike" kern="1200" cap="none" spc="0" normalizeH="0" baseline="0" noProof="0" dirty="0" smtClean="0">
                <a:ln>
                  <a:noFill/>
                </a:ln>
                <a:solidFill>
                  <a:srgbClr val="404040"/>
                </a:solidFill>
                <a:effectLst/>
                <a:uLnTx/>
                <a:uFillTx/>
                <a:latin typeface="+mn-lt"/>
                <a:ea typeface="+mn-ea"/>
                <a:cs typeface="+mn-cs"/>
              </a:rPr>
              <a:t>Board of Directors</a:t>
            </a:r>
            <a:r>
              <a:rPr kumimoji="0" lang="en-US" sz="1600" b="0" i="0" u="none" strike="noStrike" kern="1200" cap="none" spc="0" normalizeH="0" baseline="0" noProof="0" dirty="0" smtClean="0">
                <a:ln>
                  <a:noFill/>
                </a:ln>
                <a:solidFill>
                  <a:srgbClr val="404040"/>
                </a:solidFill>
                <a:effectLst/>
                <a:uLnTx/>
                <a:uFillTx/>
                <a:latin typeface="+mn-lt"/>
                <a:ea typeface="+mn-ea"/>
                <a:cs typeface="+mn-cs"/>
              </a:rPr>
              <a:t>” and must meet regularly, vote to approve or disapprove actions and must have meeting minutes</a:t>
            </a:r>
            <a:endParaRPr kumimoji="0" lang="en-US" sz="1600" b="1" i="0" u="none" strike="noStrike" kern="1200" cap="none" spc="0" normalizeH="0" baseline="0" noProof="0" dirty="0" smtClean="0">
              <a:ln>
                <a:noFill/>
              </a:ln>
              <a:solidFill>
                <a:srgbClr val="404040"/>
              </a:solidFill>
              <a:effectLst/>
              <a:uLnTx/>
              <a:uFillTx/>
              <a:latin typeface="+mn-lt"/>
              <a:ea typeface="+mn-ea"/>
              <a:cs typeface="+mn-cs"/>
            </a:endParaRPr>
          </a:p>
          <a:p>
            <a:pPr marL="342900" marR="0" lvl="0" indent="-342900" algn="l" defTabSz="457200" rtl="0" eaLnBrk="1" fontAlgn="base" latinLnBrk="0" hangingPunct="1">
              <a:lnSpc>
                <a:spcPct val="100000"/>
              </a:lnSpc>
              <a:spcBef>
                <a:spcPct val="20000"/>
              </a:spcBef>
              <a:spcAft>
                <a:spcPct val="0"/>
              </a:spcAft>
              <a:buClr>
                <a:srgbClr val="0066FF"/>
              </a:buClr>
              <a:buSzPct val="80000"/>
              <a:buFont typeface="Wingdings 3" panose="05040102010807070707" pitchFamily="18" charset="2"/>
              <a:buChar char=""/>
              <a:defRPr/>
            </a:pPr>
            <a:endParaRPr kumimoji="0" lang="en-US" altLang="en-US" sz="1600" b="0" i="0" u="none" strike="noStrike" kern="0" cap="none" spc="0" normalizeH="0" baseline="0" noProof="1">
              <a:ln>
                <a:noFill/>
              </a:ln>
              <a:solidFill>
                <a:schemeClr val="tx1">
                  <a:lumMod val="75000"/>
                  <a:lumOff val="25000"/>
                </a:schemeClr>
              </a:solidFill>
              <a:effectLst/>
              <a:uLnTx/>
              <a:uFillTx/>
              <a:latin typeface="+mn-lt"/>
              <a:ea typeface="+mn-ea"/>
              <a:cs typeface="+mn-cs"/>
            </a:endParaRPr>
          </a:p>
          <a:p>
            <a:pPr marL="0" marR="0" lvl="0" indent="0" algn="l" defTabSz="457200" rtl="0" eaLnBrk="1" fontAlgn="auto" latinLnBrk="0" hangingPunct="1">
              <a:lnSpc>
                <a:spcPct val="100000"/>
              </a:lnSpc>
              <a:spcBef>
                <a:spcPts val="1000"/>
              </a:spcBef>
              <a:spcAft>
                <a:spcPts val="0"/>
              </a:spcAft>
              <a:buClr>
                <a:schemeClr val="accent1"/>
              </a:buClr>
              <a:buSzPct val="80000"/>
              <a:buFont typeface="Wingdings 3" panose="05040102010807070707" pitchFamily="18" charset="2"/>
              <a:buNone/>
              <a:defRPr/>
            </a:pPr>
            <a:r>
              <a:rPr kumimoji="0" lang="en-US" sz="1600" b="0" i="0" u="none" strike="noStrike" kern="1200" cap="none" spc="0" normalizeH="0" baseline="0" noProof="0" dirty="0">
                <a:ln>
                  <a:noFill/>
                </a:ln>
                <a:solidFill>
                  <a:srgbClr val="404040"/>
                </a:solidFill>
                <a:effectLst/>
                <a:uLnTx/>
                <a:uFillTx/>
                <a:latin typeface="+mn-lt"/>
                <a:ea typeface="+mn-ea"/>
                <a:cs typeface="+mn-cs"/>
              </a:rPr>
              <a:t/>
            </a:r>
            <a:br>
              <a:rPr kumimoji="0" lang="en-US" sz="1600" b="0" i="0" u="none" strike="noStrike" kern="1200" cap="none" spc="0" normalizeH="0" baseline="0" noProof="0" dirty="0">
                <a:ln>
                  <a:noFill/>
                </a:ln>
                <a:solidFill>
                  <a:srgbClr val="404040"/>
                </a:solidFill>
                <a:effectLst/>
                <a:uLnTx/>
                <a:uFillTx/>
                <a:latin typeface="+mn-lt"/>
                <a:ea typeface="+mn-ea"/>
                <a:cs typeface="+mn-cs"/>
              </a:rPr>
            </a:br>
            <a:endParaRPr kumimoji="0" lang="en-US" sz="1600" b="0" i="0" u="none" strike="noStrike" kern="1200" cap="none" spc="0" normalizeH="0" baseline="0" noProof="1">
              <a:ln>
                <a:noFill/>
              </a:ln>
              <a:solidFill>
                <a:schemeClr val="tx1">
                  <a:lumMod val="75000"/>
                  <a:lumOff val="25000"/>
                </a:schemeClr>
              </a:solidFill>
              <a:effectLst/>
              <a:uLnTx/>
              <a:uFillTx/>
              <a:latin typeface="+mn-lt"/>
              <a:ea typeface="+mn-ea"/>
              <a:cs typeface="+mn-cs"/>
            </a:endParaRPr>
          </a:p>
        </p:txBody>
      </p:sp>
      <p:pic>
        <p:nvPicPr>
          <p:cNvPr id="22531" name="Picture 3" descr="Free picture: business, city, architecture, skyscraper, &lt;strong&gt;building&lt;/strong&gt; ..."/>
          <p:cNvPicPr>
            <a:picLocks noChangeAspect="1"/>
          </p:cNvPicPr>
          <p:nvPr/>
        </p:nvPicPr>
        <p:blipFill>
          <a:blip r:embed="rId2"/>
          <a:stretch>
            <a:fillRect/>
          </a:stretch>
        </p:blipFill>
        <p:spPr>
          <a:xfrm>
            <a:off x="6096000" y="3009900"/>
            <a:ext cx="1933575" cy="3249613"/>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77863" y="157163"/>
            <a:ext cx="8596312" cy="1230312"/>
          </a:xfrm>
          <a:ln/>
        </p:spPr>
        <p:txBody>
          <a:bodyPr vert="horz" wrap="square" lIns="91440" tIns="45720" rIns="91440" bIns="45720" anchor="t" anchorCtr="0"/>
          <a:lstStyle/>
          <a:p>
            <a:pPr eaLnBrk="1" hangingPunct="1">
              <a:buNone/>
            </a:pPr>
            <a:r>
              <a:rPr lang="sr-Latn-ME" altLang="x-none" dirty="0"/>
              <a:t>Corporation – basic concepts</a:t>
            </a:r>
            <a:endParaRPr lang="en-US" altLang="zh-CN" dirty="0"/>
          </a:p>
        </p:txBody>
      </p:sp>
      <p:sp>
        <p:nvSpPr>
          <p:cNvPr id="3" name="Content Placeholder 2"/>
          <p:cNvSpPr>
            <a:spLocks noGrp="1"/>
          </p:cNvSpPr>
          <p:nvPr>
            <p:ph idx="1"/>
          </p:nvPr>
        </p:nvSpPr>
        <p:spPr>
          <a:xfrm>
            <a:off x="182563" y="1138238"/>
            <a:ext cx="10033000" cy="5719763"/>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ts val="1000"/>
              </a:spcBef>
              <a:spcAft>
                <a:spcPct val="0"/>
              </a:spcAft>
              <a:buClrTx/>
              <a:buSzTx/>
              <a:buFont typeface="Wingdings 3" panose="05040102010807070707" pitchFamily="18" charset="2"/>
              <a:buChar char=""/>
              <a:defRPr/>
            </a:pPr>
            <a:r>
              <a:rPr kumimoji="0" lang="en-US" sz="2000" b="0" i="0" u="none" strike="noStrike" kern="1200" cap="none" spc="0" normalizeH="0" baseline="0" noProof="0" dirty="0">
                <a:ln>
                  <a:noFill/>
                </a:ln>
                <a:solidFill>
                  <a:srgbClr val="404040"/>
                </a:solidFill>
                <a:effectLst/>
                <a:uLnTx/>
                <a:uFillTx/>
                <a:latin typeface="+mj-lt"/>
                <a:ea typeface="+mn-ea"/>
                <a:cs typeface="+mn-cs"/>
              </a:rPr>
              <a:t>The corporate entity is the most complex, the most administratively burdensome type of all business organizations</a:t>
            </a:r>
            <a:r>
              <a:rPr kumimoji="0" lang="en-US" sz="2000" b="0" i="0" u="none" strike="noStrike" kern="1200" cap="none" spc="0" normalizeH="0" baseline="0" noProof="0" dirty="0" smtClean="0">
                <a:ln>
                  <a:noFill/>
                </a:ln>
                <a:solidFill>
                  <a:srgbClr val="404040"/>
                </a:solidFill>
                <a:effectLst/>
                <a:uLnTx/>
                <a:uFillTx/>
                <a:latin typeface="+mj-lt"/>
                <a:ea typeface="+mn-ea"/>
                <a:cs typeface="+mn-cs"/>
              </a:rPr>
              <a:t>.</a:t>
            </a:r>
            <a:endParaRPr kumimoji="0" lang="sr-Latn-ME" sz="2000" b="0" i="0" u="none" strike="noStrike" kern="1200" cap="none" spc="0" normalizeH="0" baseline="0" noProof="0" dirty="0" smtClean="0">
              <a:ln>
                <a:noFill/>
              </a:ln>
              <a:solidFill>
                <a:srgbClr val="404040"/>
              </a:solidFill>
              <a:effectLst/>
              <a:uLnTx/>
              <a:uFillTx/>
              <a:latin typeface="+mj-lt"/>
              <a:ea typeface="+mn-ea"/>
              <a:cs typeface="+mn-cs"/>
            </a:endParaRPr>
          </a:p>
          <a:p>
            <a:pPr marL="342900" marR="0" lvl="0" indent="-342900" algn="l" defTabSz="914400" rtl="0" eaLnBrk="1" fontAlgn="base" latinLnBrk="0" hangingPunct="1">
              <a:lnSpc>
                <a:spcPct val="100000"/>
              </a:lnSpc>
              <a:spcBef>
                <a:spcPts val="1000"/>
              </a:spcBef>
              <a:spcAft>
                <a:spcPct val="0"/>
              </a:spcAft>
              <a:buClrTx/>
              <a:buSzTx/>
              <a:buFont typeface="Wingdings 3" panose="05040102010807070707" pitchFamily="18" charset="2"/>
              <a:buChar char=""/>
              <a:defRPr/>
            </a:pPr>
            <a:r>
              <a:rPr kumimoji="0" lang="sr-Latn-ME" sz="2000" b="0" i="0" u="none" strike="noStrike" kern="1200" cap="none" spc="0" normalizeH="0" baseline="0" noProof="0" dirty="0" smtClean="0">
                <a:ln>
                  <a:noFill/>
                </a:ln>
                <a:solidFill>
                  <a:srgbClr val="404040"/>
                </a:solidFill>
                <a:effectLst/>
                <a:uLnTx/>
                <a:uFillTx/>
                <a:latin typeface="+mj-lt"/>
                <a:ea typeface="+mn-ea"/>
                <a:cs typeface="+mn-cs"/>
              </a:rPr>
              <a:t>The ownr ore owners are protected from liabilityfor the actions of the company because it is a legal entity, has its own rights and obligations.</a:t>
            </a:r>
            <a:endParaRPr kumimoji="0" lang="en-US" sz="2000" b="0" i="0" u="none" strike="noStrike" kern="1200" cap="none" spc="0" normalizeH="0" baseline="0" noProof="0" dirty="0">
              <a:ln>
                <a:noFill/>
              </a:ln>
              <a:solidFill>
                <a:srgbClr val="404040"/>
              </a:solidFill>
              <a:effectLst/>
              <a:uLnTx/>
              <a:uFillTx/>
              <a:latin typeface="+mj-lt"/>
              <a:ea typeface="+mn-ea"/>
              <a:cs typeface="+mn-cs"/>
            </a:endParaRPr>
          </a:p>
          <a:p>
            <a:pPr marL="342900" marR="0" lvl="0" indent="-342900" algn="l" defTabSz="914400" rtl="0" eaLnBrk="1" fontAlgn="base" latinLnBrk="0" hangingPunct="1">
              <a:lnSpc>
                <a:spcPct val="100000"/>
              </a:lnSpc>
              <a:spcBef>
                <a:spcPts val="1000"/>
              </a:spcBef>
              <a:spcAft>
                <a:spcPct val="0"/>
              </a:spcAft>
              <a:buClrTx/>
              <a:buSzTx/>
              <a:buFont typeface="Wingdings 3" panose="05040102010807070707" pitchFamily="18" charset="2"/>
              <a:buChar char=""/>
              <a:defRPr/>
            </a:pPr>
            <a:r>
              <a:rPr kumimoji="0" lang="en-US" sz="2000" b="0" i="0" u="none" strike="noStrike" kern="1200" cap="none" spc="0" normalizeH="0" baseline="0" noProof="0" dirty="0">
                <a:ln>
                  <a:noFill/>
                </a:ln>
                <a:solidFill>
                  <a:srgbClr val="404040"/>
                </a:solidFill>
                <a:effectLst/>
                <a:uLnTx/>
                <a:uFillTx/>
                <a:latin typeface="+mj-lt"/>
                <a:ea typeface="+mn-ea"/>
                <a:cs typeface="+mn-cs"/>
              </a:rPr>
              <a:t>It also has the greatest variance, coming in small, medium, and large, and from one to one million owners.</a:t>
            </a:r>
          </a:p>
          <a:p>
            <a:pPr marL="342900" marR="0" lvl="0" indent="-34290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2000" b="0" i="0" u="none" strike="noStrike" kern="1200" cap="none" spc="0" normalizeH="0" baseline="0" noProof="0" dirty="0" smtClean="0">
                <a:ln>
                  <a:noFill/>
                </a:ln>
                <a:solidFill>
                  <a:srgbClr val="404040"/>
                </a:solidFill>
                <a:effectLst/>
                <a:uLnTx/>
                <a:uFillTx/>
                <a:latin typeface="+mj-lt"/>
                <a:ea typeface="+mn-ea"/>
                <a:cs typeface="+mn-cs"/>
              </a:rPr>
              <a:t>Securities Laws apply to publicly traded corporations and sometimes other corps and other business organizations</a:t>
            </a:r>
            <a:endParaRPr kumimoji="0" lang="sr-Latn-ME" sz="2000" b="0" i="0" u="none" strike="noStrike" kern="1200" cap="none" spc="0" normalizeH="0" baseline="0" noProof="0" dirty="0" smtClean="0">
              <a:ln>
                <a:noFill/>
              </a:ln>
              <a:solidFill>
                <a:srgbClr val="404040"/>
              </a:solidFill>
              <a:effectLst/>
              <a:uLnTx/>
              <a:uFillTx/>
              <a:latin typeface="+mj-lt"/>
              <a:ea typeface="+mn-ea"/>
              <a:cs typeface="+mn-cs"/>
            </a:endParaRPr>
          </a:p>
          <a:p>
            <a:pPr marL="342900" marR="0" lvl="0" indent="-34290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sr-Latn-ME" sz="2000" b="0" i="0" u="none" strike="noStrike" kern="1200" cap="none" spc="0" normalizeH="0" baseline="0" noProof="0" dirty="0" smtClean="0">
                <a:ln>
                  <a:noFill/>
                </a:ln>
                <a:solidFill>
                  <a:srgbClr val="404040"/>
                </a:solidFill>
                <a:effectLst/>
                <a:uLnTx/>
                <a:uFillTx/>
                <a:latin typeface="+mj-lt"/>
                <a:ea typeface="+mn-ea"/>
                <a:cs typeface="+mn-cs"/>
              </a:rPr>
              <a:t>Leves after owners have sold their shares, interests or passed away</a:t>
            </a:r>
            <a:r>
              <a:rPr kumimoji="0" lang="en-US" sz="2000" b="0" i="0" u="none" strike="noStrike" kern="1200" cap="none" spc="0" normalizeH="0" baseline="0" noProof="0" dirty="0" smtClean="0">
                <a:ln>
                  <a:noFill/>
                </a:ln>
                <a:solidFill>
                  <a:srgbClr val="404040"/>
                </a:solidFill>
                <a:effectLst/>
                <a:uLnTx/>
                <a:uFillTx/>
                <a:latin typeface="+mj-lt"/>
                <a:ea typeface="+mn-ea"/>
                <a:cs typeface="+mn-cs"/>
              </a:rPr>
              <a:t>.</a:t>
            </a:r>
          </a:p>
          <a:p>
            <a:pPr marL="342900" marR="0" lvl="0" indent="-34290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2000" b="0" i="0" u="none" strike="noStrike" kern="1200" cap="none" spc="0" normalizeH="0" baseline="0" noProof="0" dirty="0" smtClean="0">
                <a:ln>
                  <a:noFill/>
                </a:ln>
                <a:solidFill>
                  <a:srgbClr val="404040"/>
                </a:solidFill>
                <a:effectLst/>
                <a:uLnTx/>
                <a:uFillTx/>
                <a:latin typeface="+mj-lt"/>
                <a:ea typeface="+mn-ea"/>
                <a:cs typeface="+mn-cs"/>
              </a:rPr>
              <a:t>Must </a:t>
            </a:r>
            <a:r>
              <a:rPr kumimoji="0" lang="en-US" sz="2000" b="0" i="0" u="none" strike="noStrike" kern="1200" cap="none" spc="0" normalizeH="0" baseline="0" noProof="0" dirty="0" err="1" smtClean="0">
                <a:ln>
                  <a:noFill/>
                </a:ln>
                <a:solidFill>
                  <a:srgbClr val="404040"/>
                </a:solidFill>
                <a:effectLst/>
                <a:uLnTx/>
                <a:uFillTx/>
                <a:latin typeface="+mj-lt"/>
                <a:ea typeface="+mn-ea"/>
                <a:cs typeface="+mn-cs"/>
              </a:rPr>
              <a:t>appl</a:t>
            </a:r>
            <a:r>
              <a:rPr kumimoji="0" lang="sr-Latn-ME" sz="2000" b="0" i="0" u="none" strike="noStrike" kern="1200" cap="none" spc="0" normalizeH="0" baseline="0" noProof="0" dirty="0" smtClean="0">
                <a:ln>
                  <a:noFill/>
                </a:ln>
                <a:solidFill>
                  <a:srgbClr val="404040"/>
                </a:solidFill>
                <a:effectLst/>
                <a:uLnTx/>
                <a:uFillTx/>
                <a:latin typeface="+mj-lt"/>
                <a:ea typeface="+mn-ea"/>
                <a:cs typeface="+mn-cs"/>
              </a:rPr>
              <a:t>y for a State license known as Articles of Incorporation and includes: name &amp; address of proposed corporation, location of corp. Headquaters, method of fund-raising / amount of money the corp. expects to raise, names &amp; addresses of the major corporate officers, lenght of time corp. is expected to exist.</a:t>
            </a:r>
          </a:p>
          <a:p>
            <a:pPr marL="342900" marR="0" lvl="0" indent="-34290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Char char=""/>
              <a:defRPr/>
            </a:pPr>
            <a:endParaRPr kumimoji="0" lang="en-US" sz="2000" b="0" i="0" u="none" strike="noStrike" kern="1200" cap="none" spc="0" normalizeH="0" baseline="0" noProof="0" dirty="0" smtClean="0">
              <a:ln>
                <a:noFill/>
              </a:ln>
              <a:solidFill>
                <a:srgbClr val="404040"/>
              </a:solidFill>
              <a:effectLst/>
              <a:uLnTx/>
              <a:uFillTx/>
              <a:latin typeface="+mj-lt"/>
              <a:ea typeface="+mn-ea"/>
              <a:cs typeface="+mn-cs"/>
            </a:endParaRPr>
          </a:p>
          <a:p>
            <a:pPr marL="342900" marR="0" lvl="0" indent="-34290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Char char=""/>
              <a:defRPr/>
            </a:pPr>
            <a:endParaRPr kumimoji="0" lang="en-US" sz="2000" b="0" i="0" u="none" strike="noStrike" kern="1200" cap="none" spc="0" normalizeH="0" baseline="0" noProof="0" dirty="0">
              <a:ln>
                <a:noFill/>
              </a:ln>
              <a:solidFill>
                <a:srgbClr val="404040"/>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25450" y="365125"/>
            <a:ext cx="10929938" cy="1325563"/>
          </a:xfrm>
          <a:ln/>
        </p:spPr>
        <p:txBody>
          <a:bodyPr vert="horz" wrap="square" lIns="91440" tIns="45720" rIns="91440" bIns="45720" anchor="t" anchorCtr="0"/>
          <a:lstStyle/>
          <a:p>
            <a:pPr defTabSz="457200" eaLnBrk="1" hangingPunct="1"/>
            <a:r>
              <a:rPr lang="en-US" altLang="zh-CN" sz="4000" kern="1200" dirty="0">
                <a:latin typeface="+mj-lt"/>
                <a:ea typeface="SimSun" panose="02010600030101010101" pitchFamily="2" charset="-122"/>
                <a:cs typeface="+mj-cs"/>
              </a:rPr>
              <a:t>Adventages and disadventages of </a:t>
            </a:r>
            <a:r>
              <a:rPr lang="en-US" altLang="zh-CN" b="1" kern="1200" dirty="0">
                <a:solidFill>
                  <a:srgbClr val="92D050"/>
                </a:solidFill>
                <a:latin typeface="+mj-lt"/>
                <a:ea typeface="SimSun" panose="02010600030101010101" pitchFamily="2" charset="-122"/>
                <a:cs typeface="+mj-cs"/>
              </a:rPr>
              <a:t>CORPORATION</a:t>
            </a:r>
          </a:p>
        </p:txBody>
      </p:sp>
      <p:sp>
        <p:nvSpPr>
          <p:cNvPr id="24578" name="Text Placeholder 2"/>
          <p:cNvSpPr>
            <a:spLocks noGrp="1"/>
          </p:cNvSpPr>
          <p:nvPr>
            <p:ph type="body" idx="1"/>
          </p:nvPr>
        </p:nvSpPr>
        <p:spPr>
          <a:xfrm>
            <a:off x="839788" y="803275"/>
            <a:ext cx="5157787" cy="1303338"/>
          </a:xfrm>
          <a:ln/>
        </p:spPr>
        <p:txBody>
          <a:bodyPr vert="horz" wrap="square" lIns="91440" tIns="45720" rIns="91440" bIns="45720" anchor="b" anchorCtr="0"/>
          <a:lstStyle/>
          <a:p>
            <a:pPr defTabSz="457200" eaLnBrk="1" hangingPunct="1">
              <a:buSzPct val="80000"/>
            </a:pPr>
            <a:r>
              <a:rPr lang="en-US" altLang="zh-CN" kern="1200" dirty="0">
                <a:latin typeface="+mn-lt"/>
                <a:ea typeface="SimSun" panose="02010600030101010101" pitchFamily="2" charset="-122"/>
                <a:cs typeface="+mn-cs"/>
              </a:rPr>
              <a:t>ADVANTAGES</a:t>
            </a:r>
          </a:p>
        </p:txBody>
      </p:sp>
      <p:sp>
        <p:nvSpPr>
          <p:cNvPr id="4" name="Content Placeholder 3"/>
          <p:cNvSpPr>
            <a:spLocks noGrp="1"/>
          </p:cNvSpPr>
          <p:nvPr>
            <p:ph sz="half" idx="2"/>
          </p:nvPr>
        </p:nvSpPr>
        <p:spPr>
          <a:xfrm>
            <a:off x="60325" y="2505075"/>
            <a:ext cx="5708650" cy="4210050"/>
          </a:xfrm>
        </p:spPr>
        <p:txBody>
          <a:bodyPr vert="horz" wrap="square" lIns="91440" tIns="45720" rIns="91440" bIns="45720" numCol="1" anchor="t" anchorCtr="0" compatLnSpc="1">
            <a:normAutofit fontScale="92500" lnSpcReduction="10000"/>
          </a:bodyPr>
          <a:lstStyle/>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1">
                <a:ln>
                  <a:noFill/>
                </a:ln>
                <a:solidFill>
                  <a:srgbClr val="404040"/>
                </a:solidFill>
                <a:effectLst/>
                <a:uLnTx/>
                <a:uFillTx/>
                <a:latin typeface="+mn-lt"/>
                <a:ea typeface="+mn-ea"/>
                <a:cs typeface="+mn-cs"/>
              </a:rPr>
              <a:t>Shareholders have </a:t>
            </a:r>
            <a:r>
              <a:rPr kumimoji="0" 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rPr>
              <a:t>limited liability </a:t>
            </a:r>
            <a:r>
              <a:rPr kumimoji="0" lang="en-US" sz="1800" b="0" i="0" u="none" strike="noStrike" kern="1200" cap="none" spc="0" normalizeH="0" baseline="0" noProof="1">
                <a:ln>
                  <a:noFill/>
                </a:ln>
                <a:solidFill>
                  <a:srgbClr val="404040"/>
                </a:solidFill>
                <a:effectLst/>
                <a:uLnTx/>
                <a:uFillTx/>
                <a:latin typeface="+mn-lt"/>
                <a:ea typeface="+mn-ea"/>
                <a:cs typeface="+mn-cs"/>
              </a:rPr>
              <a:t>for the corporation’s debts or judgments against the corporation.</a:t>
            </a:r>
          </a:p>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1">
                <a:ln>
                  <a:noFill/>
                </a:ln>
                <a:solidFill>
                  <a:srgbClr val="404040"/>
                </a:solidFill>
                <a:effectLst/>
                <a:uLnTx/>
                <a:uFillTx/>
                <a:latin typeface="+mn-lt"/>
                <a:ea typeface="+mn-ea"/>
                <a:cs typeface="+mn-cs"/>
              </a:rPr>
              <a:t>Generally, shareholders can only be held accountable for their investment in stock of the company.  (Note however, that officers </a:t>
            </a:r>
            <a:r>
              <a:rPr kumimoji="0" 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rPr>
              <a:t>can be held personally liable </a:t>
            </a:r>
            <a:r>
              <a:rPr kumimoji="0" lang="en-US" sz="1800" b="0" i="0" u="none" strike="noStrike" kern="1200" cap="none" spc="0" normalizeH="0" baseline="0" noProof="1">
                <a:ln>
                  <a:noFill/>
                </a:ln>
                <a:solidFill>
                  <a:srgbClr val="404040"/>
                </a:solidFill>
                <a:effectLst/>
                <a:uLnTx/>
                <a:uFillTx/>
                <a:latin typeface="+mn-lt"/>
                <a:ea typeface="+mn-ea"/>
                <a:cs typeface="+mn-cs"/>
              </a:rPr>
              <a:t>for their actions, such as the failure to withhold and pay employment taxes.</a:t>
            </a:r>
            <a:r>
              <a:rPr kumimoji="0" lang="sr-Latn-ME" altLang="en-US" sz="1800" b="0" i="0" u="none" strike="noStrike" kern="1200" cap="none" spc="0" normalizeH="0" baseline="0" noProof="1">
                <a:ln>
                  <a:noFill/>
                </a:ln>
                <a:solidFill>
                  <a:srgbClr val="404040"/>
                </a:solidFill>
                <a:effectLst/>
                <a:uLnTx/>
                <a:uFillTx/>
                <a:latin typeface="+mn-lt"/>
                <a:ea typeface="+mn-ea"/>
                <a:cs typeface="+mn-cs"/>
              </a:rPr>
              <a:t> </a:t>
            </a:r>
            <a:endParaRPr kumimoji="0" lang="en-US" sz="1800" b="0" i="0" u="none" strike="noStrike" kern="1200" cap="none" spc="0" normalizeH="0" baseline="0" noProof="1">
              <a:ln>
                <a:noFill/>
              </a:ln>
              <a:solidFill>
                <a:srgbClr val="404040"/>
              </a:solidFill>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1">
                <a:ln>
                  <a:noFill/>
                </a:ln>
                <a:solidFill>
                  <a:srgbClr val="404040"/>
                </a:solidFill>
                <a:effectLst/>
                <a:uLnTx/>
                <a:uFillTx/>
                <a:latin typeface="+mn-lt"/>
                <a:ea typeface="+mn-ea"/>
                <a:cs typeface="+mn-cs"/>
              </a:rPr>
              <a:t>Corporations can raise </a:t>
            </a:r>
            <a:r>
              <a:rPr kumimoji="0" 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rPr>
              <a:t>additional funds</a:t>
            </a:r>
            <a:r>
              <a:rPr kumimoji="0" lang="en-US" sz="1800" b="0" i="0" u="none" strike="noStrike" kern="1200" cap="none" spc="0" normalizeH="0" baseline="0" noProof="1">
                <a:ln>
                  <a:noFill/>
                </a:ln>
                <a:solidFill>
                  <a:srgbClr val="404040"/>
                </a:solidFill>
                <a:effectLst/>
                <a:uLnTx/>
                <a:uFillTx/>
                <a:latin typeface="+mn-lt"/>
                <a:ea typeface="+mn-ea"/>
                <a:cs typeface="+mn-cs"/>
              </a:rPr>
              <a:t> through the sale of stock</a:t>
            </a:r>
            <a:r>
              <a:rPr kumimoji="0" lang="sr-Latn-ME" altLang="en-US" sz="1800" b="0" i="0" u="none" strike="noStrike" kern="1200" cap="none" spc="0" normalizeH="0" baseline="0" noProof="1">
                <a:ln>
                  <a:noFill/>
                </a:ln>
                <a:solidFill>
                  <a:srgbClr val="404040"/>
                </a:solidFill>
                <a:effectLst/>
                <a:uLnTx/>
                <a:uFillTx/>
                <a:latin typeface="+mn-lt"/>
                <a:ea typeface="+mn-ea"/>
                <a:cs typeface="+mn-cs"/>
              </a:rPr>
              <a:t> and assure faster growth .</a:t>
            </a:r>
            <a:endParaRPr kumimoji="0" lang="en-US" sz="1800" b="0" i="0" u="none" strike="noStrike" kern="1200" cap="none" spc="0" normalizeH="0" baseline="0" noProof="1">
              <a:ln>
                <a:noFill/>
              </a:ln>
              <a:solidFill>
                <a:srgbClr val="404040"/>
              </a:solidFill>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1">
                <a:ln>
                  <a:noFill/>
                </a:ln>
                <a:solidFill>
                  <a:srgbClr val="404040"/>
                </a:solidFill>
                <a:effectLst/>
                <a:uLnTx/>
                <a:uFillTx/>
                <a:latin typeface="+mn-lt"/>
                <a:ea typeface="+mn-ea"/>
                <a:cs typeface="+mn-cs"/>
              </a:rPr>
              <a:t>A Corporation may deduct the cost of </a:t>
            </a:r>
            <a:r>
              <a:rPr kumimoji="0" 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rPr>
              <a:t>benefits </a:t>
            </a:r>
            <a:r>
              <a:rPr kumimoji="0" lang="en-US" sz="1800" b="0" i="0" u="none" strike="noStrike" kern="1200" cap="none" spc="0" normalizeH="0" baseline="0" noProof="1">
                <a:ln>
                  <a:noFill/>
                </a:ln>
                <a:solidFill>
                  <a:srgbClr val="404040"/>
                </a:solidFill>
                <a:effectLst/>
                <a:uLnTx/>
                <a:uFillTx/>
                <a:latin typeface="+mn-lt"/>
                <a:ea typeface="+mn-ea"/>
                <a:cs typeface="+mn-cs"/>
              </a:rPr>
              <a:t>it provides to officers and employees.</a:t>
            </a:r>
          </a:p>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rPr>
              <a:t>Can elect S Corporation</a:t>
            </a:r>
            <a:r>
              <a:rPr kumimoji="0" lang="en-US" sz="1800" b="0" i="0" u="none" strike="noStrike" kern="1200" cap="none" spc="0" normalizeH="0" baseline="0" noProof="1">
                <a:ln>
                  <a:noFill/>
                </a:ln>
                <a:solidFill>
                  <a:srgbClr val="404040"/>
                </a:solidFill>
                <a:effectLst/>
                <a:uLnTx/>
                <a:uFillTx/>
                <a:latin typeface="+mn-lt"/>
                <a:ea typeface="+mn-ea"/>
                <a:cs typeface="+mn-cs"/>
              </a:rPr>
              <a:t> status if certain requirements are met.  This election enables company to be taxed similar to a partnership.</a:t>
            </a:r>
          </a:p>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endParaRPr kumimoji="0" lang="en-US" sz="1800" b="0" i="0" u="none" strike="noStrike" kern="1200" cap="none" spc="0" normalizeH="0" baseline="0" noProof="1">
              <a:ln>
                <a:noFill/>
              </a:ln>
              <a:solidFill>
                <a:srgbClr val="404040"/>
              </a:solidFill>
              <a:effectLst/>
              <a:uLnTx/>
              <a:uFillTx/>
              <a:latin typeface="+mn-lt"/>
              <a:ea typeface="+mn-ea"/>
              <a:cs typeface="+mn-cs"/>
            </a:endParaRPr>
          </a:p>
        </p:txBody>
      </p:sp>
      <p:sp>
        <p:nvSpPr>
          <p:cNvPr id="24580" name="Text Placeholder 4"/>
          <p:cNvSpPr>
            <a:spLocks noGrp="1"/>
          </p:cNvSpPr>
          <p:nvPr>
            <p:ph type="body" sz="quarter" idx="3"/>
          </p:nvPr>
        </p:nvSpPr>
        <p:spPr>
          <a:xfrm>
            <a:off x="6172200" y="1035050"/>
            <a:ext cx="5183188" cy="1071563"/>
          </a:xfrm>
          <a:ln/>
        </p:spPr>
        <p:txBody>
          <a:bodyPr vert="horz" wrap="square" lIns="91440" tIns="45720" rIns="91440" bIns="45720" anchor="b" anchorCtr="0"/>
          <a:lstStyle/>
          <a:p>
            <a:pPr defTabSz="457200" eaLnBrk="1" hangingPunct="1">
              <a:buSzPct val="80000"/>
            </a:pPr>
            <a:r>
              <a:rPr lang="en-US" altLang="zh-CN" kern="1200" dirty="0">
                <a:latin typeface="+mn-lt"/>
                <a:ea typeface="SimSun" panose="02010600030101010101" pitchFamily="2" charset="-122"/>
                <a:cs typeface="+mn-cs"/>
              </a:rPr>
              <a:t>DISADVANTAGES</a:t>
            </a:r>
          </a:p>
        </p:txBody>
      </p:sp>
      <p:sp>
        <p:nvSpPr>
          <p:cNvPr id="6" name="Content Placeholder 5"/>
          <p:cNvSpPr>
            <a:spLocks noGrp="1"/>
          </p:cNvSpPr>
          <p:nvPr>
            <p:ph sz="quarter" idx="4"/>
          </p:nvPr>
        </p:nvSpPr>
        <p:spPr>
          <a:xfrm>
            <a:off x="5768975" y="2505075"/>
            <a:ext cx="5086350" cy="3987800"/>
          </a:xfrm>
        </p:spPr>
        <p:txBody>
          <a:bodyPr vert="horz" wrap="square" lIns="91440" tIns="45720" rIns="91440" bIns="45720" numCol="1" anchor="t" anchorCtr="0" compatLnSpc="1">
            <a:normAutofit/>
          </a:bodyPr>
          <a:lstStyle/>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1">
                <a:ln>
                  <a:noFill/>
                </a:ln>
                <a:solidFill>
                  <a:srgbClr val="404040"/>
                </a:solidFill>
                <a:effectLst/>
                <a:uLnTx/>
                <a:uFillTx/>
                <a:latin typeface="+mn-lt"/>
                <a:ea typeface="+mn-ea"/>
                <a:cs typeface="+mn-cs"/>
              </a:rPr>
              <a:t>The process of incorporation requires more time</a:t>
            </a:r>
            <a:r>
              <a:rPr kumimoji="0" lang="sr-Latn-ME" altLang="en-US" sz="1800" b="0" i="0" u="none" strike="noStrike" kern="1200" cap="none" spc="0" normalizeH="0" baseline="0" noProof="1">
                <a:ln>
                  <a:noFill/>
                </a:ln>
                <a:solidFill>
                  <a:srgbClr val="404040"/>
                </a:solidFill>
                <a:effectLst/>
                <a:uLnTx/>
                <a:uFillTx/>
                <a:latin typeface="+mn-lt"/>
                <a:ea typeface="+mn-ea"/>
                <a:cs typeface="+mn-cs"/>
              </a:rPr>
              <a:t>, </a:t>
            </a:r>
            <a:r>
              <a:rPr kumimoji="0" lang="sr-Latn-ME" alt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sym typeface="+mn-ea"/>
              </a:rPr>
              <a:t>complexity</a:t>
            </a:r>
            <a:r>
              <a:rPr kumimoji="0" 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rPr>
              <a:t> </a:t>
            </a:r>
            <a:r>
              <a:rPr kumimoji="0" lang="en-US" sz="1800" b="0" i="0" u="none" strike="noStrike" kern="1200" cap="none" spc="0" normalizeH="0" baseline="0" noProof="1">
                <a:ln>
                  <a:noFill/>
                </a:ln>
                <a:solidFill>
                  <a:srgbClr val="404040"/>
                </a:solidFill>
                <a:effectLst/>
                <a:uLnTx/>
                <a:uFillTx/>
                <a:latin typeface="+mn-lt"/>
                <a:ea typeface="+mn-ea"/>
                <a:cs typeface="+mn-cs"/>
              </a:rPr>
              <a:t>and money than other forms of organization.</a:t>
            </a:r>
          </a:p>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1">
                <a:ln>
                  <a:noFill/>
                </a:ln>
                <a:solidFill>
                  <a:srgbClr val="404040"/>
                </a:solidFill>
                <a:effectLst/>
                <a:uLnTx/>
                <a:uFillTx/>
                <a:latin typeface="+mn-lt"/>
                <a:ea typeface="+mn-ea"/>
                <a:cs typeface="+mn-cs"/>
              </a:rPr>
              <a:t>Corporations are monitored by federal, state and some local agencies, and as a result may have more paperwork to comply with </a:t>
            </a:r>
            <a:r>
              <a:rPr kumimoji="0" 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rPr>
              <a:t>regulations</a:t>
            </a:r>
            <a:r>
              <a:rPr kumimoji="0" lang="en-US" sz="1800" b="0" i="0" u="none" strike="noStrike" kern="1200" cap="none" spc="0" normalizeH="0" baseline="0" noProof="1">
                <a:ln>
                  <a:noFill/>
                </a:ln>
                <a:solidFill>
                  <a:srgbClr val="404040"/>
                </a:solidFill>
                <a:effectLst/>
                <a:uLnTx/>
                <a:uFillTx/>
                <a:latin typeface="+mn-lt"/>
                <a:ea typeface="+mn-ea"/>
                <a:cs typeface="+mn-cs"/>
              </a:rPr>
              <a:t>.</a:t>
            </a:r>
          </a:p>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1">
                <a:ln>
                  <a:noFill/>
                </a:ln>
                <a:solidFill>
                  <a:srgbClr val="404040"/>
                </a:solidFill>
                <a:effectLst/>
                <a:uLnTx/>
                <a:uFillTx/>
                <a:latin typeface="+mn-lt"/>
                <a:ea typeface="+mn-ea"/>
                <a:cs typeface="+mn-cs"/>
              </a:rPr>
              <a:t>Incorporating may result in higher overall </a:t>
            </a:r>
            <a:r>
              <a:rPr kumimoji="0" 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rPr>
              <a:t>taxes</a:t>
            </a:r>
            <a:r>
              <a:rPr kumimoji="0" lang="en-US" sz="1800" b="0" i="0" u="none" strike="noStrike" kern="1200" cap="none" spc="0" normalizeH="0" baseline="0" noProof="1">
                <a:ln>
                  <a:noFill/>
                </a:ln>
                <a:solidFill>
                  <a:srgbClr val="404040"/>
                </a:solidFill>
                <a:effectLst/>
                <a:uLnTx/>
                <a:uFillTx/>
                <a:latin typeface="+mn-lt"/>
                <a:ea typeface="+mn-ea"/>
                <a:cs typeface="+mn-cs"/>
              </a:rPr>
              <a:t>.  Dividends paid to shareholders are not deductible from business income; thus this income can be taxed </a:t>
            </a:r>
            <a:r>
              <a:rPr kumimoji="0" lang="en-US" sz="18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lt"/>
                <a:ea typeface="+mn-ea"/>
                <a:cs typeface="+mn-cs"/>
              </a:rPr>
              <a:t>twice</a:t>
            </a:r>
            <a:r>
              <a:rPr kumimoji="0" lang="en-US" sz="1800" b="0" i="0" u="none" strike="noStrike" kern="1200" cap="none" spc="0" normalizeH="0" baseline="0" noProof="1">
                <a:ln>
                  <a:noFill/>
                </a:ln>
                <a:solidFill>
                  <a:srgbClr val="404040"/>
                </a:solidFill>
                <a:effectLst/>
                <a:uLnTx/>
                <a:uFillTx/>
                <a:latin typeface="+mn-lt"/>
                <a:ea typeface="+mn-ea"/>
                <a:cs typeface="+mn-cs"/>
              </a:rPr>
              <a:t>.</a:t>
            </a:r>
          </a:p>
          <a:p>
            <a:pPr marL="342900" marR="0" lvl="0" indent="-342900" algn="l" defTabSz="457200" rtl="0" eaLnBrk="1" fontAlgn="auto" latinLnBrk="0" hangingPunct="1">
              <a:lnSpc>
                <a:spcPct val="100000"/>
              </a:lnSpc>
              <a:spcBef>
                <a:spcPts val="1000"/>
              </a:spcBef>
              <a:spcAft>
                <a:spcPct val="0"/>
              </a:spcAft>
              <a:buClr>
                <a:schemeClr val="accent1"/>
              </a:buClr>
              <a:buSzPct val="80000"/>
              <a:buFont typeface="Wingdings 3" panose="05040102010807070707" pitchFamily="18" charset="2"/>
              <a:buChar char=""/>
              <a:defRPr/>
            </a:pPr>
            <a:endParaRPr kumimoji="0" lang="en-US" sz="1800" b="0" i="0" u="none" strike="noStrike" kern="1200" cap="none" spc="0" normalizeH="0" baseline="0" noProof="1">
              <a:ln>
                <a:noFill/>
              </a:ln>
              <a:solidFill>
                <a:srgbClr val="404040"/>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215900"/>
            <a:ext cx="8596313" cy="1714500"/>
          </a:xfrm>
        </p:spPr>
        <p:txBody>
          <a:bodyPr vert="horz" wrap="square" lIns="91440" tIns="45720" rIns="91440" bIns="45720" numCol="1" anchor="t" anchorCtr="0" compatLnSpc="1"/>
          <a:lstStyle/>
          <a:p>
            <a:pPr marL="0" marR="0" lvl="0" indent="0" algn="l" defTabSz="457200" rtl="0" eaLnBrk="1" fontAlgn="base" latinLnBrk="0" hangingPunct="1">
              <a:lnSpc>
                <a:spcPct val="100000"/>
              </a:lnSpc>
              <a:spcBef>
                <a:spcPct val="0"/>
              </a:spcBef>
              <a:spcAft>
                <a:spcPct val="0"/>
              </a:spcAft>
              <a:buClrTx/>
              <a:buSzTx/>
              <a:buFontTx/>
              <a:buNone/>
              <a:defRPr/>
            </a:pPr>
            <a:r>
              <a:rPr kumimoji="0" lang="en-US" sz="3600" b="1" i="0" u="none" strike="noStrike" kern="1200" cap="none" spc="0" normalizeH="0" baseline="0" noProof="0" dirty="0" smtClean="0">
                <a:ln>
                  <a:noFill/>
                </a:ln>
                <a:solidFill>
                  <a:schemeClr val="accent1">
                    <a:lumMod val="50000"/>
                  </a:schemeClr>
                </a:solidFill>
                <a:effectLst>
                  <a:outerShdw blurRad="38100" dist="38100" dir="2700000" algn="tl">
                    <a:srgbClr val="000000">
                      <a:alpha val="43137"/>
                    </a:srgbClr>
                  </a:outerShdw>
                </a:effectLst>
                <a:uLnTx/>
                <a:uFillTx/>
                <a:latin typeface="+mj-lt"/>
                <a:ea typeface="+mj-ea"/>
                <a:cs typeface="+mj-cs"/>
              </a:rPr>
              <a:t>Types of Corporations</a:t>
            </a:r>
            <a:r>
              <a:rPr kumimoji="0" lang="en-US" sz="36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mj-lt"/>
                <a:ea typeface="+mj-ea"/>
                <a:cs typeface="+mj-cs"/>
              </a:rPr>
              <a:t/>
            </a:r>
            <a:br>
              <a:rPr kumimoji="0" lang="en-US" sz="3600" b="1"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mj-lt"/>
                <a:ea typeface="+mj-ea"/>
                <a:cs typeface="+mj-cs"/>
              </a:rPr>
            </a:br>
            <a:endParaRPr kumimoji="0" lang="en-US" sz="3600" b="0" i="0" u="none" strike="noStrike" kern="1200" cap="none" spc="0" normalizeH="0" baseline="0" noProof="0" dirty="0">
              <a:ln>
                <a:noFill/>
              </a:ln>
              <a:solidFill>
                <a:schemeClr val="accent1"/>
              </a:solidFill>
              <a:effectLst>
                <a:outerShdw blurRad="38100" dist="38100" dir="2700000" algn="tl">
                  <a:srgbClr val="000000">
                    <a:alpha val="43137"/>
                  </a:srgbClr>
                </a:outerShdw>
              </a:effectLst>
              <a:uLnTx/>
              <a:uFillTx/>
              <a:latin typeface="+mj-lt"/>
              <a:ea typeface="+mj-ea"/>
              <a:cs typeface="+mj-cs"/>
            </a:endParaRPr>
          </a:p>
        </p:txBody>
      </p:sp>
      <p:sp>
        <p:nvSpPr>
          <p:cNvPr id="3" name="Content Placeholder 2"/>
          <p:cNvSpPr>
            <a:spLocks noGrp="1"/>
          </p:cNvSpPr>
          <p:nvPr>
            <p:ph idx="1"/>
          </p:nvPr>
        </p:nvSpPr>
        <p:spPr>
          <a:xfrm>
            <a:off x="215900" y="1820863"/>
            <a:ext cx="9058275" cy="4221163"/>
          </a:xfrm>
        </p:spPr>
        <p:txBody>
          <a:bodyPr vert="horz" wrap="square" lIns="91440" tIns="45720" rIns="91440" bIns="45720" numCol="1" anchor="t" anchorCtr="0" compatLnSpc="1"/>
          <a:lstStyle/>
          <a:p>
            <a:pPr marL="0" marR="0" lvl="0" indent="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None/>
              <a:defRPr/>
            </a:pPr>
            <a:r>
              <a:rPr kumimoji="0" lang="sr-Latn-ME" sz="2400" b="0"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mn-lt"/>
                <a:ea typeface="+mn-ea"/>
                <a:cs typeface="+mn-cs"/>
              </a:rPr>
              <a:t>Public Corporation </a:t>
            </a:r>
          </a:p>
          <a:p>
            <a:pPr marL="0" marR="0" lvl="0" indent="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None/>
              <a:defRPr/>
            </a:pPr>
            <a:r>
              <a:rPr kumimoji="0" lang="en-US" sz="1800" b="0" i="0" u="none" strike="noStrike" kern="1200" cap="none" spc="0" normalizeH="0" baseline="0" noProof="0" dirty="0" smtClean="0">
                <a:ln>
                  <a:noFill/>
                </a:ln>
                <a:solidFill>
                  <a:srgbClr val="404040"/>
                </a:solidFill>
                <a:effectLst/>
                <a:uLnTx/>
                <a:uFillTx/>
                <a:latin typeface="+mn-lt"/>
                <a:ea typeface="+mn-ea"/>
                <a:cs typeface="+mn-cs"/>
              </a:rPr>
              <a:t>Defined more by securities laws than anything else. “Publicly traded” More restricted than other corporations.</a:t>
            </a:r>
            <a:endParaRPr kumimoji="0" lang="sr-Latn-ME" sz="1800" b="0" i="0" u="none" strike="noStrike" kern="1200" cap="none" spc="0" normalizeH="0" baseline="0" noProof="0" dirty="0" smtClean="0">
              <a:ln>
                <a:noFill/>
              </a:ln>
              <a:solidFill>
                <a:srgbClr val="404040"/>
              </a:solidFill>
              <a:effectLst/>
              <a:uLnTx/>
              <a:uFillTx/>
              <a:latin typeface="+mn-lt"/>
              <a:ea typeface="+mn-ea"/>
              <a:cs typeface="+mn-cs"/>
            </a:endParaRPr>
          </a:p>
          <a:p>
            <a:pPr marL="342900" marR="0" lvl="0" indent="-342900" algn="l" defTabSz="457200" rtl="0" eaLnBrk="1" fontAlgn="base" latinLnBrk="0" hangingPunct="1">
              <a:lnSpc>
                <a:spcPct val="9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0" dirty="0" smtClean="0">
                <a:ln>
                  <a:noFill/>
                </a:ln>
                <a:solidFill>
                  <a:srgbClr val="404040"/>
                </a:solidFill>
                <a:effectLst/>
                <a:uLnTx/>
                <a:uFillTx/>
                <a:latin typeface="+mn-lt"/>
                <a:ea typeface="+mn-ea"/>
                <a:cs typeface="+mn-cs"/>
              </a:rPr>
              <a:t>Don’t confuse “going public” with creating a corporation.</a:t>
            </a:r>
          </a:p>
          <a:p>
            <a:pPr marL="342900" marR="0" lvl="0" indent="-342900" algn="l" defTabSz="457200" rtl="0" eaLnBrk="1" fontAlgn="base" latinLnBrk="0" hangingPunct="1">
              <a:lnSpc>
                <a:spcPct val="9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0" dirty="0" smtClean="0">
                <a:ln>
                  <a:noFill/>
                </a:ln>
                <a:solidFill>
                  <a:srgbClr val="404040"/>
                </a:solidFill>
                <a:effectLst/>
                <a:uLnTx/>
                <a:uFillTx/>
                <a:latin typeface="+mn-lt"/>
                <a:ea typeface="+mn-ea"/>
                <a:cs typeface="+mn-cs"/>
              </a:rPr>
              <a:t>When you offer the public investment in the corporation for the first time you are said to be “going public”</a:t>
            </a:r>
          </a:p>
          <a:p>
            <a:pPr marL="342900" marR="0" lvl="0" indent="-342900" algn="l" defTabSz="457200" rtl="0" eaLnBrk="1" fontAlgn="base" latinLnBrk="0" hangingPunct="1">
              <a:lnSpc>
                <a:spcPct val="9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0" dirty="0" smtClean="0">
                <a:ln>
                  <a:noFill/>
                </a:ln>
                <a:solidFill>
                  <a:srgbClr val="404040"/>
                </a:solidFill>
                <a:effectLst/>
                <a:uLnTx/>
                <a:uFillTx/>
                <a:latin typeface="+mn-lt"/>
                <a:ea typeface="+mn-ea"/>
                <a:cs typeface="+mn-cs"/>
              </a:rPr>
              <a:t>This marks a significant change in the way a company will be operated and the obligations of the directors and officers.</a:t>
            </a:r>
          </a:p>
          <a:p>
            <a:pPr marL="342900" marR="0" lvl="0" indent="-342900" algn="l" defTabSz="457200" rtl="0" eaLnBrk="1" fontAlgn="base" latinLnBrk="0" hangingPunct="1">
              <a:lnSpc>
                <a:spcPct val="90000"/>
              </a:lnSpc>
              <a:spcBef>
                <a:spcPts val="1000"/>
              </a:spcBef>
              <a:spcAft>
                <a:spcPct val="0"/>
              </a:spcAft>
              <a:buClr>
                <a:schemeClr val="accent1"/>
              </a:buClr>
              <a:buSzPct val="80000"/>
              <a:buFont typeface="Wingdings 3" panose="05040102010807070707" pitchFamily="18" charset="2"/>
              <a:buChar char=""/>
              <a:defRPr/>
            </a:pPr>
            <a:r>
              <a:rPr kumimoji="0" lang="en-US" sz="1800" b="0" i="0" u="none" strike="noStrike" kern="1200" cap="none" spc="0" normalizeH="0" baseline="0" noProof="0" dirty="0" smtClean="0">
                <a:ln>
                  <a:noFill/>
                </a:ln>
                <a:solidFill>
                  <a:srgbClr val="404040"/>
                </a:solidFill>
                <a:effectLst/>
                <a:uLnTx/>
                <a:uFillTx/>
                <a:latin typeface="+mn-lt"/>
                <a:ea typeface="+mn-ea"/>
                <a:cs typeface="+mn-cs"/>
              </a:rPr>
              <a:t>Rarely will happen at time of creation but can and occasionally does.</a:t>
            </a:r>
          </a:p>
          <a:p>
            <a:pPr marL="0" marR="0" lvl="0" indent="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None/>
              <a:defRPr/>
            </a:pPr>
            <a:endParaRPr kumimoji="0" lang="en-US" sz="1800" b="0" i="0" u="none" strike="noStrike" kern="1200" cap="none" spc="0" normalizeH="0" baseline="0" noProof="0" dirty="0" smtClean="0">
              <a:ln>
                <a:noFill/>
              </a:ln>
              <a:solidFill>
                <a:srgbClr val="404040"/>
              </a:solidFill>
              <a:effectLst/>
              <a:uLnTx/>
              <a:uFillTx/>
              <a:latin typeface="+mn-lt"/>
              <a:ea typeface="+mn-ea"/>
              <a:cs typeface="+mn-cs"/>
            </a:endParaRPr>
          </a:p>
          <a:p>
            <a:pPr marL="0" marR="0" lvl="0" indent="0" algn="l"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None/>
              <a:defRPr/>
            </a:pPr>
            <a:endParaRPr kumimoji="0" lang="en-US" sz="1800" b="0" i="0" u="none" strike="noStrike" kern="1200" cap="none" spc="0" normalizeH="0" baseline="0" noProof="0" dirty="0">
              <a:ln>
                <a:noFill/>
              </a:ln>
              <a:solidFill>
                <a:srgbClr val="404040"/>
              </a:solidFill>
              <a:effectLst>
                <a:outerShdw blurRad="38100" dist="38100" dir="2700000" algn="tl">
                  <a:srgbClr val="000000">
                    <a:alpha val="43137"/>
                  </a:srgbClr>
                </a:outerShdw>
              </a:effectLst>
              <a:uLnTx/>
              <a:uFillTx/>
              <a:latin typeface="+mn-lt"/>
              <a:ea typeface="+mn-ea"/>
              <a:cs typeface="+mn-cs"/>
            </a:endParaRPr>
          </a:p>
        </p:txBody>
      </p:sp>
      <p:pic>
        <p:nvPicPr>
          <p:cNvPr id="25603" name="Picture 3" descr="Predicting the &lt;strong&gt;Stock Market&lt;/strong&gt;? – Preeti Juturu – Medium"/>
          <p:cNvPicPr>
            <a:picLocks noChangeAspect="1"/>
          </p:cNvPicPr>
          <p:nvPr/>
        </p:nvPicPr>
        <p:blipFill>
          <a:blip r:embed="rId2"/>
          <a:stretch>
            <a:fillRect/>
          </a:stretch>
        </p:blipFill>
        <p:spPr>
          <a:xfrm>
            <a:off x="8761413" y="215900"/>
            <a:ext cx="3430587" cy="2136775"/>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Write for money? Then turn yourself into a Limited Liability Company (&lt;strong&gt;LLC&lt;/strong&gt;)"/>
          <p:cNvPicPr>
            <a:picLocks noChangeAspect="1"/>
          </p:cNvPicPr>
          <p:nvPr/>
        </p:nvPicPr>
        <p:blipFill>
          <a:blip r:embed="rId2"/>
          <a:stretch>
            <a:fillRect/>
          </a:stretch>
        </p:blipFill>
        <p:spPr>
          <a:xfrm>
            <a:off x="7559675" y="0"/>
            <a:ext cx="4565650" cy="1598613"/>
          </a:xfrm>
          <a:prstGeom prst="rect">
            <a:avLst/>
          </a:prstGeom>
          <a:noFill/>
          <a:ln w="9525">
            <a:noFill/>
          </a:ln>
        </p:spPr>
      </p:pic>
      <p:sp>
        <p:nvSpPr>
          <p:cNvPr id="23553" name="Title 1"/>
          <p:cNvSpPr>
            <a:spLocks noGrp="1" noChangeArrowheads="1"/>
          </p:cNvSpPr>
          <p:nvPr>
            <p:ph type="title"/>
          </p:nvPr>
        </p:nvSpPr>
        <p:spPr>
          <a:xfrm>
            <a:off x="677863" y="609600"/>
            <a:ext cx="8596313" cy="1320800"/>
          </a:xfrm>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Tx/>
              <a:buNone/>
            </a:pPr>
            <a:r>
              <a:rPr kumimoji="0" lang="en-US" altLang="zh-CN" sz="3600" b="1" i="0" u="none" strike="noStrike" kern="1200" cap="none" spc="0" normalizeH="0" baseline="0" noProof="1">
                <a:solidFill>
                  <a:schemeClr val="accent1"/>
                </a:solidFill>
                <a:effectLst>
                  <a:outerShdw blurRad="38100" dist="38100" dir="2700000">
                    <a:srgbClr val="C0C0C0"/>
                  </a:outerShdw>
                </a:effectLst>
                <a:latin typeface="+mj-lt"/>
                <a:ea typeface="SimSun" panose="02010600030101010101" pitchFamily="2" charset="-122"/>
                <a:cs typeface="+mj-cs"/>
              </a:rPr>
              <a:t>Limited Liability Company (LLC)</a:t>
            </a:r>
            <a:r>
              <a:rPr lang="en-US" altLang="zh-CN" b="1" dirty="0">
                <a:effectLst>
                  <a:outerShdw blurRad="38100" dist="38100" dir="2700000">
                    <a:srgbClr val="C0C0C0"/>
                  </a:outerShdw>
                </a:effectLst>
                <a:ea typeface="SimSun" panose="02010600030101010101" pitchFamily="2" charset="-122"/>
              </a:rPr>
              <a:t/>
            </a:r>
            <a:br>
              <a:rPr lang="en-US" altLang="zh-CN" b="1" dirty="0">
                <a:effectLst>
                  <a:outerShdw blurRad="38100" dist="38100" dir="2700000">
                    <a:srgbClr val="C0C0C0"/>
                  </a:outerShdw>
                </a:effectLst>
                <a:ea typeface="SimSun" panose="02010600030101010101" pitchFamily="2" charset="-122"/>
              </a:rPr>
            </a:br>
            <a:endParaRPr kumimoji="0" lang="en-US" altLang="zh-CN" sz="3600" b="0" i="0" u="none" strike="noStrike" kern="1200" cap="none" spc="0" normalizeH="0" baseline="0" noProof="1">
              <a:solidFill>
                <a:schemeClr val="accent1"/>
              </a:solidFill>
              <a:effectLst>
                <a:outerShdw blurRad="38100" dist="38100" dir="2700000">
                  <a:srgbClr val="C0C0C0"/>
                </a:outerShdw>
              </a:effectLst>
              <a:latin typeface="+mj-lt"/>
              <a:ea typeface="SimSun" panose="02010600030101010101" pitchFamily="2" charset="-122"/>
              <a:cs typeface="+mj-cs"/>
            </a:endParaRPr>
          </a:p>
        </p:txBody>
      </p:sp>
      <p:sp>
        <p:nvSpPr>
          <p:cNvPr id="26627" name="Content Placeholder 2"/>
          <p:cNvSpPr>
            <a:spLocks noGrp="1"/>
          </p:cNvSpPr>
          <p:nvPr>
            <p:ph idx="1"/>
          </p:nvPr>
        </p:nvSpPr>
        <p:spPr>
          <a:xfrm>
            <a:off x="257175" y="1687513"/>
            <a:ext cx="9017000" cy="5037137"/>
          </a:xfrm>
          <a:ln/>
        </p:spPr>
        <p:txBody>
          <a:bodyPr vert="horz" wrap="square" lIns="91440" tIns="45720" rIns="91440" bIns="45720" anchor="t" anchorCtr="0"/>
          <a:lstStyle/>
          <a:p>
            <a:pPr eaLnBrk="1" hangingPunct="1"/>
            <a:r>
              <a:rPr lang="en-US" altLang="zh-CN" dirty="0">
                <a:ea typeface="SimSun" panose="02010600030101010101" pitchFamily="2" charset="-122"/>
              </a:rPr>
              <a:t>The LLC is a relatively new type of hybrid business structure that is now permissible in most states.  It is designed to provide limited liability features of a corporation and the tax efficiencies and operational flexibility of a partnership.  Formation is more complex and formal than that of a general partnership.</a:t>
            </a:r>
          </a:p>
          <a:p>
            <a:pPr eaLnBrk="1" hangingPunct="1"/>
            <a:r>
              <a:rPr lang="en-US" altLang="zh-CN" dirty="0">
                <a:ea typeface="SimSun" panose="02010600030101010101" pitchFamily="2" charset="-122"/>
              </a:rPr>
              <a:t>The owners are </a:t>
            </a:r>
            <a:r>
              <a:rPr lang="sr-Latn-ME" altLang="zh-CN" dirty="0">
                <a:ea typeface="SimSun" panose="02010600030101010101" pitchFamily="2" charset="-122"/>
              </a:rPr>
              <a:t>called „</a:t>
            </a:r>
            <a:r>
              <a:rPr lang="en-US" altLang="zh-CN" dirty="0">
                <a:ea typeface="SimSun" panose="02010600030101010101" pitchFamily="2" charset="-122"/>
              </a:rPr>
              <a:t>members</a:t>
            </a:r>
            <a:r>
              <a:rPr lang="sr-Latn-ME" altLang="zh-CN" dirty="0">
                <a:ea typeface="SimSun" panose="02010600030101010101" pitchFamily="2" charset="-122"/>
              </a:rPr>
              <a:t>“</a:t>
            </a:r>
            <a:r>
              <a:rPr lang="en-US" altLang="zh-CN" dirty="0">
                <a:ea typeface="SimSun" panose="02010600030101010101" pitchFamily="2" charset="-122"/>
              </a:rPr>
              <a:t>, and the LLC </a:t>
            </a:r>
            <a:r>
              <a:rPr lang="sr-Latn-ME" altLang="zh-CN" dirty="0">
                <a:ea typeface="华文新魏"/>
              </a:rPr>
              <a:t>u</a:t>
            </a:r>
            <a:r>
              <a:rPr lang="en-US" altLang="zh-CN" dirty="0"/>
              <a:t>sually </a:t>
            </a:r>
            <a:r>
              <a:rPr lang="sr-Latn-ME" altLang="x-none" dirty="0"/>
              <a:t>created </a:t>
            </a:r>
            <a:r>
              <a:rPr lang="en-US" altLang="zh-CN" dirty="0"/>
              <a:t>by filing “Articles of Organization” with state</a:t>
            </a:r>
            <a:r>
              <a:rPr lang="sr-Latn-ME" altLang="x-none" dirty="0"/>
              <a:t>.</a:t>
            </a:r>
            <a:r>
              <a:rPr lang="en-US" altLang="zh-CN" dirty="0">
                <a:ea typeface="SimSun" panose="02010600030101010101" pitchFamily="2" charset="-122"/>
              </a:rPr>
              <a:t> The time limit can be continued if desired by a vote of the members at the time of expiration.  </a:t>
            </a:r>
            <a:endParaRPr lang="sr-Latn-ME" altLang="zh-CN" dirty="0">
              <a:ea typeface="SimSun" panose="02010600030101010101" pitchFamily="2" charset="-122"/>
            </a:endParaRPr>
          </a:p>
          <a:p>
            <a:pPr eaLnBrk="1" hangingPunct="1"/>
            <a:r>
              <a:rPr lang="en-US" altLang="zh-CN" dirty="0"/>
              <a:t>Often an “operating agreement” is created between members to govern their relationship, obligations and rights.</a:t>
            </a:r>
            <a:endParaRPr lang="sr-Latn-ME" altLang="zh-CN" dirty="0">
              <a:ea typeface="SimSun" panose="02010600030101010101" pitchFamily="2" charset="-122"/>
            </a:endParaRPr>
          </a:p>
          <a:p>
            <a:pPr eaLnBrk="1" hangingPunct="1"/>
            <a:r>
              <a:rPr lang="en-US" altLang="zh-CN" dirty="0">
                <a:ea typeface="SimSun" panose="02010600030101010101" pitchFamily="2" charset="-122"/>
              </a:rPr>
              <a:t>LLC’s must not have more than two of the four characteristics that define corporations:  Limited liability to the extent of assets; continuity of life; centralization of management; and free transferability of ownership interests.</a:t>
            </a:r>
            <a:endParaRPr lang="en-US" altLang="zh-CN" dirty="0"/>
          </a:p>
          <a:p>
            <a:pPr eaLnBrk="1" hangingPunct="1"/>
            <a:r>
              <a:rPr lang="en-US" altLang="zh-CN" dirty="0"/>
              <a:t>Many states allow single owner LLC’s</a:t>
            </a:r>
          </a:p>
          <a:p>
            <a:pPr eaLnBrk="1" hangingPunct="1">
              <a:buNone/>
            </a:pPr>
            <a:endParaRPr lang="en-US" altLang="zh-CN" dirty="0"/>
          </a:p>
          <a:p>
            <a:pPr eaLnBrk="1" hangingPunct="1"/>
            <a:endParaRPr lang="en-US" altLang="zh-CN" dirty="0">
              <a:ea typeface="SimSun" panose="02010600030101010101" pitchFamily="2" charset="-122"/>
            </a:endParaRPr>
          </a:p>
          <a:p>
            <a:pPr eaLnBrk="1" hangingPunct="1"/>
            <a:endParaRPr lang="en-US" altLang="zh-CN" dirty="0">
              <a:ea typeface="SimSun"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noChangeArrowheads="1"/>
          </p:cNvSpPr>
          <p:nvPr>
            <p:ph type="title"/>
          </p:nvPr>
        </p:nvSpPr>
        <p:spPr>
          <a:xfrm>
            <a:off x="677863" y="609600"/>
            <a:ext cx="8596313" cy="1320800"/>
          </a:xfrm>
        </p:spPr>
        <p:txBody>
          <a:bodyPr vert="horz" wrap="square" lIns="91440" tIns="45720" rIns="91440" bIns="45720" numCol="1" anchor="t" anchorCtr="0" compatLnSpc="1"/>
          <a:lstStyle/>
          <a:p>
            <a:pPr marL="0" marR="0" indent="0" algn="l" defTabSz="457200" rtl="0" eaLnBrk="1" fontAlgn="base" latinLnBrk="0" hangingPunct="1">
              <a:lnSpc>
                <a:spcPct val="100000"/>
              </a:lnSpc>
              <a:spcBef>
                <a:spcPct val="0"/>
              </a:spcBef>
              <a:spcAft>
                <a:spcPct val="0"/>
              </a:spcAft>
              <a:buClrTx/>
              <a:buSzTx/>
              <a:buFontTx/>
              <a:buNone/>
            </a:pPr>
            <a:r>
              <a:rPr kumimoji="0" lang="en-US" altLang="zh-CN" sz="3600" b="1" i="0" u="none" strike="noStrike" kern="1200" cap="none" spc="0" normalizeH="0" baseline="0" noProof="1">
                <a:solidFill>
                  <a:schemeClr val="accent1"/>
                </a:solidFill>
                <a:effectLst>
                  <a:outerShdw blurRad="38100" dist="38100" dir="2700000">
                    <a:srgbClr val="C0C0C0"/>
                  </a:outerShdw>
                </a:effectLst>
                <a:latin typeface="+mj-lt"/>
                <a:ea typeface="SimSun" panose="02010600030101010101" pitchFamily="2" charset="-122"/>
                <a:cs typeface="+mj-cs"/>
              </a:rPr>
              <a:t>Subchapter S Corporation</a:t>
            </a:r>
            <a:r>
              <a:rPr lang="en-US" altLang="zh-CN" b="1" dirty="0">
                <a:effectLst>
                  <a:outerShdw blurRad="38100" dist="38100" dir="2700000">
                    <a:srgbClr val="C0C0C0"/>
                  </a:outerShdw>
                </a:effectLst>
                <a:ea typeface="SimSun" panose="02010600030101010101" pitchFamily="2" charset="-122"/>
              </a:rPr>
              <a:t/>
            </a:r>
            <a:br>
              <a:rPr lang="en-US" altLang="zh-CN" b="1" dirty="0">
                <a:effectLst>
                  <a:outerShdw blurRad="38100" dist="38100" dir="2700000">
                    <a:srgbClr val="C0C0C0"/>
                  </a:outerShdw>
                </a:effectLst>
                <a:ea typeface="SimSun" panose="02010600030101010101" pitchFamily="2" charset="-122"/>
              </a:rPr>
            </a:br>
            <a:endParaRPr kumimoji="0" lang="en-US" altLang="zh-CN" sz="3600" b="0" i="0" u="none" strike="noStrike" kern="1200" cap="none" spc="0" normalizeH="0" baseline="0" noProof="1">
              <a:solidFill>
                <a:schemeClr val="accent1"/>
              </a:solidFill>
              <a:effectLst>
                <a:outerShdw blurRad="38100" dist="38100" dir="2700000">
                  <a:srgbClr val="C0C0C0"/>
                </a:outerShdw>
              </a:effectLst>
              <a:latin typeface="+mj-lt"/>
              <a:ea typeface="SimSun" panose="02010600030101010101" pitchFamily="2" charset="-122"/>
              <a:cs typeface="+mj-cs"/>
            </a:endParaRPr>
          </a:p>
        </p:txBody>
      </p:sp>
      <p:sp>
        <p:nvSpPr>
          <p:cNvPr id="27650" name="Content Placeholder 2"/>
          <p:cNvSpPr>
            <a:spLocks noGrp="1"/>
          </p:cNvSpPr>
          <p:nvPr>
            <p:ph idx="1"/>
          </p:nvPr>
        </p:nvSpPr>
        <p:spPr>
          <a:ln/>
        </p:spPr>
        <p:txBody>
          <a:bodyPr vert="horz" wrap="square" lIns="91440" tIns="45720" rIns="91440" bIns="45720" anchor="t" anchorCtr="0"/>
          <a:lstStyle/>
          <a:p>
            <a:pPr eaLnBrk="1" hangingPunct="1"/>
            <a:r>
              <a:rPr lang="en-US" altLang="zh-CN" dirty="0">
                <a:ea typeface="SimSun" panose="02010600030101010101" pitchFamily="2" charset="-122"/>
              </a:rPr>
              <a:t>A tax election only; this election enables the shareholder to treat the earnings and profits as distributions, and have them pass through directly to their personal tax return.  The catch here is that the shareholder, if working for the company, and if there is a profit, must pay his/herself wages, and it must meet standards of “reasonable compensation”.  This can vary by geographical region as well as occupation, but the basic rule is to pay yourself what you would have to pay someone to do your job, as long as there is enough profit.  If you do not do this, the IRS can reclassify all of the earnings and profit as wages, and you will be liable for all of the payroll taxes on the total amount.</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720</Words>
  <Application>Microsoft Office PowerPoint</Application>
  <PresentationFormat>Widescreen</PresentationFormat>
  <Paragraphs>112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SimSun</vt:lpstr>
      <vt:lpstr>Arial</vt:lpstr>
      <vt:lpstr>方正姚体</vt:lpstr>
      <vt:lpstr>华文新魏</vt:lpstr>
      <vt:lpstr>Trebuchet MS</vt:lpstr>
      <vt:lpstr>Wingdings</vt:lpstr>
      <vt:lpstr>Wingdings 3</vt:lpstr>
      <vt:lpstr>Facet</vt:lpstr>
      <vt:lpstr>Business Law</vt:lpstr>
      <vt:lpstr>Business Organizations / Types</vt:lpstr>
      <vt:lpstr>CORPORATION </vt:lpstr>
      <vt:lpstr>CORPORATION </vt:lpstr>
      <vt:lpstr>Corporation – basic concepts</vt:lpstr>
      <vt:lpstr>Adventages and disadventages of CORPORATION</vt:lpstr>
      <vt:lpstr>Types of Corporations </vt:lpstr>
      <vt:lpstr>Limited Liability Company (LLC) </vt:lpstr>
      <vt:lpstr>Subchapter S Corporation </vt:lpstr>
      <vt:lpstr>Corporate joint venture</vt:lpstr>
      <vt:lpstr>Steps for Successful Startups</vt:lpstr>
      <vt:lpstr>Steps for Successful Startups</vt:lpstr>
      <vt:lpstr>Checkpoint </vt:lpstr>
      <vt:lpstr>BUSINESS ORGANIZATION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dc:title>
  <dc:creator>pcc</dc:creator>
  <cp:lastModifiedBy>pcc</cp:lastModifiedBy>
  <cp:revision>49</cp:revision>
  <dcterms:created xsi:type="dcterms:W3CDTF">2022-10-21T09:34:00Z</dcterms:created>
  <dcterms:modified xsi:type="dcterms:W3CDTF">2022-10-28T08:42:49Z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C0E5549B6B544FA5B05D263EB990AA39</vt:lpwstr>
  </property>
  <property fmtid="{D5CDD505-2E9C-101B-9397-08002B2CF9AE}" pid="3" name="KSOProductBuildVer">
    <vt:lpwstr>1033-11.2.0.11380</vt:lpwstr>
  </property>
</Properties>
</file>