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71" r:id="rId3"/>
    <p:sldId id="282" r:id="rId4"/>
    <p:sldId id="281" r:id="rId5"/>
    <p:sldId id="283" r:id="rId6"/>
    <p:sldId id="284" r:id="rId7"/>
    <p:sldId id="286" r:id="rId8"/>
    <p:sldId id="279" r:id="rId9"/>
    <p:sldId id="287" r:id="rId10"/>
    <p:sldId id="289" r:id="rId11"/>
    <p:sldId id="288" r:id="rId12"/>
  </p:sldIdLst>
  <p:sldSz cx="12192000" cy="6858000"/>
  <p:notesSz cx="6858000" cy="9144000"/>
  <p:defaultTextStyle>
    <a:defPPr>
      <a:defRPr lang="en-US"/>
    </a:defPPr>
    <a:lvl1pPr marL="0" lvl="0"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5pPr>
    <a:lvl6pPr marL="2286000" lvl="5"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6pPr>
    <a:lvl7pPr marL="2743200" lvl="6"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7pPr>
    <a:lvl8pPr marL="3200400" lvl="7"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8pPr>
    <a:lvl9pPr marL="3657600" lvl="8"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c"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23T09:27:15.070" idx="3">
    <p:pos x="5667" y="314"/>
    <p:text>https://www.baltimoresourcelink.com/forms-of-business-organization/</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2-10-23T09:00:05.380" idx="2">
    <p:pos x="4684" y="460"/>
    <p:text>https://www.upcounsel.com/rights-of-partners-in-a-partnership-business#fiduciary-and-loyalty-duties</p:text>
  </p:cm>
</p:cmLst>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62AA78C-74F0-4DF4-B73F-846AA512CA65}" type="doc">
      <dgm:prSet loTypeId="urn:microsoft.com/office/officeart/2005/8/layout/hList9#1" loCatId="list" qsTypeId="urn:microsoft.com/office/officeart/2005/8/quickstyle/simple1#1" qsCatId="simple" csTypeId="urn:microsoft.com/office/officeart/2005/8/colors/accent1_2#1" csCatId="accent1" phldr="1"/>
      <dgm:spPr/>
      <dgm:t>
        <a:bodyPr/>
        <a:lstStyle/>
        <a:p>
          <a:endParaRPr lang="en-US"/>
        </a:p>
      </dgm:t>
    </dgm:pt>
    <dgm:pt modelId="{15BA1F33-D9B3-4960-B155-D6C187289BF0}">
      <dgm:prSet phldrT="[Text]"/>
      <dgm:spPr/>
      <dgm:t>
        <a:bodyPr/>
        <a:lstStyle/>
        <a:p>
          <a:r>
            <a:rPr lang="sr-Latn-ME" dirty="0" smtClean="0"/>
            <a:t>Advantages </a:t>
          </a:r>
          <a:endParaRPr lang="en-US" dirty="0"/>
        </a:p>
      </dgm:t>
    </dgm:pt>
    <dgm:pt modelId="{4F738A64-418A-4EE3-A030-39D3F12893D3}" type="parTrans" cxnId="{3AD8A95E-9CA6-4359-B6B5-5833080995BC}">
      <dgm:prSet/>
      <dgm:spPr/>
      <dgm:t>
        <a:bodyPr/>
        <a:lstStyle/>
        <a:p>
          <a:endParaRPr lang="en-US"/>
        </a:p>
      </dgm:t>
    </dgm:pt>
    <dgm:pt modelId="{085BD776-DAEC-4DBB-9281-75DC245ECAEA}" type="sibTrans" cxnId="{3AD8A95E-9CA6-4359-B6B5-5833080995BC}">
      <dgm:prSet/>
      <dgm:spPr/>
      <dgm:t>
        <a:bodyPr/>
        <a:lstStyle/>
        <a:p>
          <a:endParaRPr lang="en-US"/>
        </a:p>
      </dgm:t>
    </dgm:pt>
    <dgm:pt modelId="{B35E06E5-5F05-4F05-835B-D86012BC4556}">
      <dgm:prSet phldrT="[Text]"/>
      <dgm:spPr/>
      <dgm:t>
        <a:bodyPr/>
        <a:lstStyle/>
        <a:p>
          <a:r>
            <a:rPr lang="sr-Latn-ME" dirty="0" smtClean="0"/>
            <a:t>Easy to start quickly</a:t>
          </a:r>
        </a:p>
        <a:p>
          <a:r>
            <a:rPr lang="sr-Latn-ME" dirty="0" smtClean="0"/>
            <a:t>Inexpensive to create</a:t>
          </a:r>
        </a:p>
        <a:p>
          <a:r>
            <a:rPr lang="en-US" dirty="0" smtClean="0"/>
            <a:t>Single Taxation</a:t>
          </a:r>
          <a:r>
            <a:rPr lang="sr-Latn-ME" dirty="0" smtClean="0"/>
            <a:t> – not separated</a:t>
          </a:r>
          <a:endParaRPr lang="en-US" dirty="0"/>
        </a:p>
      </dgm:t>
    </dgm:pt>
    <dgm:pt modelId="{4E66EB38-94AA-4957-BF98-8D322F6A4270}" type="parTrans" cxnId="{0C3B7EDF-4CD8-4A73-A860-BAF7753FA559}">
      <dgm:prSet/>
      <dgm:spPr/>
      <dgm:t>
        <a:bodyPr/>
        <a:lstStyle/>
        <a:p>
          <a:endParaRPr lang="en-US"/>
        </a:p>
      </dgm:t>
    </dgm:pt>
    <dgm:pt modelId="{D9D59D25-7882-4E13-B092-15F9EC1A1070}" type="sibTrans" cxnId="{0C3B7EDF-4CD8-4A73-A860-BAF7753FA559}">
      <dgm:prSet/>
      <dgm:spPr/>
      <dgm:t>
        <a:bodyPr/>
        <a:lstStyle/>
        <a:p>
          <a:endParaRPr lang="en-US"/>
        </a:p>
      </dgm:t>
    </dgm:pt>
    <dgm:pt modelId="{B226EEB3-BEAC-4E21-AD83-3F6D74F69530}">
      <dgm:prSet phldrT="[Text]"/>
      <dgm:spPr/>
      <dgm:t>
        <a:bodyPr/>
        <a:lstStyle/>
        <a:p>
          <a:r>
            <a:rPr lang="sr-Latn-ME" dirty="0" smtClean="0"/>
            <a:t>Owner has complete authority over all activities and recives all profites</a:t>
          </a:r>
        </a:p>
        <a:p>
          <a:r>
            <a:rPr lang="sr-Latn-ME" dirty="0" smtClean="0"/>
            <a:t>The least regulated</a:t>
          </a:r>
        </a:p>
        <a:p>
          <a:r>
            <a:rPr lang="sr-Latn-ME" dirty="0" smtClean="0"/>
            <a:t>Flexibility</a:t>
          </a:r>
          <a:endParaRPr lang="en-US" dirty="0"/>
        </a:p>
      </dgm:t>
    </dgm:pt>
    <dgm:pt modelId="{92EA2C82-ECF8-4E23-B171-D3A03F287E0B}" type="parTrans" cxnId="{63C6B6FB-B598-4D40-AC9D-1D76755B308E}">
      <dgm:prSet/>
      <dgm:spPr/>
      <dgm:t>
        <a:bodyPr/>
        <a:lstStyle/>
        <a:p>
          <a:endParaRPr lang="en-US"/>
        </a:p>
      </dgm:t>
    </dgm:pt>
    <dgm:pt modelId="{5716B0DE-9675-438E-8F3B-22263125B9BF}" type="sibTrans" cxnId="{63C6B6FB-B598-4D40-AC9D-1D76755B308E}">
      <dgm:prSet/>
      <dgm:spPr/>
      <dgm:t>
        <a:bodyPr/>
        <a:lstStyle/>
        <a:p>
          <a:endParaRPr lang="en-US"/>
        </a:p>
      </dgm:t>
    </dgm:pt>
    <dgm:pt modelId="{C7A73A9E-51CD-4F60-8488-CFE0ACB94284}">
      <dgm:prSet phldrT="[Text]"/>
      <dgm:spPr/>
      <dgm:t>
        <a:bodyPr/>
        <a:lstStyle/>
        <a:p>
          <a:r>
            <a:rPr lang="sr-Latn-ME" dirty="0" smtClean="0"/>
            <a:t>Disadvantages</a:t>
          </a:r>
          <a:endParaRPr lang="en-US" dirty="0"/>
        </a:p>
      </dgm:t>
    </dgm:pt>
    <dgm:pt modelId="{12B7B996-45DA-4F22-9A61-10849FFF4069}" type="parTrans" cxnId="{C4B3044A-CB93-4A3A-843A-FD1DF45C3BAB}">
      <dgm:prSet/>
      <dgm:spPr/>
      <dgm:t>
        <a:bodyPr/>
        <a:lstStyle/>
        <a:p>
          <a:endParaRPr lang="en-US"/>
        </a:p>
      </dgm:t>
    </dgm:pt>
    <dgm:pt modelId="{567BA6A8-9547-4AE2-9EC9-F349F878D84B}" type="sibTrans" cxnId="{C4B3044A-CB93-4A3A-843A-FD1DF45C3BAB}">
      <dgm:prSet/>
      <dgm:spPr/>
      <dgm:t>
        <a:bodyPr/>
        <a:lstStyle/>
        <a:p>
          <a:endParaRPr lang="en-US"/>
        </a:p>
      </dgm:t>
    </dgm:pt>
    <dgm:pt modelId="{8D6068E4-72F6-499C-B0C6-7CD4D4161E3E}">
      <dgm:prSet phldrT="[Text]"/>
      <dgm:spPr/>
      <dgm:t>
        <a:bodyPr/>
        <a:lstStyle/>
        <a:p>
          <a:r>
            <a:rPr lang="sr-Latn-ME" dirty="0" smtClean="0"/>
            <a:t>Unlimited liability – debts incured by business may be payes+d from owner’s personal assets</a:t>
          </a:r>
        </a:p>
        <a:p>
          <a:r>
            <a:rPr lang="sr-Latn-ME" dirty="0" smtClean="0"/>
            <a:t>Full responsability</a:t>
          </a:r>
          <a:endParaRPr lang="en-US" dirty="0"/>
        </a:p>
      </dgm:t>
    </dgm:pt>
    <dgm:pt modelId="{5681D459-4564-470D-8ED8-1DFBB946E139}" type="parTrans" cxnId="{633E3F0F-F3A7-4CB2-83DB-1797C1057D3D}">
      <dgm:prSet/>
      <dgm:spPr/>
      <dgm:t>
        <a:bodyPr/>
        <a:lstStyle/>
        <a:p>
          <a:endParaRPr lang="en-US"/>
        </a:p>
      </dgm:t>
    </dgm:pt>
    <dgm:pt modelId="{CF36C87D-E999-475E-9259-56B7827DF4F9}" type="sibTrans" cxnId="{633E3F0F-F3A7-4CB2-83DB-1797C1057D3D}">
      <dgm:prSet/>
      <dgm:spPr/>
      <dgm:t>
        <a:bodyPr/>
        <a:lstStyle/>
        <a:p>
          <a:endParaRPr lang="en-US"/>
        </a:p>
      </dgm:t>
    </dgm:pt>
    <dgm:pt modelId="{6330A42C-C3D2-4434-A238-9A0D93F0B6C0}">
      <dgm:prSet phldrT="[Text]"/>
      <dgm:spPr/>
      <dgm:t>
        <a:bodyPr/>
        <a:lstStyle/>
        <a:p>
          <a:r>
            <a:rPr lang="en-US" dirty="0" smtClean="0"/>
            <a:t>Limited Growth</a:t>
          </a:r>
          <a:r>
            <a:rPr lang="sr-Latn-ME" dirty="0" smtClean="0"/>
            <a:t> Potential </a:t>
          </a:r>
        </a:p>
        <a:p>
          <a:r>
            <a:rPr lang="sr-Latn-ME" dirty="0" smtClean="0"/>
            <a:t>More dificult to raise capital</a:t>
          </a:r>
        </a:p>
        <a:p>
          <a:r>
            <a:rPr lang="sr-Latn-ME" dirty="0" smtClean="0"/>
            <a:t>Lack of longevity – death of the owner dissolves the business</a:t>
          </a:r>
          <a:endParaRPr lang="en-US" dirty="0"/>
        </a:p>
      </dgm:t>
    </dgm:pt>
    <dgm:pt modelId="{C415D583-0366-47CC-85CB-E61B93F8E628}" type="parTrans" cxnId="{E640C12E-34C1-4E99-BA7D-0A65D95B7658}">
      <dgm:prSet/>
      <dgm:spPr/>
      <dgm:t>
        <a:bodyPr/>
        <a:lstStyle/>
        <a:p>
          <a:endParaRPr lang="en-US"/>
        </a:p>
      </dgm:t>
    </dgm:pt>
    <dgm:pt modelId="{57B601A2-0F84-464C-AE96-18AAED116202}" type="sibTrans" cxnId="{E640C12E-34C1-4E99-BA7D-0A65D95B7658}">
      <dgm:prSet/>
      <dgm:spPr/>
      <dgm:t>
        <a:bodyPr/>
        <a:lstStyle/>
        <a:p>
          <a:endParaRPr lang="en-US"/>
        </a:p>
      </dgm:t>
    </dgm:pt>
    <dgm:pt modelId="{74929E45-4944-41EF-B65A-C8DF707D3FE0}" type="pres">
      <dgm:prSet presAssocID="{062AA78C-74F0-4DF4-B73F-846AA512CA65}" presName="list" presStyleCnt="0">
        <dgm:presLayoutVars>
          <dgm:dir/>
          <dgm:animLvl val="lvl"/>
        </dgm:presLayoutVars>
      </dgm:prSet>
      <dgm:spPr/>
      <dgm:t>
        <a:bodyPr/>
        <a:lstStyle/>
        <a:p>
          <a:endParaRPr lang="en-US"/>
        </a:p>
      </dgm:t>
    </dgm:pt>
    <dgm:pt modelId="{55B0E326-85AC-4FC1-B11A-5B81FC2EC0DE}" type="pres">
      <dgm:prSet presAssocID="{15BA1F33-D9B3-4960-B155-D6C187289BF0}" presName="posSpace" presStyleCnt="0"/>
      <dgm:spPr/>
    </dgm:pt>
    <dgm:pt modelId="{16051079-76EC-4509-A0DA-D5C57ADB7483}" type="pres">
      <dgm:prSet presAssocID="{15BA1F33-D9B3-4960-B155-D6C187289BF0}" presName="vertFlow" presStyleCnt="0"/>
      <dgm:spPr/>
    </dgm:pt>
    <dgm:pt modelId="{34DF3C00-D4AD-41A8-8022-6F54F44FA80A}" type="pres">
      <dgm:prSet presAssocID="{15BA1F33-D9B3-4960-B155-D6C187289BF0}" presName="topSpace" presStyleCnt="0"/>
      <dgm:spPr/>
    </dgm:pt>
    <dgm:pt modelId="{E045F9F5-D841-49E2-8D63-264B4B4CB2D2}" type="pres">
      <dgm:prSet presAssocID="{15BA1F33-D9B3-4960-B155-D6C187289BF0}" presName="firstComp" presStyleCnt="0"/>
      <dgm:spPr/>
    </dgm:pt>
    <dgm:pt modelId="{3A869ABD-0427-4D02-AEF3-22DEE73B45F5}" type="pres">
      <dgm:prSet presAssocID="{15BA1F33-D9B3-4960-B155-D6C187289BF0}" presName="firstChild" presStyleLbl="bgAccFollowNode1" presStyleIdx="0" presStyleCnt="4"/>
      <dgm:spPr/>
      <dgm:t>
        <a:bodyPr/>
        <a:lstStyle/>
        <a:p>
          <a:endParaRPr lang="en-US"/>
        </a:p>
      </dgm:t>
    </dgm:pt>
    <dgm:pt modelId="{4F08EF7A-0094-47D0-9EA2-7D02DAECB8D0}" type="pres">
      <dgm:prSet presAssocID="{15BA1F33-D9B3-4960-B155-D6C187289BF0}" presName="firstChildTx" presStyleLbl="bgAccFollowNode1" presStyleIdx="0" presStyleCnt="4">
        <dgm:presLayoutVars>
          <dgm:bulletEnabled val="1"/>
        </dgm:presLayoutVars>
      </dgm:prSet>
      <dgm:spPr/>
      <dgm:t>
        <a:bodyPr/>
        <a:lstStyle/>
        <a:p>
          <a:endParaRPr lang="en-US"/>
        </a:p>
      </dgm:t>
    </dgm:pt>
    <dgm:pt modelId="{A787BECF-8BD9-48D9-ADA3-2176138ECCB7}" type="pres">
      <dgm:prSet presAssocID="{B226EEB3-BEAC-4E21-AD83-3F6D74F69530}" presName="comp" presStyleCnt="0"/>
      <dgm:spPr/>
    </dgm:pt>
    <dgm:pt modelId="{BB8B2E2A-A0DC-40E1-BA9E-964BC1691172}" type="pres">
      <dgm:prSet presAssocID="{B226EEB3-BEAC-4E21-AD83-3F6D74F69530}" presName="child" presStyleLbl="bgAccFollowNode1" presStyleIdx="1" presStyleCnt="4"/>
      <dgm:spPr/>
      <dgm:t>
        <a:bodyPr/>
        <a:lstStyle/>
        <a:p>
          <a:endParaRPr lang="en-US"/>
        </a:p>
      </dgm:t>
    </dgm:pt>
    <dgm:pt modelId="{B6B05845-2C83-41A4-AE35-A4993FC3A7CB}" type="pres">
      <dgm:prSet presAssocID="{B226EEB3-BEAC-4E21-AD83-3F6D74F69530}" presName="childTx" presStyleLbl="bgAccFollowNode1" presStyleIdx="1" presStyleCnt="4">
        <dgm:presLayoutVars>
          <dgm:bulletEnabled val="1"/>
        </dgm:presLayoutVars>
      </dgm:prSet>
      <dgm:spPr/>
      <dgm:t>
        <a:bodyPr/>
        <a:lstStyle/>
        <a:p>
          <a:endParaRPr lang="en-US"/>
        </a:p>
      </dgm:t>
    </dgm:pt>
    <dgm:pt modelId="{6061F19B-8FBA-4AD8-9BE5-58C845E72594}" type="pres">
      <dgm:prSet presAssocID="{15BA1F33-D9B3-4960-B155-D6C187289BF0}" presName="negSpace" presStyleCnt="0"/>
      <dgm:spPr/>
    </dgm:pt>
    <dgm:pt modelId="{94CB4998-841C-4C31-B12C-47A0374DA5DD}" type="pres">
      <dgm:prSet presAssocID="{15BA1F33-D9B3-4960-B155-D6C187289BF0}" presName="circle" presStyleLbl="node1" presStyleIdx="0" presStyleCnt="2"/>
      <dgm:spPr/>
      <dgm:t>
        <a:bodyPr/>
        <a:lstStyle/>
        <a:p>
          <a:endParaRPr lang="en-US"/>
        </a:p>
      </dgm:t>
    </dgm:pt>
    <dgm:pt modelId="{3642DDBB-2AAA-4F35-9977-9E913AADB509}" type="pres">
      <dgm:prSet presAssocID="{085BD776-DAEC-4DBB-9281-75DC245ECAEA}" presName="transSpace" presStyleCnt="0"/>
      <dgm:spPr/>
    </dgm:pt>
    <dgm:pt modelId="{3CADD39F-FC3B-4821-91DB-D46801F7AC79}" type="pres">
      <dgm:prSet presAssocID="{C7A73A9E-51CD-4F60-8488-CFE0ACB94284}" presName="posSpace" presStyleCnt="0"/>
      <dgm:spPr/>
    </dgm:pt>
    <dgm:pt modelId="{A0FA6C64-24E1-476D-AB8A-82ED0E2FEA24}" type="pres">
      <dgm:prSet presAssocID="{C7A73A9E-51CD-4F60-8488-CFE0ACB94284}" presName="vertFlow" presStyleCnt="0"/>
      <dgm:spPr/>
    </dgm:pt>
    <dgm:pt modelId="{733F2F18-A006-46BB-9F6E-3AB48BB4FC0E}" type="pres">
      <dgm:prSet presAssocID="{C7A73A9E-51CD-4F60-8488-CFE0ACB94284}" presName="topSpace" presStyleCnt="0"/>
      <dgm:spPr/>
    </dgm:pt>
    <dgm:pt modelId="{7B9852D3-EF33-40B7-AB5B-67A1F58CAF1D}" type="pres">
      <dgm:prSet presAssocID="{C7A73A9E-51CD-4F60-8488-CFE0ACB94284}" presName="firstComp" presStyleCnt="0"/>
      <dgm:spPr/>
    </dgm:pt>
    <dgm:pt modelId="{BCBA796A-C242-404F-B1DA-F98226D61FB7}" type="pres">
      <dgm:prSet presAssocID="{C7A73A9E-51CD-4F60-8488-CFE0ACB94284}" presName="firstChild" presStyleLbl="bgAccFollowNode1" presStyleIdx="2" presStyleCnt="4"/>
      <dgm:spPr/>
      <dgm:t>
        <a:bodyPr/>
        <a:lstStyle/>
        <a:p>
          <a:endParaRPr lang="en-US"/>
        </a:p>
      </dgm:t>
    </dgm:pt>
    <dgm:pt modelId="{4F8E600D-9732-4BAC-AC9B-92DCFFEBAC24}" type="pres">
      <dgm:prSet presAssocID="{C7A73A9E-51CD-4F60-8488-CFE0ACB94284}" presName="firstChildTx" presStyleLbl="bgAccFollowNode1" presStyleIdx="2" presStyleCnt="4">
        <dgm:presLayoutVars>
          <dgm:bulletEnabled val="1"/>
        </dgm:presLayoutVars>
      </dgm:prSet>
      <dgm:spPr/>
      <dgm:t>
        <a:bodyPr/>
        <a:lstStyle/>
        <a:p>
          <a:endParaRPr lang="en-US"/>
        </a:p>
      </dgm:t>
    </dgm:pt>
    <dgm:pt modelId="{ED8D1BF8-13E6-473C-9C0F-4D4085AE617A}" type="pres">
      <dgm:prSet presAssocID="{6330A42C-C3D2-4434-A238-9A0D93F0B6C0}" presName="comp" presStyleCnt="0"/>
      <dgm:spPr/>
    </dgm:pt>
    <dgm:pt modelId="{FE6BC28E-7A27-49E5-9499-F5B435EE5170}" type="pres">
      <dgm:prSet presAssocID="{6330A42C-C3D2-4434-A238-9A0D93F0B6C0}" presName="child" presStyleLbl="bgAccFollowNode1" presStyleIdx="3" presStyleCnt="4"/>
      <dgm:spPr/>
      <dgm:t>
        <a:bodyPr/>
        <a:lstStyle/>
        <a:p>
          <a:endParaRPr lang="en-US"/>
        </a:p>
      </dgm:t>
    </dgm:pt>
    <dgm:pt modelId="{3997741E-1CDD-4045-9A28-3456BE9266DA}" type="pres">
      <dgm:prSet presAssocID="{6330A42C-C3D2-4434-A238-9A0D93F0B6C0}" presName="childTx" presStyleLbl="bgAccFollowNode1" presStyleIdx="3" presStyleCnt="4">
        <dgm:presLayoutVars>
          <dgm:bulletEnabled val="1"/>
        </dgm:presLayoutVars>
      </dgm:prSet>
      <dgm:spPr/>
      <dgm:t>
        <a:bodyPr/>
        <a:lstStyle/>
        <a:p>
          <a:endParaRPr lang="en-US"/>
        </a:p>
      </dgm:t>
    </dgm:pt>
    <dgm:pt modelId="{6984BD45-9486-47A8-A2A7-0DBFB7E5CE5B}" type="pres">
      <dgm:prSet presAssocID="{C7A73A9E-51CD-4F60-8488-CFE0ACB94284}" presName="negSpace" presStyleCnt="0"/>
      <dgm:spPr/>
    </dgm:pt>
    <dgm:pt modelId="{1AA9ACEA-CDFC-4619-9642-32C30F0A43DC}" type="pres">
      <dgm:prSet presAssocID="{C7A73A9E-51CD-4F60-8488-CFE0ACB94284}" presName="circle" presStyleLbl="node1" presStyleIdx="1" presStyleCnt="2"/>
      <dgm:spPr/>
      <dgm:t>
        <a:bodyPr/>
        <a:lstStyle/>
        <a:p>
          <a:endParaRPr lang="en-US"/>
        </a:p>
      </dgm:t>
    </dgm:pt>
  </dgm:ptLst>
  <dgm:cxnLst>
    <dgm:cxn modelId="{633E3F0F-F3A7-4CB2-83DB-1797C1057D3D}" srcId="{C7A73A9E-51CD-4F60-8488-CFE0ACB94284}" destId="{8D6068E4-72F6-499C-B0C6-7CD4D4161E3E}" srcOrd="0" destOrd="0" parTransId="{5681D459-4564-470D-8ED8-1DFBB946E139}" sibTransId="{CF36C87D-E999-475E-9259-56B7827DF4F9}"/>
    <dgm:cxn modelId="{A0C394DE-3CBB-498C-9770-EFF395CE4242}" type="presOf" srcId="{B226EEB3-BEAC-4E21-AD83-3F6D74F69530}" destId="{BB8B2E2A-A0DC-40E1-BA9E-964BC1691172}" srcOrd="0" destOrd="0" presId="urn:microsoft.com/office/officeart/2005/8/layout/hList9#1"/>
    <dgm:cxn modelId="{C4B3044A-CB93-4A3A-843A-FD1DF45C3BAB}" srcId="{062AA78C-74F0-4DF4-B73F-846AA512CA65}" destId="{C7A73A9E-51CD-4F60-8488-CFE0ACB94284}" srcOrd="1" destOrd="0" parTransId="{12B7B996-45DA-4F22-9A61-10849FFF4069}" sibTransId="{567BA6A8-9547-4AE2-9EC9-F349F878D84B}"/>
    <dgm:cxn modelId="{A10F0E3E-9FC9-4BDC-B5EB-A51141EC17F2}" type="presOf" srcId="{B35E06E5-5F05-4F05-835B-D86012BC4556}" destId="{3A869ABD-0427-4D02-AEF3-22DEE73B45F5}" srcOrd="0" destOrd="0" presId="urn:microsoft.com/office/officeart/2005/8/layout/hList9#1"/>
    <dgm:cxn modelId="{63C6B6FB-B598-4D40-AC9D-1D76755B308E}" srcId="{15BA1F33-D9B3-4960-B155-D6C187289BF0}" destId="{B226EEB3-BEAC-4E21-AD83-3F6D74F69530}" srcOrd="1" destOrd="0" parTransId="{92EA2C82-ECF8-4E23-B171-D3A03F287E0B}" sibTransId="{5716B0DE-9675-438E-8F3B-22263125B9BF}"/>
    <dgm:cxn modelId="{609273C0-44BA-43F6-BB42-FB46F03873D3}" type="presOf" srcId="{8D6068E4-72F6-499C-B0C6-7CD4D4161E3E}" destId="{BCBA796A-C242-404F-B1DA-F98226D61FB7}" srcOrd="0" destOrd="0" presId="urn:microsoft.com/office/officeart/2005/8/layout/hList9#1"/>
    <dgm:cxn modelId="{FD762A9A-9D99-443E-A86F-29FB057E35BF}" type="presOf" srcId="{15BA1F33-D9B3-4960-B155-D6C187289BF0}" destId="{94CB4998-841C-4C31-B12C-47A0374DA5DD}" srcOrd="0" destOrd="0" presId="urn:microsoft.com/office/officeart/2005/8/layout/hList9#1"/>
    <dgm:cxn modelId="{E047BD13-B40D-4659-9420-83A68AFDD006}" type="presOf" srcId="{6330A42C-C3D2-4434-A238-9A0D93F0B6C0}" destId="{3997741E-1CDD-4045-9A28-3456BE9266DA}" srcOrd="1" destOrd="0" presId="urn:microsoft.com/office/officeart/2005/8/layout/hList9#1"/>
    <dgm:cxn modelId="{223264A1-109C-4DD0-98D8-E65975C8E179}" type="presOf" srcId="{062AA78C-74F0-4DF4-B73F-846AA512CA65}" destId="{74929E45-4944-41EF-B65A-C8DF707D3FE0}" srcOrd="0" destOrd="0" presId="urn:microsoft.com/office/officeart/2005/8/layout/hList9#1"/>
    <dgm:cxn modelId="{49FE0ABD-7314-41A6-BF2D-58227E0AFECB}" type="presOf" srcId="{B226EEB3-BEAC-4E21-AD83-3F6D74F69530}" destId="{B6B05845-2C83-41A4-AE35-A4993FC3A7CB}" srcOrd="1" destOrd="0" presId="urn:microsoft.com/office/officeart/2005/8/layout/hList9#1"/>
    <dgm:cxn modelId="{3AD8A95E-9CA6-4359-B6B5-5833080995BC}" srcId="{062AA78C-74F0-4DF4-B73F-846AA512CA65}" destId="{15BA1F33-D9B3-4960-B155-D6C187289BF0}" srcOrd="0" destOrd="0" parTransId="{4F738A64-418A-4EE3-A030-39D3F12893D3}" sibTransId="{085BD776-DAEC-4DBB-9281-75DC245ECAEA}"/>
    <dgm:cxn modelId="{0C3B7EDF-4CD8-4A73-A860-BAF7753FA559}" srcId="{15BA1F33-D9B3-4960-B155-D6C187289BF0}" destId="{B35E06E5-5F05-4F05-835B-D86012BC4556}" srcOrd="0" destOrd="0" parTransId="{4E66EB38-94AA-4957-BF98-8D322F6A4270}" sibTransId="{D9D59D25-7882-4E13-B092-15F9EC1A1070}"/>
    <dgm:cxn modelId="{E640C12E-34C1-4E99-BA7D-0A65D95B7658}" srcId="{C7A73A9E-51CD-4F60-8488-CFE0ACB94284}" destId="{6330A42C-C3D2-4434-A238-9A0D93F0B6C0}" srcOrd="1" destOrd="0" parTransId="{C415D583-0366-47CC-85CB-E61B93F8E628}" sibTransId="{57B601A2-0F84-464C-AE96-18AAED116202}"/>
    <dgm:cxn modelId="{D9A4B9B4-DDF1-4B73-A222-65F9955A556F}" type="presOf" srcId="{8D6068E4-72F6-499C-B0C6-7CD4D4161E3E}" destId="{4F8E600D-9732-4BAC-AC9B-92DCFFEBAC24}" srcOrd="1" destOrd="0" presId="urn:microsoft.com/office/officeart/2005/8/layout/hList9#1"/>
    <dgm:cxn modelId="{7B28DF62-10A3-4D2D-8983-7AB26D03C947}" type="presOf" srcId="{B35E06E5-5F05-4F05-835B-D86012BC4556}" destId="{4F08EF7A-0094-47D0-9EA2-7D02DAECB8D0}" srcOrd="1" destOrd="0" presId="urn:microsoft.com/office/officeart/2005/8/layout/hList9#1"/>
    <dgm:cxn modelId="{DDA09C70-0A06-4E12-848F-961E7227CE2F}" type="presOf" srcId="{6330A42C-C3D2-4434-A238-9A0D93F0B6C0}" destId="{FE6BC28E-7A27-49E5-9499-F5B435EE5170}" srcOrd="0" destOrd="0" presId="urn:microsoft.com/office/officeart/2005/8/layout/hList9#1"/>
    <dgm:cxn modelId="{1BB55E03-A1DB-4ECA-9979-BE9E9E57EF52}" type="presOf" srcId="{C7A73A9E-51CD-4F60-8488-CFE0ACB94284}" destId="{1AA9ACEA-CDFC-4619-9642-32C30F0A43DC}" srcOrd="0" destOrd="0" presId="urn:microsoft.com/office/officeart/2005/8/layout/hList9#1"/>
    <dgm:cxn modelId="{89545BDE-0E69-4CB2-9F23-1F4C5EA9CD9B}" type="presParOf" srcId="{74929E45-4944-41EF-B65A-C8DF707D3FE0}" destId="{55B0E326-85AC-4FC1-B11A-5B81FC2EC0DE}" srcOrd="0" destOrd="0" presId="urn:microsoft.com/office/officeart/2005/8/layout/hList9#1"/>
    <dgm:cxn modelId="{761C8894-AEF9-429E-A815-D3BEDF456FF0}" type="presParOf" srcId="{74929E45-4944-41EF-B65A-C8DF707D3FE0}" destId="{16051079-76EC-4509-A0DA-D5C57ADB7483}" srcOrd="1" destOrd="0" presId="urn:microsoft.com/office/officeart/2005/8/layout/hList9#1"/>
    <dgm:cxn modelId="{AED5EA1B-0C2C-41CD-9B77-E49CD8A55C68}" type="presParOf" srcId="{16051079-76EC-4509-A0DA-D5C57ADB7483}" destId="{34DF3C00-D4AD-41A8-8022-6F54F44FA80A}" srcOrd="0" destOrd="0" presId="urn:microsoft.com/office/officeart/2005/8/layout/hList9#1"/>
    <dgm:cxn modelId="{2C57144B-584E-4376-B986-D4B177E6094A}" type="presParOf" srcId="{16051079-76EC-4509-A0DA-D5C57ADB7483}" destId="{E045F9F5-D841-49E2-8D63-264B4B4CB2D2}" srcOrd="1" destOrd="0" presId="urn:microsoft.com/office/officeart/2005/8/layout/hList9#1"/>
    <dgm:cxn modelId="{EE2EFC03-4632-4500-A654-94258DB6D675}" type="presParOf" srcId="{E045F9F5-D841-49E2-8D63-264B4B4CB2D2}" destId="{3A869ABD-0427-4D02-AEF3-22DEE73B45F5}" srcOrd="0" destOrd="0" presId="urn:microsoft.com/office/officeart/2005/8/layout/hList9#1"/>
    <dgm:cxn modelId="{ABCB28F2-87B6-48F5-A1CF-A8B6BC612CBB}" type="presParOf" srcId="{E045F9F5-D841-49E2-8D63-264B4B4CB2D2}" destId="{4F08EF7A-0094-47D0-9EA2-7D02DAECB8D0}" srcOrd="1" destOrd="0" presId="urn:microsoft.com/office/officeart/2005/8/layout/hList9#1"/>
    <dgm:cxn modelId="{EF4EFF54-1C1F-4DA0-9731-C13439EF0586}" type="presParOf" srcId="{16051079-76EC-4509-A0DA-D5C57ADB7483}" destId="{A787BECF-8BD9-48D9-ADA3-2176138ECCB7}" srcOrd="2" destOrd="0" presId="urn:microsoft.com/office/officeart/2005/8/layout/hList9#1"/>
    <dgm:cxn modelId="{5C51AE6F-288C-47F1-B37B-9423BCD6951A}" type="presParOf" srcId="{A787BECF-8BD9-48D9-ADA3-2176138ECCB7}" destId="{BB8B2E2A-A0DC-40E1-BA9E-964BC1691172}" srcOrd="0" destOrd="0" presId="urn:microsoft.com/office/officeart/2005/8/layout/hList9#1"/>
    <dgm:cxn modelId="{6F2A0E66-1F2E-4D8D-8667-952A9CBAF4BE}" type="presParOf" srcId="{A787BECF-8BD9-48D9-ADA3-2176138ECCB7}" destId="{B6B05845-2C83-41A4-AE35-A4993FC3A7CB}" srcOrd="1" destOrd="0" presId="urn:microsoft.com/office/officeart/2005/8/layout/hList9#1"/>
    <dgm:cxn modelId="{CAF9B835-595B-4DF3-A258-4DDA22490E21}" type="presParOf" srcId="{74929E45-4944-41EF-B65A-C8DF707D3FE0}" destId="{6061F19B-8FBA-4AD8-9BE5-58C845E72594}" srcOrd="2" destOrd="0" presId="urn:microsoft.com/office/officeart/2005/8/layout/hList9#1"/>
    <dgm:cxn modelId="{F22BB18B-3F6C-42CF-BB42-2AC1E559D6CA}" type="presParOf" srcId="{74929E45-4944-41EF-B65A-C8DF707D3FE0}" destId="{94CB4998-841C-4C31-B12C-47A0374DA5DD}" srcOrd="3" destOrd="0" presId="urn:microsoft.com/office/officeart/2005/8/layout/hList9#1"/>
    <dgm:cxn modelId="{916F57D0-B4BC-46D2-9B23-F1A101A53CFB}" type="presParOf" srcId="{74929E45-4944-41EF-B65A-C8DF707D3FE0}" destId="{3642DDBB-2AAA-4F35-9977-9E913AADB509}" srcOrd="4" destOrd="0" presId="urn:microsoft.com/office/officeart/2005/8/layout/hList9#1"/>
    <dgm:cxn modelId="{642E5958-2284-4166-B981-FA234ACADC07}" type="presParOf" srcId="{74929E45-4944-41EF-B65A-C8DF707D3FE0}" destId="{3CADD39F-FC3B-4821-91DB-D46801F7AC79}" srcOrd="5" destOrd="0" presId="urn:microsoft.com/office/officeart/2005/8/layout/hList9#1"/>
    <dgm:cxn modelId="{6565B93B-58AC-4DC6-A15D-F0AF19461C51}" type="presParOf" srcId="{74929E45-4944-41EF-B65A-C8DF707D3FE0}" destId="{A0FA6C64-24E1-476D-AB8A-82ED0E2FEA24}" srcOrd="6" destOrd="0" presId="urn:microsoft.com/office/officeart/2005/8/layout/hList9#1"/>
    <dgm:cxn modelId="{DE4270F6-9BE6-48E7-88CC-8F6FE0EC4694}" type="presParOf" srcId="{A0FA6C64-24E1-476D-AB8A-82ED0E2FEA24}" destId="{733F2F18-A006-46BB-9F6E-3AB48BB4FC0E}" srcOrd="0" destOrd="0" presId="urn:microsoft.com/office/officeart/2005/8/layout/hList9#1"/>
    <dgm:cxn modelId="{B0299F9F-620B-4753-BC19-36CF20227821}" type="presParOf" srcId="{A0FA6C64-24E1-476D-AB8A-82ED0E2FEA24}" destId="{7B9852D3-EF33-40B7-AB5B-67A1F58CAF1D}" srcOrd="1" destOrd="0" presId="urn:microsoft.com/office/officeart/2005/8/layout/hList9#1"/>
    <dgm:cxn modelId="{ECAEDB0A-6DAD-4D8D-90A6-2A8E6457B76E}" type="presParOf" srcId="{7B9852D3-EF33-40B7-AB5B-67A1F58CAF1D}" destId="{BCBA796A-C242-404F-B1DA-F98226D61FB7}" srcOrd="0" destOrd="0" presId="urn:microsoft.com/office/officeart/2005/8/layout/hList9#1"/>
    <dgm:cxn modelId="{A8C97547-82C2-4056-9095-2BEEB0ED5E60}" type="presParOf" srcId="{7B9852D3-EF33-40B7-AB5B-67A1F58CAF1D}" destId="{4F8E600D-9732-4BAC-AC9B-92DCFFEBAC24}" srcOrd="1" destOrd="0" presId="urn:microsoft.com/office/officeart/2005/8/layout/hList9#1"/>
    <dgm:cxn modelId="{9A0048F9-3983-4FE7-A3F3-AD2F54D87ACB}" type="presParOf" srcId="{A0FA6C64-24E1-476D-AB8A-82ED0E2FEA24}" destId="{ED8D1BF8-13E6-473C-9C0F-4D4085AE617A}" srcOrd="2" destOrd="0" presId="urn:microsoft.com/office/officeart/2005/8/layout/hList9#1"/>
    <dgm:cxn modelId="{9FBDB6C2-5DF7-4073-83EC-C1D468E87321}" type="presParOf" srcId="{ED8D1BF8-13E6-473C-9C0F-4D4085AE617A}" destId="{FE6BC28E-7A27-49E5-9499-F5B435EE5170}" srcOrd="0" destOrd="0" presId="urn:microsoft.com/office/officeart/2005/8/layout/hList9#1"/>
    <dgm:cxn modelId="{19B90E25-AC35-45B4-B9B6-CCA2F06D5293}" type="presParOf" srcId="{ED8D1BF8-13E6-473C-9C0F-4D4085AE617A}" destId="{3997741E-1CDD-4045-9A28-3456BE9266DA}" srcOrd="1" destOrd="0" presId="urn:microsoft.com/office/officeart/2005/8/layout/hList9#1"/>
    <dgm:cxn modelId="{874E9110-4675-4716-98D1-9A860E7D42A7}" type="presParOf" srcId="{74929E45-4944-41EF-B65A-C8DF707D3FE0}" destId="{6984BD45-9486-47A8-A2A7-0DBFB7E5CE5B}" srcOrd="7" destOrd="0" presId="urn:microsoft.com/office/officeart/2005/8/layout/hList9#1"/>
    <dgm:cxn modelId="{BB0DA5A5-7A2A-4EA5-9724-8DCBEF7C6CC6}" type="presParOf" srcId="{74929E45-4944-41EF-B65A-C8DF707D3FE0}" destId="{1AA9ACEA-CDFC-4619-9642-32C30F0A43DC}" srcOrd="8" destOrd="0" presId="urn:microsoft.com/office/officeart/2005/8/layout/hList9#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167D1C-79D2-4BAE-91D8-33E49F441A78}" type="doc">
      <dgm:prSet loTypeId="urn:microsoft.com/office/officeart/2005/8/layout/hList1" loCatId="list" qsTypeId="urn:microsoft.com/office/officeart/2005/8/quickstyle/simple1#2" qsCatId="simple" csTypeId="urn:microsoft.com/office/officeart/2005/8/colors/accent1_2#2" csCatId="accent1" phldr="1"/>
      <dgm:spPr/>
      <dgm:t>
        <a:bodyPr/>
        <a:lstStyle/>
        <a:p>
          <a:endParaRPr lang="en-US"/>
        </a:p>
      </dgm:t>
    </dgm:pt>
    <dgm:pt modelId="{71C10684-A622-46AA-BB38-0B166DE6595F}">
      <dgm:prSet phldrT="[Text]"/>
      <dgm:spPr/>
      <dgm:t>
        <a:bodyPr/>
        <a:lstStyle/>
        <a:p>
          <a:r>
            <a:rPr lang="en-US" u="sng" dirty="0" smtClean="0"/>
            <a:t>Advantages</a:t>
          </a:r>
          <a:endParaRPr lang="en-US" dirty="0"/>
        </a:p>
      </dgm:t>
    </dgm:pt>
    <dgm:pt modelId="{CBC1FB2A-74E0-421D-9CA6-27126007C38E}" type="parTrans" cxnId="{7FA0C4DC-A69E-49F6-BCCB-8C247C50C7E9}">
      <dgm:prSet/>
      <dgm:spPr/>
      <dgm:t>
        <a:bodyPr/>
        <a:lstStyle/>
        <a:p>
          <a:endParaRPr lang="en-US"/>
        </a:p>
      </dgm:t>
    </dgm:pt>
    <dgm:pt modelId="{5F829E50-67AB-4789-A4C4-4154FC334A41}" type="sibTrans" cxnId="{7FA0C4DC-A69E-49F6-BCCB-8C247C50C7E9}">
      <dgm:prSet/>
      <dgm:spPr/>
      <dgm:t>
        <a:bodyPr/>
        <a:lstStyle/>
        <a:p>
          <a:endParaRPr lang="en-US"/>
        </a:p>
      </dgm:t>
    </dgm:pt>
    <dgm:pt modelId="{7EE7B798-E4D4-4C57-9D81-955A31A0A75F}">
      <dgm:prSet phldrT="[Text]"/>
      <dgm:spPr/>
      <dgm:t>
        <a:bodyPr/>
        <a:lstStyle/>
        <a:p>
          <a:r>
            <a:rPr lang="en-US" dirty="0" smtClean="0"/>
            <a:t>Still simple to form</a:t>
          </a:r>
          <a:r>
            <a:rPr lang="sr-Latn-ME" dirty="0" smtClean="0"/>
            <a:t>, easy start-up</a:t>
          </a:r>
          <a:endParaRPr lang="en-US" dirty="0"/>
        </a:p>
      </dgm:t>
    </dgm:pt>
    <dgm:pt modelId="{7A2AE7F2-B8CE-46CE-9F0B-21AC06D3A205}" type="parTrans" cxnId="{DEE1C259-9F48-47EC-A8F4-A7C7A72AD15B}">
      <dgm:prSet/>
      <dgm:spPr/>
      <dgm:t>
        <a:bodyPr/>
        <a:lstStyle/>
        <a:p>
          <a:endParaRPr lang="en-US"/>
        </a:p>
      </dgm:t>
    </dgm:pt>
    <dgm:pt modelId="{E368714F-F3EB-45A1-9F21-0A126061FD6E}" type="sibTrans" cxnId="{DEE1C259-9F48-47EC-A8F4-A7C7A72AD15B}">
      <dgm:prSet/>
      <dgm:spPr/>
      <dgm:t>
        <a:bodyPr/>
        <a:lstStyle/>
        <a:p>
          <a:endParaRPr lang="en-US"/>
        </a:p>
      </dgm:t>
    </dgm:pt>
    <dgm:pt modelId="{9384560F-4ECA-4033-AD2C-E22055BE96AA}">
      <dgm:prSet phldrT="[Text]"/>
      <dgm:spPr/>
      <dgm:t>
        <a:bodyPr/>
        <a:lstStyle/>
        <a:p>
          <a:r>
            <a:rPr lang="en-US" dirty="0" smtClean="0"/>
            <a:t>Shared Responsibility</a:t>
          </a:r>
          <a:r>
            <a:rPr lang="sr-Latn-ME" dirty="0" smtClean="0"/>
            <a:t>, Decision making</a:t>
          </a:r>
          <a:r>
            <a:rPr lang="en-US" dirty="0" smtClean="0"/>
            <a:t> and </a:t>
          </a:r>
          <a:r>
            <a:rPr lang="sr-Latn-RS" dirty="0" smtClean="0"/>
            <a:t>shared </a:t>
          </a:r>
          <a:r>
            <a:rPr lang="en-US" dirty="0" smtClean="0"/>
            <a:t>Risk</a:t>
          </a:r>
          <a:r>
            <a:rPr lang="sr-Latn-ME" dirty="0" smtClean="0"/>
            <a:t> – business losses</a:t>
          </a:r>
          <a:endParaRPr lang="en-US" dirty="0"/>
        </a:p>
      </dgm:t>
    </dgm:pt>
    <dgm:pt modelId="{D7E53110-7522-437D-80A0-4594D0EF7486}" type="parTrans" cxnId="{4586CA98-9D89-47A3-BCB2-B5C291B1F041}">
      <dgm:prSet/>
      <dgm:spPr/>
      <dgm:t>
        <a:bodyPr/>
        <a:lstStyle/>
        <a:p>
          <a:endParaRPr lang="en-US"/>
        </a:p>
      </dgm:t>
    </dgm:pt>
    <dgm:pt modelId="{F65D55CC-7A6E-4723-BEE1-7D4B2F2D45FD}" type="sibTrans" cxnId="{4586CA98-9D89-47A3-BCB2-B5C291B1F041}">
      <dgm:prSet/>
      <dgm:spPr/>
      <dgm:t>
        <a:bodyPr/>
        <a:lstStyle/>
        <a:p>
          <a:endParaRPr lang="en-US"/>
        </a:p>
      </dgm:t>
    </dgm:pt>
    <dgm:pt modelId="{4D66E10A-D8FF-45D5-A9DA-6EE47053CE5A}">
      <dgm:prSet phldrT="[Text]"/>
      <dgm:spPr/>
      <dgm:t>
        <a:bodyPr/>
        <a:lstStyle/>
        <a:p>
          <a:r>
            <a:rPr lang="en-US" u="sng" dirty="0" smtClean="0"/>
            <a:t>Disadvantages</a:t>
          </a:r>
          <a:endParaRPr lang="en-US" dirty="0"/>
        </a:p>
      </dgm:t>
    </dgm:pt>
    <dgm:pt modelId="{AE636F16-2BD6-4BE9-B113-14C6FAD862F8}" type="parTrans" cxnId="{066E3FA3-F6C0-49E2-82A6-6CC67C9B85F5}">
      <dgm:prSet/>
      <dgm:spPr/>
      <dgm:t>
        <a:bodyPr/>
        <a:lstStyle/>
        <a:p>
          <a:endParaRPr lang="en-US"/>
        </a:p>
      </dgm:t>
    </dgm:pt>
    <dgm:pt modelId="{A374DEB0-0523-4B55-A3F2-29E3D5963174}" type="sibTrans" cxnId="{066E3FA3-F6C0-49E2-82A6-6CC67C9B85F5}">
      <dgm:prSet/>
      <dgm:spPr/>
      <dgm:t>
        <a:bodyPr/>
        <a:lstStyle/>
        <a:p>
          <a:endParaRPr lang="en-US"/>
        </a:p>
      </dgm:t>
    </dgm:pt>
    <dgm:pt modelId="{B62C3D4F-4F52-4449-BAE3-2982A8582967}">
      <dgm:prSet phldrT="[Text]"/>
      <dgm:spPr/>
      <dgm:t>
        <a:bodyPr/>
        <a:lstStyle/>
        <a:p>
          <a:r>
            <a:rPr lang="en-US" dirty="0" smtClean="0"/>
            <a:t>Unlimited Liability</a:t>
          </a:r>
          <a:r>
            <a:rPr lang="sr-Latn-RS" dirty="0" smtClean="0"/>
            <a:t> for all partners</a:t>
          </a:r>
          <a:endParaRPr lang="en-US" dirty="0"/>
        </a:p>
      </dgm:t>
    </dgm:pt>
    <dgm:pt modelId="{A0A8F678-17D4-4512-B3B0-ADACAA9CE735}" type="parTrans" cxnId="{B2E36FEC-BD75-4681-9537-BF673DD428D8}">
      <dgm:prSet/>
      <dgm:spPr/>
      <dgm:t>
        <a:bodyPr/>
        <a:lstStyle/>
        <a:p>
          <a:endParaRPr lang="en-US"/>
        </a:p>
      </dgm:t>
    </dgm:pt>
    <dgm:pt modelId="{357C8357-3ADC-42D4-BEB3-D2C5EDF4353C}" type="sibTrans" cxnId="{B2E36FEC-BD75-4681-9537-BF673DD428D8}">
      <dgm:prSet/>
      <dgm:spPr/>
      <dgm:t>
        <a:bodyPr/>
        <a:lstStyle/>
        <a:p>
          <a:endParaRPr lang="en-US"/>
        </a:p>
      </dgm:t>
    </dgm:pt>
    <dgm:pt modelId="{7833C62B-F079-4083-BAE6-2797CD310AC2}">
      <dgm:prSet phldrT="[Text]"/>
      <dgm:spPr/>
      <dgm:t>
        <a:bodyPr/>
        <a:lstStyle/>
        <a:p>
          <a:r>
            <a:rPr lang="sr-Latn-RS" dirty="0" smtClean="0"/>
            <a:t>Small </a:t>
          </a:r>
          <a:r>
            <a:rPr lang="en-US" dirty="0" smtClean="0"/>
            <a:t>Growth Potential</a:t>
          </a:r>
          <a:endParaRPr lang="en-US" dirty="0"/>
        </a:p>
      </dgm:t>
    </dgm:pt>
    <dgm:pt modelId="{F5A5FA59-CE52-4FDA-A8BE-EB08714C31E6}" type="parTrans" cxnId="{3955BD27-9FB4-4028-A920-CC86D2FCBF52}">
      <dgm:prSet/>
      <dgm:spPr/>
      <dgm:t>
        <a:bodyPr/>
        <a:lstStyle/>
        <a:p>
          <a:endParaRPr lang="en-US"/>
        </a:p>
      </dgm:t>
    </dgm:pt>
    <dgm:pt modelId="{19ABE752-F527-4C06-8BAE-277C92348D3C}" type="sibTrans" cxnId="{3955BD27-9FB4-4028-A920-CC86D2FCBF52}">
      <dgm:prSet/>
      <dgm:spPr/>
      <dgm:t>
        <a:bodyPr/>
        <a:lstStyle/>
        <a:p>
          <a:endParaRPr lang="en-US"/>
        </a:p>
      </dgm:t>
    </dgm:pt>
    <dgm:pt modelId="{B44A107F-F8E3-4EA4-997D-3AB03F0EC744}">
      <dgm:prSet phldrT="[Text]"/>
      <dgm:spPr/>
      <dgm:t>
        <a:bodyPr/>
        <a:lstStyle/>
        <a:p>
          <a:r>
            <a:rPr lang="en-US" dirty="0" smtClean="0"/>
            <a:t>Single Taxation</a:t>
          </a:r>
          <a:endParaRPr lang="en-US" dirty="0"/>
        </a:p>
      </dgm:t>
    </dgm:pt>
    <dgm:pt modelId="{8789DAB4-C60B-4F9B-8F78-97EA038F50F7}" type="parTrans" cxnId="{DFB54F49-9D6B-4166-9543-F47C6E87BCE0}">
      <dgm:prSet/>
      <dgm:spPr/>
      <dgm:t>
        <a:bodyPr/>
        <a:lstStyle/>
        <a:p>
          <a:endParaRPr lang="en-US"/>
        </a:p>
      </dgm:t>
    </dgm:pt>
    <dgm:pt modelId="{9B04E2DD-CF0B-4C4D-9DE8-D39A3F8F5DB4}" type="sibTrans" cxnId="{DFB54F49-9D6B-4166-9543-F47C6E87BCE0}">
      <dgm:prSet/>
      <dgm:spPr/>
      <dgm:t>
        <a:bodyPr/>
        <a:lstStyle/>
        <a:p>
          <a:endParaRPr lang="en-US"/>
        </a:p>
      </dgm:t>
    </dgm:pt>
    <dgm:pt modelId="{78E2EDFB-2D57-4706-A7AF-26177E919E89}">
      <dgm:prSet phldrT="[Text]"/>
      <dgm:spPr/>
      <dgm:t>
        <a:bodyPr/>
        <a:lstStyle/>
        <a:p>
          <a:r>
            <a:rPr lang="en-US" dirty="0" smtClean="0"/>
            <a:t>People Resources </a:t>
          </a:r>
          <a:br>
            <a:rPr lang="en-US" dirty="0" smtClean="0"/>
          </a:br>
          <a:endParaRPr lang="en-US" dirty="0"/>
        </a:p>
      </dgm:t>
    </dgm:pt>
    <dgm:pt modelId="{5F1C43C8-9D6A-4510-8B35-34875FE9313F}" type="parTrans" cxnId="{AD60D02B-A368-4CCD-9879-F7954D5F6BD8}">
      <dgm:prSet/>
      <dgm:spPr/>
      <dgm:t>
        <a:bodyPr/>
        <a:lstStyle/>
        <a:p>
          <a:endParaRPr lang="en-US"/>
        </a:p>
      </dgm:t>
    </dgm:pt>
    <dgm:pt modelId="{ABC8BE9E-12FE-4DC5-9E8E-C06F9D05C3A2}" type="sibTrans" cxnId="{AD60D02B-A368-4CCD-9879-F7954D5F6BD8}">
      <dgm:prSet/>
      <dgm:spPr/>
      <dgm:t>
        <a:bodyPr/>
        <a:lstStyle/>
        <a:p>
          <a:endParaRPr lang="en-US"/>
        </a:p>
      </dgm:t>
    </dgm:pt>
    <dgm:pt modelId="{5DBB56F8-B96F-4871-9680-BEC5E15884EC}">
      <dgm:prSet phldrT="[Text]"/>
      <dgm:spPr/>
      <dgm:t>
        <a:bodyPr/>
        <a:lstStyle/>
        <a:p>
          <a:r>
            <a:rPr lang="en-US" dirty="0" smtClean="0"/>
            <a:t>Shared Profits</a:t>
          </a:r>
          <a:endParaRPr lang="en-US" dirty="0"/>
        </a:p>
      </dgm:t>
    </dgm:pt>
    <dgm:pt modelId="{FAFA70C3-50C9-4EDA-9174-6FA46B282D2E}" type="parTrans" cxnId="{5995832C-BD04-485D-8F3A-6045624A0143}">
      <dgm:prSet/>
      <dgm:spPr/>
      <dgm:t>
        <a:bodyPr/>
        <a:lstStyle/>
        <a:p>
          <a:endParaRPr lang="en-US"/>
        </a:p>
      </dgm:t>
    </dgm:pt>
    <dgm:pt modelId="{EFC36FE7-0FC3-44ED-85DA-DE59814D8E62}" type="sibTrans" cxnId="{5995832C-BD04-485D-8F3A-6045624A0143}">
      <dgm:prSet/>
      <dgm:spPr/>
      <dgm:t>
        <a:bodyPr/>
        <a:lstStyle/>
        <a:p>
          <a:endParaRPr lang="en-US"/>
        </a:p>
      </dgm:t>
    </dgm:pt>
    <dgm:pt modelId="{C9832111-DA83-4AE3-8E57-2E5BBDB6F1E0}">
      <dgm:prSet phldrT="[Text]"/>
      <dgm:spPr/>
      <dgm:t>
        <a:bodyPr/>
        <a:lstStyle/>
        <a:p>
          <a:r>
            <a:rPr lang="en-US" dirty="0" smtClean="0"/>
            <a:t>Not Attracting Big Capital</a:t>
          </a:r>
          <a:endParaRPr lang="en-US" dirty="0"/>
        </a:p>
      </dgm:t>
    </dgm:pt>
    <dgm:pt modelId="{3EA7752C-BC7F-4D6A-AD81-EC9137709FF2}" type="parTrans" cxnId="{15D7CC0C-34C8-46FC-AD46-77AD92F1C176}">
      <dgm:prSet/>
      <dgm:spPr/>
      <dgm:t>
        <a:bodyPr/>
        <a:lstStyle/>
        <a:p>
          <a:endParaRPr lang="en-US"/>
        </a:p>
      </dgm:t>
    </dgm:pt>
    <dgm:pt modelId="{027BA47C-7D76-4E48-B37B-D44FBC53599E}" type="sibTrans" cxnId="{15D7CC0C-34C8-46FC-AD46-77AD92F1C176}">
      <dgm:prSet/>
      <dgm:spPr/>
      <dgm:t>
        <a:bodyPr/>
        <a:lstStyle/>
        <a:p>
          <a:endParaRPr lang="en-US"/>
        </a:p>
      </dgm:t>
    </dgm:pt>
    <dgm:pt modelId="{F6E99B3A-8FDB-4F53-9316-817B3535D6A7}">
      <dgm:prSet phldrT="[Text]"/>
      <dgm:spPr/>
      <dgm:t>
        <a:bodyPr/>
        <a:lstStyle/>
        <a:p>
          <a:r>
            <a:rPr lang="sr-Latn-RS" dirty="0" smtClean="0"/>
            <a:t>Potential for conflict – personality conflicts, disagreements about authority, unclear roles, hard to disolve one partner’s intrest without dissolving the partnership</a:t>
          </a:r>
          <a:endParaRPr lang="en-US" dirty="0"/>
        </a:p>
      </dgm:t>
    </dgm:pt>
    <dgm:pt modelId="{1F9367CC-B648-4887-9B03-6B55F26C9456}" type="parTrans" cxnId="{189AF2FA-A7F1-49A5-88EE-82F553C3C480}">
      <dgm:prSet/>
      <dgm:spPr/>
    </dgm:pt>
    <dgm:pt modelId="{8D7E5167-1F92-4B90-9C1C-09B85498EF01}" type="sibTrans" cxnId="{189AF2FA-A7F1-49A5-88EE-82F553C3C480}">
      <dgm:prSet/>
      <dgm:spPr/>
    </dgm:pt>
    <dgm:pt modelId="{7CA4128C-9C2C-4D07-AE6D-2CD622704007}" type="pres">
      <dgm:prSet presAssocID="{83167D1C-79D2-4BAE-91D8-33E49F441A78}" presName="Name0" presStyleCnt="0">
        <dgm:presLayoutVars>
          <dgm:dir/>
          <dgm:animLvl val="lvl"/>
          <dgm:resizeHandles val="exact"/>
        </dgm:presLayoutVars>
      </dgm:prSet>
      <dgm:spPr/>
      <dgm:t>
        <a:bodyPr/>
        <a:lstStyle/>
        <a:p>
          <a:endParaRPr lang="en-US"/>
        </a:p>
      </dgm:t>
    </dgm:pt>
    <dgm:pt modelId="{DFE7F9EB-BFCA-47D7-8FC9-84182DEC085C}" type="pres">
      <dgm:prSet presAssocID="{71C10684-A622-46AA-BB38-0B166DE6595F}" presName="composite" presStyleCnt="0"/>
      <dgm:spPr/>
    </dgm:pt>
    <dgm:pt modelId="{5F00EBBA-5169-4C91-9427-C139D3C7C9E8}" type="pres">
      <dgm:prSet presAssocID="{71C10684-A622-46AA-BB38-0B166DE6595F}" presName="parTx" presStyleLbl="alignNode1" presStyleIdx="0" presStyleCnt="2">
        <dgm:presLayoutVars>
          <dgm:chMax val="0"/>
          <dgm:chPref val="0"/>
          <dgm:bulletEnabled val="1"/>
        </dgm:presLayoutVars>
      </dgm:prSet>
      <dgm:spPr/>
      <dgm:t>
        <a:bodyPr/>
        <a:lstStyle/>
        <a:p>
          <a:endParaRPr lang="en-US"/>
        </a:p>
      </dgm:t>
    </dgm:pt>
    <dgm:pt modelId="{94763C18-1828-4B4F-8476-16DB9E2BC516}" type="pres">
      <dgm:prSet presAssocID="{71C10684-A622-46AA-BB38-0B166DE6595F}" presName="desTx" presStyleLbl="alignAccFollowNode1" presStyleIdx="0" presStyleCnt="2">
        <dgm:presLayoutVars>
          <dgm:bulletEnabled val="1"/>
        </dgm:presLayoutVars>
      </dgm:prSet>
      <dgm:spPr/>
      <dgm:t>
        <a:bodyPr/>
        <a:lstStyle/>
        <a:p>
          <a:endParaRPr lang="en-US"/>
        </a:p>
      </dgm:t>
    </dgm:pt>
    <dgm:pt modelId="{419CB490-C2E1-4A27-9FA0-F60FF0A5CC7D}" type="pres">
      <dgm:prSet presAssocID="{5F829E50-67AB-4789-A4C4-4154FC334A41}" presName="space" presStyleCnt="0"/>
      <dgm:spPr/>
    </dgm:pt>
    <dgm:pt modelId="{3BAE95AC-528E-41B4-A329-108BA361E63F}" type="pres">
      <dgm:prSet presAssocID="{4D66E10A-D8FF-45D5-A9DA-6EE47053CE5A}" presName="composite" presStyleCnt="0"/>
      <dgm:spPr/>
    </dgm:pt>
    <dgm:pt modelId="{D7FD3250-C4E8-41D9-9F76-FE8440DE5921}" type="pres">
      <dgm:prSet presAssocID="{4D66E10A-D8FF-45D5-A9DA-6EE47053CE5A}" presName="parTx" presStyleLbl="alignNode1" presStyleIdx="1" presStyleCnt="2">
        <dgm:presLayoutVars>
          <dgm:chMax val="0"/>
          <dgm:chPref val="0"/>
          <dgm:bulletEnabled val="1"/>
        </dgm:presLayoutVars>
      </dgm:prSet>
      <dgm:spPr/>
      <dgm:t>
        <a:bodyPr/>
        <a:lstStyle/>
        <a:p>
          <a:endParaRPr lang="en-US"/>
        </a:p>
      </dgm:t>
    </dgm:pt>
    <dgm:pt modelId="{7D6A8E59-1A5C-49D7-A7B8-CEAA6456A11D}" type="pres">
      <dgm:prSet presAssocID="{4D66E10A-D8FF-45D5-A9DA-6EE47053CE5A}" presName="desTx" presStyleLbl="alignAccFollowNode1" presStyleIdx="1" presStyleCnt="2">
        <dgm:presLayoutVars>
          <dgm:bulletEnabled val="1"/>
        </dgm:presLayoutVars>
      </dgm:prSet>
      <dgm:spPr/>
      <dgm:t>
        <a:bodyPr/>
        <a:lstStyle/>
        <a:p>
          <a:endParaRPr lang="en-US"/>
        </a:p>
      </dgm:t>
    </dgm:pt>
  </dgm:ptLst>
  <dgm:cxnLst>
    <dgm:cxn modelId="{3A46306D-E070-441F-9FD6-054CF05AEBDD}" type="presOf" srcId="{4D66E10A-D8FF-45D5-A9DA-6EE47053CE5A}" destId="{D7FD3250-C4E8-41D9-9F76-FE8440DE5921}" srcOrd="0" destOrd="0" presId="urn:microsoft.com/office/officeart/2005/8/layout/hList1"/>
    <dgm:cxn modelId="{AD60D02B-A368-4CCD-9879-F7954D5F6BD8}" srcId="{71C10684-A622-46AA-BB38-0B166DE6595F}" destId="{78E2EDFB-2D57-4706-A7AF-26177E919E89}" srcOrd="3" destOrd="0" parTransId="{5F1C43C8-9D6A-4510-8B35-34875FE9313F}" sibTransId="{ABC8BE9E-12FE-4DC5-9E8E-C06F9D05C3A2}"/>
    <dgm:cxn modelId="{CEA15363-3CFE-45C2-AD3A-ABD761B4A7DC}" type="presOf" srcId="{71C10684-A622-46AA-BB38-0B166DE6595F}" destId="{5F00EBBA-5169-4C91-9427-C139D3C7C9E8}" srcOrd="0" destOrd="0" presId="urn:microsoft.com/office/officeart/2005/8/layout/hList1"/>
    <dgm:cxn modelId="{7C6D1F96-BB91-4824-BF0F-97578C4E1C51}" type="presOf" srcId="{7EE7B798-E4D4-4C57-9D81-955A31A0A75F}" destId="{94763C18-1828-4B4F-8476-16DB9E2BC516}" srcOrd="0" destOrd="0" presId="urn:microsoft.com/office/officeart/2005/8/layout/hList1"/>
    <dgm:cxn modelId="{F7955E1C-533D-4B7E-8AAA-B8DA2832B222}" type="presOf" srcId="{F6E99B3A-8FDB-4F53-9316-817B3535D6A7}" destId="{7D6A8E59-1A5C-49D7-A7B8-CEAA6456A11D}" srcOrd="0" destOrd="4" presId="urn:microsoft.com/office/officeart/2005/8/layout/hList1"/>
    <dgm:cxn modelId="{F36BB3A3-50B5-4462-80CF-2191A8327566}" type="presOf" srcId="{83167D1C-79D2-4BAE-91D8-33E49F441A78}" destId="{7CA4128C-9C2C-4D07-AE6D-2CD622704007}" srcOrd="0" destOrd="0" presId="urn:microsoft.com/office/officeart/2005/8/layout/hList1"/>
    <dgm:cxn modelId="{5995832C-BD04-485D-8F3A-6045624A0143}" srcId="{4D66E10A-D8FF-45D5-A9DA-6EE47053CE5A}" destId="{5DBB56F8-B96F-4871-9680-BEC5E15884EC}" srcOrd="1" destOrd="0" parTransId="{FAFA70C3-50C9-4EDA-9174-6FA46B282D2E}" sibTransId="{EFC36FE7-0FC3-44ED-85DA-DE59814D8E62}"/>
    <dgm:cxn modelId="{8A9F4941-1C9F-4659-8735-706D3E6F18DA}" type="presOf" srcId="{5DBB56F8-B96F-4871-9680-BEC5E15884EC}" destId="{7D6A8E59-1A5C-49D7-A7B8-CEAA6456A11D}" srcOrd="0" destOrd="1" presId="urn:microsoft.com/office/officeart/2005/8/layout/hList1"/>
    <dgm:cxn modelId="{7FA0C4DC-A69E-49F6-BCCB-8C247C50C7E9}" srcId="{83167D1C-79D2-4BAE-91D8-33E49F441A78}" destId="{71C10684-A622-46AA-BB38-0B166DE6595F}" srcOrd="0" destOrd="0" parTransId="{CBC1FB2A-74E0-421D-9CA6-27126007C38E}" sibTransId="{5F829E50-67AB-4789-A4C4-4154FC334A41}"/>
    <dgm:cxn modelId="{B2E36FEC-BD75-4681-9537-BF673DD428D8}" srcId="{4D66E10A-D8FF-45D5-A9DA-6EE47053CE5A}" destId="{B62C3D4F-4F52-4449-BAE3-2982A8582967}" srcOrd="0" destOrd="0" parTransId="{A0A8F678-17D4-4512-B3B0-ADACAA9CE735}" sibTransId="{357C8357-3ADC-42D4-BEB3-D2C5EDF4353C}"/>
    <dgm:cxn modelId="{DFB54F49-9D6B-4166-9543-F47C6E87BCE0}" srcId="{71C10684-A622-46AA-BB38-0B166DE6595F}" destId="{B44A107F-F8E3-4EA4-997D-3AB03F0EC744}" srcOrd="2" destOrd="0" parTransId="{8789DAB4-C60B-4F9B-8F78-97EA038F50F7}" sibTransId="{9B04E2DD-CF0B-4C4D-9DE8-D39A3F8F5DB4}"/>
    <dgm:cxn modelId="{189AF2FA-A7F1-49A5-88EE-82F553C3C480}" srcId="{4D66E10A-D8FF-45D5-A9DA-6EE47053CE5A}" destId="{F6E99B3A-8FDB-4F53-9316-817B3535D6A7}" srcOrd="4" destOrd="0" parTransId="{1F9367CC-B648-4887-9B03-6B55F26C9456}" sibTransId="{8D7E5167-1F92-4B90-9C1C-09B85498EF01}"/>
    <dgm:cxn modelId="{DE1F2110-90EC-4169-806F-B5DF4B530678}" type="presOf" srcId="{B44A107F-F8E3-4EA4-997D-3AB03F0EC744}" destId="{94763C18-1828-4B4F-8476-16DB9E2BC516}" srcOrd="0" destOrd="2" presId="urn:microsoft.com/office/officeart/2005/8/layout/hList1"/>
    <dgm:cxn modelId="{3955BD27-9FB4-4028-A920-CC86D2FCBF52}" srcId="{4D66E10A-D8FF-45D5-A9DA-6EE47053CE5A}" destId="{7833C62B-F079-4083-BAE6-2797CD310AC2}" srcOrd="2" destOrd="0" parTransId="{F5A5FA59-CE52-4FDA-A8BE-EB08714C31E6}" sibTransId="{19ABE752-F527-4C06-8BAE-277C92348D3C}"/>
    <dgm:cxn modelId="{0AECD35D-A9D4-4627-B910-CEFCE6A182C6}" type="presOf" srcId="{9384560F-4ECA-4033-AD2C-E22055BE96AA}" destId="{94763C18-1828-4B4F-8476-16DB9E2BC516}" srcOrd="0" destOrd="1" presId="urn:microsoft.com/office/officeart/2005/8/layout/hList1"/>
    <dgm:cxn modelId="{D901E641-CBA0-489E-829B-26ECC76CAD27}" type="presOf" srcId="{7833C62B-F079-4083-BAE6-2797CD310AC2}" destId="{7D6A8E59-1A5C-49D7-A7B8-CEAA6456A11D}" srcOrd="0" destOrd="2" presId="urn:microsoft.com/office/officeart/2005/8/layout/hList1"/>
    <dgm:cxn modelId="{01A865CF-FB2C-4B45-ABC7-48D8A0B6055B}" type="presOf" srcId="{78E2EDFB-2D57-4706-A7AF-26177E919E89}" destId="{94763C18-1828-4B4F-8476-16DB9E2BC516}" srcOrd="0" destOrd="3" presId="urn:microsoft.com/office/officeart/2005/8/layout/hList1"/>
    <dgm:cxn modelId="{DEE1C259-9F48-47EC-A8F4-A7C7A72AD15B}" srcId="{71C10684-A622-46AA-BB38-0B166DE6595F}" destId="{7EE7B798-E4D4-4C57-9D81-955A31A0A75F}" srcOrd="0" destOrd="0" parTransId="{7A2AE7F2-B8CE-46CE-9F0B-21AC06D3A205}" sibTransId="{E368714F-F3EB-45A1-9F21-0A126061FD6E}"/>
    <dgm:cxn modelId="{4586CA98-9D89-47A3-BCB2-B5C291B1F041}" srcId="{71C10684-A622-46AA-BB38-0B166DE6595F}" destId="{9384560F-4ECA-4033-AD2C-E22055BE96AA}" srcOrd="1" destOrd="0" parTransId="{D7E53110-7522-437D-80A0-4594D0EF7486}" sibTransId="{F65D55CC-7A6E-4723-BEE1-7D4B2F2D45FD}"/>
    <dgm:cxn modelId="{15D7CC0C-34C8-46FC-AD46-77AD92F1C176}" srcId="{4D66E10A-D8FF-45D5-A9DA-6EE47053CE5A}" destId="{C9832111-DA83-4AE3-8E57-2E5BBDB6F1E0}" srcOrd="3" destOrd="0" parTransId="{3EA7752C-BC7F-4D6A-AD81-EC9137709FF2}" sibTransId="{027BA47C-7D76-4E48-B37B-D44FBC53599E}"/>
    <dgm:cxn modelId="{C2ACA7A3-D638-4EC1-BA4E-A851C2E04B7A}" type="presOf" srcId="{B62C3D4F-4F52-4449-BAE3-2982A8582967}" destId="{7D6A8E59-1A5C-49D7-A7B8-CEAA6456A11D}" srcOrd="0" destOrd="0" presId="urn:microsoft.com/office/officeart/2005/8/layout/hList1"/>
    <dgm:cxn modelId="{066E3FA3-F6C0-49E2-82A6-6CC67C9B85F5}" srcId="{83167D1C-79D2-4BAE-91D8-33E49F441A78}" destId="{4D66E10A-D8FF-45D5-A9DA-6EE47053CE5A}" srcOrd="1" destOrd="0" parTransId="{AE636F16-2BD6-4BE9-B113-14C6FAD862F8}" sibTransId="{A374DEB0-0523-4B55-A3F2-29E3D5963174}"/>
    <dgm:cxn modelId="{7DF24324-25DB-463E-989F-F9DA49700530}" type="presOf" srcId="{C9832111-DA83-4AE3-8E57-2E5BBDB6F1E0}" destId="{7D6A8E59-1A5C-49D7-A7B8-CEAA6456A11D}" srcOrd="0" destOrd="3" presId="urn:microsoft.com/office/officeart/2005/8/layout/hList1"/>
    <dgm:cxn modelId="{57F4DFAF-3DF6-466C-AFF4-F41307122557}" type="presParOf" srcId="{7CA4128C-9C2C-4D07-AE6D-2CD622704007}" destId="{DFE7F9EB-BFCA-47D7-8FC9-84182DEC085C}" srcOrd="0" destOrd="0" presId="urn:microsoft.com/office/officeart/2005/8/layout/hList1"/>
    <dgm:cxn modelId="{15046D4D-400C-49F2-8F2B-2A5B4C472597}" type="presParOf" srcId="{DFE7F9EB-BFCA-47D7-8FC9-84182DEC085C}" destId="{5F00EBBA-5169-4C91-9427-C139D3C7C9E8}" srcOrd="0" destOrd="0" presId="urn:microsoft.com/office/officeart/2005/8/layout/hList1"/>
    <dgm:cxn modelId="{605B9A54-E109-48FA-B4AF-641695E1EE56}" type="presParOf" srcId="{DFE7F9EB-BFCA-47D7-8FC9-84182DEC085C}" destId="{94763C18-1828-4B4F-8476-16DB9E2BC516}" srcOrd="1" destOrd="0" presId="urn:microsoft.com/office/officeart/2005/8/layout/hList1"/>
    <dgm:cxn modelId="{4DF2598D-A46B-4D9C-98FC-4CF13C5F869C}" type="presParOf" srcId="{7CA4128C-9C2C-4D07-AE6D-2CD622704007}" destId="{419CB490-C2E1-4A27-9FA0-F60FF0A5CC7D}" srcOrd="1" destOrd="0" presId="urn:microsoft.com/office/officeart/2005/8/layout/hList1"/>
    <dgm:cxn modelId="{273158CC-1AF5-488E-B6FF-0241D826AF85}" type="presParOf" srcId="{7CA4128C-9C2C-4D07-AE6D-2CD622704007}" destId="{3BAE95AC-528E-41B4-A329-108BA361E63F}" srcOrd="2" destOrd="0" presId="urn:microsoft.com/office/officeart/2005/8/layout/hList1"/>
    <dgm:cxn modelId="{84681E00-8A17-4EBA-9529-5626397913DA}" type="presParOf" srcId="{3BAE95AC-528E-41B4-A329-108BA361E63F}" destId="{D7FD3250-C4E8-41D9-9F76-FE8440DE5921}" srcOrd="0" destOrd="0" presId="urn:microsoft.com/office/officeart/2005/8/layout/hList1"/>
    <dgm:cxn modelId="{7383749E-0F89-4C2B-8752-2A13B09B90C2}" type="presParOf" srcId="{3BAE95AC-528E-41B4-A329-108BA361E63F}" destId="{7D6A8E59-1A5C-49D7-A7B8-CEAA6456A11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9ABD-0427-4D02-AEF3-22DEE73B45F5}">
      <dsp:nvSpPr>
        <dsp:cNvPr id="0" name=""/>
        <dsp:cNvSpPr/>
      </dsp:nvSpPr>
      <dsp:spPr bwMode="white">
        <a:xfrm>
          <a:off x="1939340" y="941028"/>
          <a:ext cx="3528857" cy="2353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hemeClr val="accent1">
            <a:alpha val="90000"/>
            <a:tint val="40000"/>
          </a:schemeClr>
        </a:lnRef>
        <a:fillRef idx="1">
          <a:schemeClr val="accent1">
            <a:alpha val="90000"/>
            <a:tint val="40000"/>
          </a:schemeClr>
        </a:fillRef>
        <a:effectRef idx="0">
          <a:scrgbClr r="0" g="0" b="0"/>
        </a:effectRef>
        <a:fontRef idx="minor"/>
      </dsp:style>
      <dsp:txBody>
        <a:bodyPr spcFirstLastPara="0" vert="horz" wrap="square" lIns="0" tIns="135128" rIns="135128" bIns="135128" numCol="1" spcCol="1270" anchor="ctr" anchorCtr="0">
          <a:noAutofit/>
        </a:bodyPr>
        <a:lstStyle/>
        <a:p>
          <a:pPr lvl="0" algn="l" defTabSz="1600200">
            <a:lnSpc>
              <a:spcPct val="90000"/>
            </a:lnSpc>
            <a:spcBef>
              <a:spcPct val="0"/>
            </a:spcBef>
            <a:spcAft>
              <a:spcPct val="35000"/>
            </a:spcAft>
          </a:pPr>
          <a:r>
            <a:rPr lang="sr-Latn-ME" sz="3600" kern="1200" dirty="0" smtClean="0">
              <a:solidFill>
                <a:schemeClr val="dk1"/>
              </a:solidFill>
            </a:rPr>
            <a:t>Easy to start quickly</a:t>
          </a:r>
        </a:p>
        <a:p>
          <a:pPr lvl="0" algn="l" defTabSz="1600200">
            <a:lnSpc>
              <a:spcPct val="90000"/>
            </a:lnSpc>
            <a:spcBef>
              <a:spcPct val="0"/>
            </a:spcBef>
            <a:spcAft>
              <a:spcPct val="35000"/>
            </a:spcAft>
          </a:pPr>
          <a:r>
            <a:rPr lang="sr-Latn-ME" sz="3600" kern="1200" dirty="0" smtClean="0">
              <a:solidFill>
                <a:schemeClr val="dk1"/>
              </a:solidFill>
            </a:rPr>
            <a:t>Inexpensive to create</a:t>
          </a:r>
        </a:p>
        <a:p>
          <a:pPr lvl="0" algn="l" defTabSz="1600200">
            <a:lnSpc>
              <a:spcPct val="90000"/>
            </a:lnSpc>
            <a:spcBef>
              <a:spcPct val="0"/>
            </a:spcBef>
            <a:spcAft>
              <a:spcPct val="35000"/>
            </a:spcAft>
          </a:pPr>
          <a:r>
            <a:rPr lang="en-US" sz="3600" kern="1200" dirty="0" smtClean="0">
              <a:solidFill>
                <a:schemeClr val="dk1"/>
              </a:solidFill>
            </a:rPr>
            <a:t>Single Taxation</a:t>
          </a:r>
          <a:r>
            <a:rPr lang="sr-Latn-ME" sz="3600" kern="1200" dirty="0" smtClean="0">
              <a:solidFill>
                <a:schemeClr val="dk1"/>
              </a:solidFill>
            </a:rPr>
            <a:t> – not separated</a:t>
          </a:r>
          <a:endParaRPr lang="en-US" sz="3600" kern="1200" dirty="0">
            <a:solidFill>
              <a:schemeClr val="dk1"/>
            </a:solidFill>
          </a:endParaRPr>
        </a:p>
      </dsp:txBody>
      <dsp:txXfrm>
        <a:off x="1939340" y="941028"/>
        <a:ext cx="3528857" cy="2353747"/>
      </dsp:txXfrm>
    </dsp:sp>
    <dsp:sp modelId="{BB8B2E2A-A0DC-40E1-BA9E-964BC1691172}">
      <dsp:nvSpPr>
        <dsp:cNvPr id="0" name=""/>
        <dsp:cNvSpPr/>
      </dsp:nvSpPr>
      <dsp:spPr bwMode="white">
        <a:xfrm>
          <a:off x="1939340" y="3294776"/>
          <a:ext cx="3528857" cy="2353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hemeClr val="accent1">
            <a:alpha val="90000"/>
            <a:tint val="40000"/>
          </a:schemeClr>
        </a:lnRef>
        <a:fillRef idx="1">
          <a:schemeClr val="accent1">
            <a:alpha val="90000"/>
            <a:tint val="40000"/>
          </a:schemeClr>
        </a:fillRef>
        <a:effectRef idx="0">
          <a:scrgbClr r="0" g="0" b="0"/>
        </a:effectRef>
        <a:fontRef idx="minor"/>
      </dsp:style>
      <dsp:txBody>
        <a:bodyPr spcFirstLastPara="0" vert="horz" wrap="square" lIns="0" tIns="135128" rIns="135128" bIns="135128" numCol="1" spcCol="1270" anchor="ctr" anchorCtr="0">
          <a:noAutofit/>
        </a:bodyPr>
        <a:lstStyle/>
        <a:p>
          <a:pPr lvl="0" algn="l" defTabSz="1600200">
            <a:lnSpc>
              <a:spcPct val="90000"/>
            </a:lnSpc>
            <a:spcBef>
              <a:spcPct val="0"/>
            </a:spcBef>
            <a:spcAft>
              <a:spcPct val="35000"/>
            </a:spcAft>
          </a:pPr>
          <a:r>
            <a:rPr lang="sr-Latn-ME" sz="3600" kern="1200" dirty="0" smtClean="0">
              <a:solidFill>
                <a:schemeClr val="dk1"/>
              </a:solidFill>
            </a:rPr>
            <a:t>Owner has complete authority over all activities and recives all profites</a:t>
          </a:r>
        </a:p>
        <a:p>
          <a:pPr lvl="0" algn="l" defTabSz="1600200">
            <a:lnSpc>
              <a:spcPct val="90000"/>
            </a:lnSpc>
            <a:spcBef>
              <a:spcPct val="0"/>
            </a:spcBef>
            <a:spcAft>
              <a:spcPct val="35000"/>
            </a:spcAft>
          </a:pPr>
          <a:r>
            <a:rPr lang="sr-Latn-ME" sz="3600" kern="1200" dirty="0" smtClean="0">
              <a:solidFill>
                <a:schemeClr val="dk1"/>
              </a:solidFill>
            </a:rPr>
            <a:t>The least regulated</a:t>
          </a:r>
        </a:p>
        <a:p>
          <a:pPr lvl="0" algn="l" defTabSz="1600200">
            <a:lnSpc>
              <a:spcPct val="90000"/>
            </a:lnSpc>
            <a:spcBef>
              <a:spcPct val="0"/>
            </a:spcBef>
            <a:spcAft>
              <a:spcPct val="35000"/>
            </a:spcAft>
          </a:pPr>
          <a:r>
            <a:rPr lang="sr-Latn-ME" sz="3600" kern="1200" dirty="0" smtClean="0">
              <a:solidFill>
                <a:schemeClr val="dk1"/>
              </a:solidFill>
            </a:rPr>
            <a:t>Flexibility</a:t>
          </a:r>
          <a:endParaRPr lang="en-US" sz="3600" kern="1200" dirty="0">
            <a:solidFill>
              <a:schemeClr val="dk1"/>
            </a:solidFill>
          </a:endParaRPr>
        </a:p>
      </dsp:txBody>
      <dsp:txXfrm>
        <a:off x="1939340" y="3294776"/>
        <a:ext cx="3528857" cy="2353747"/>
      </dsp:txXfrm>
    </dsp:sp>
    <dsp:sp modelId="{94CB4998-841C-4C31-B12C-47A0374DA5DD}">
      <dsp:nvSpPr>
        <dsp:cNvPr id="0" name=""/>
        <dsp:cNvSpPr/>
      </dsp:nvSpPr>
      <dsp:spPr bwMode="white">
        <a:xfrm>
          <a:off x="57284" y="0"/>
          <a:ext cx="2352571" cy="235257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hemeClr val="lt1"/>
        </a:lnRef>
        <a:fillRef idx="1">
          <a:schemeClr val="accent1"/>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sr-Latn-ME" sz="3600" kern="1200" dirty="0" smtClean="0"/>
            <a:t>Advantages </a:t>
          </a:r>
          <a:endParaRPr lang="en-US" sz="3600" kern="1200" dirty="0"/>
        </a:p>
      </dsp:txBody>
      <dsp:txXfrm>
        <a:off x="57284" y="0"/>
        <a:ext cx="2352571" cy="2352571"/>
      </dsp:txXfrm>
    </dsp:sp>
    <dsp:sp modelId="{BCBA796A-C242-404F-B1DA-F98226D61FB7}">
      <dsp:nvSpPr>
        <dsp:cNvPr id="0" name=""/>
        <dsp:cNvSpPr/>
      </dsp:nvSpPr>
      <dsp:spPr bwMode="white">
        <a:xfrm>
          <a:off x="7820768" y="941028"/>
          <a:ext cx="3528857" cy="2353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hemeClr val="accent1">
            <a:alpha val="90000"/>
            <a:tint val="40000"/>
          </a:schemeClr>
        </a:lnRef>
        <a:fillRef idx="1">
          <a:schemeClr val="accent1">
            <a:alpha val="90000"/>
            <a:tint val="40000"/>
          </a:schemeClr>
        </a:fillRef>
        <a:effectRef idx="0">
          <a:scrgbClr r="0" g="0" b="0"/>
        </a:effectRef>
        <a:fontRef idx="minor"/>
      </dsp:style>
      <dsp:txBody>
        <a:bodyPr spcFirstLastPara="0" vert="horz" wrap="square" lIns="0" tIns="135128" rIns="135128" bIns="135128" numCol="1" spcCol="1270" anchor="ctr" anchorCtr="0">
          <a:noAutofit/>
        </a:bodyPr>
        <a:lstStyle/>
        <a:p>
          <a:pPr lvl="0" algn="l" defTabSz="1600200">
            <a:lnSpc>
              <a:spcPct val="90000"/>
            </a:lnSpc>
            <a:spcBef>
              <a:spcPct val="0"/>
            </a:spcBef>
            <a:spcAft>
              <a:spcPct val="35000"/>
            </a:spcAft>
          </a:pPr>
          <a:r>
            <a:rPr lang="sr-Latn-ME" sz="3600" kern="1200" dirty="0" smtClean="0">
              <a:solidFill>
                <a:schemeClr val="dk1"/>
              </a:solidFill>
            </a:rPr>
            <a:t>Unlimited liability – debts incured by business may be payes+d from owner’s personal assets</a:t>
          </a:r>
        </a:p>
        <a:p>
          <a:pPr lvl="0" algn="l" defTabSz="1600200">
            <a:lnSpc>
              <a:spcPct val="90000"/>
            </a:lnSpc>
            <a:spcBef>
              <a:spcPct val="0"/>
            </a:spcBef>
            <a:spcAft>
              <a:spcPct val="35000"/>
            </a:spcAft>
          </a:pPr>
          <a:r>
            <a:rPr lang="sr-Latn-ME" sz="3600" kern="1200" dirty="0" smtClean="0">
              <a:solidFill>
                <a:schemeClr val="dk1"/>
              </a:solidFill>
            </a:rPr>
            <a:t>Full responsability</a:t>
          </a:r>
          <a:endParaRPr lang="en-US" sz="3600" kern="1200" dirty="0">
            <a:solidFill>
              <a:schemeClr val="dk1"/>
            </a:solidFill>
          </a:endParaRPr>
        </a:p>
      </dsp:txBody>
      <dsp:txXfrm>
        <a:off x="7820768" y="941028"/>
        <a:ext cx="3528857" cy="2353747"/>
      </dsp:txXfrm>
    </dsp:sp>
    <dsp:sp modelId="{FE6BC28E-7A27-49E5-9499-F5B435EE5170}">
      <dsp:nvSpPr>
        <dsp:cNvPr id="0" name=""/>
        <dsp:cNvSpPr/>
      </dsp:nvSpPr>
      <dsp:spPr bwMode="white">
        <a:xfrm>
          <a:off x="7820768" y="3294776"/>
          <a:ext cx="3528857" cy="2353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hemeClr val="accent1">
            <a:alpha val="90000"/>
            <a:tint val="40000"/>
          </a:schemeClr>
        </a:lnRef>
        <a:fillRef idx="1">
          <a:schemeClr val="accent1">
            <a:alpha val="90000"/>
            <a:tint val="40000"/>
          </a:schemeClr>
        </a:fillRef>
        <a:effectRef idx="0">
          <a:scrgbClr r="0" g="0" b="0"/>
        </a:effectRef>
        <a:fontRef idx="minor"/>
      </dsp:style>
      <dsp:txBody>
        <a:bodyPr spcFirstLastPara="0" vert="horz" wrap="square" lIns="0" tIns="135128" rIns="135128" bIns="135128" numCol="1" spcCol="1270" anchor="ctr" anchorCtr="0">
          <a:noAutofit/>
        </a:bodyPr>
        <a:lstStyle/>
        <a:p>
          <a:pPr lvl="0" algn="l" defTabSz="1600200">
            <a:lnSpc>
              <a:spcPct val="90000"/>
            </a:lnSpc>
            <a:spcBef>
              <a:spcPct val="0"/>
            </a:spcBef>
            <a:spcAft>
              <a:spcPct val="35000"/>
            </a:spcAft>
          </a:pPr>
          <a:r>
            <a:rPr lang="en-US" sz="3600" kern="1200" dirty="0" smtClean="0">
              <a:solidFill>
                <a:schemeClr val="dk1"/>
              </a:solidFill>
            </a:rPr>
            <a:t>Limited Growth</a:t>
          </a:r>
          <a:r>
            <a:rPr lang="sr-Latn-ME" sz="3600" kern="1200" dirty="0" smtClean="0">
              <a:solidFill>
                <a:schemeClr val="dk1"/>
              </a:solidFill>
            </a:rPr>
            <a:t> Potential </a:t>
          </a:r>
        </a:p>
        <a:p>
          <a:pPr lvl="0" algn="l" defTabSz="1600200">
            <a:lnSpc>
              <a:spcPct val="90000"/>
            </a:lnSpc>
            <a:spcBef>
              <a:spcPct val="0"/>
            </a:spcBef>
            <a:spcAft>
              <a:spcPct val="35000"/>
            </a:spcAft>
          </a:pPr>
          <a:r>
            <a:rPr lang="sr-Latn-ME" sz="3600" kern="1200" dirty="0" smtClean="0">
              <a:solidFill>
                <a:schemeClr val="dk1"/>
              </a:solidFill>
            </a:rPr>
            <a:t>More dificult to raise capital</a:t>
          </a:r>
        </a:p>
        <a:p>
          <a:pPr lvl="0" algn="l" defTabSz="1600200">
            <a:lnSpc>
              <a:spcPct val="90000"/>
            </a:lnSpc>
            <a:spcBef>
              <a:spcPct val="0"/>
            </a:spcBef>
            <a:spcAft>
              <a:spcPct val="35000"/>
            </a:spcAft>
          </a:pPr>
          <a:r>
            <a:rPr lang="sr-Latn-ME" sz="3600" kern="1200" dirty="0" smtClean="0">
              <a:solidFill>
                <a:schemeClr val="dk1"/>
              </a:solidFill>
            </a:rPr>
            <a:t>Lack of longevity – death of the owner dissolves the business</a:t>
          </a:r>
          <a:endParaRPr lang="en-US" sz="3600" kern="1200" dirty="0">
            <a:solidFill>
              <a:schemeClr val="dk1"/>
            </a:solidFill>
          </a:endParaRPr>
        </a:p>
      </dsp:txBody>
      <dsp:txXfrm>
        <a:off x="7820768" y="3294776"/>
        <a:ext cx="3528857" cy="2353747"/>
      </dsp:txXfrm>
    </dsp:sp>
    <dsp:sp modelId="{1AA9ACEA-CDFC-4619-9642-32C30F0A43DC}">
      <dsp:nvSpPr>
        <dsp:cNvPr id="0" name=""/>
        <dsp:cNvSpPr/>
      </dsp:nvSpPr>
      <dsp:spPr bwMode="white">
        <a:xfrm>
          <a:off x="5938711" y="0"/>
          <a:ext cx="2352571" cy="235257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hemeClr val="lt1"/>
        </a:lnRef>
        <a:fillRef idx="1">
          <a:schemeClr val="accent1"/>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sr-Latn-ME" sz="3600" kern="1200" dirty="0" smtClean="0"/>
            <a:t>Disadvantages</a:t>
          </a:r>
          <a:endParaRPr lang="en-US" sz="3600" kern="1200" dirty="0"/>
        </a:p>
      </dsp:txBody>
      <dsp:txXfrm>
        <a:off x="5938711" y="0"/>
        <a:ext cx="2352571" cy="2352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0EBBA-5169-4C91-9427-C139D3C7C9E8}">
      <dsp:nvSpPr>
        <dsp:cNvPr id="0" name=""/>
        <dsp:cNvSpPr/>
      </dsp:nvSpPr>
      <dsp:spPr bwMode="white">
        <a:xfrm>
          <a:off x="0" y="231814"/>
          <a:ext cx="4016968"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hemeClr val="accent1"/>
        </a:lnRef>
        <a:fillRef idx="1">
          <a:schemeClr val="accent1"/>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1600200">
            <a:lnSpc>
              <a:spcPct val="90000"/>
            </a:lnSpc>
            <a:spcBef>
              <a:spcPct val="0"/>
            </a:spcBef>
            <a:spcAft>
              <a:spcPct val="35000"/>
            </a:spcAft>
          </a:pPr>
          <a:r>
            <a:rPr lang="en-US" sz="3600" u="sng" kern="1200" dirty="0" smtClean="0"/>
            <a:t>Advantages</a:t>
          </a:r>
          <a:endParaRPr lang="en-US" sz="3600" kern="1200" dirty="0"/>
        </a:p>
      </dsp:txBody>
      <dsp:txXfrm>
        <a:off x="0" y="231814"/>
        <a:ext cx="4016968" cy="518400"/>
      </dsp:txXfrm>
    </dsp:sp>
    <dsp:sp modelId="{94763C18-1828-4B4F-8476-16DB9E2BC516}">
      <dsp:nvSpPr>
        <dsp:cNvPr id="0" name=""/>
        <dsp:cNvSpPr/>
      </dsp:nvSpPr>
      <dsp:spPr bwMode="white">
        <a:xfrm>
          <a:off x="0" y="750214"/>
          <a:ext cx="4016968" cy="289941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hemeClr val="accent1">
            <a:alpha val="90000"/>
            <a:tint val="40000"/>
          </a:schemeClr>
        </a:lnRef>
        <a:fillRef idx="1">
          <a:schemeClr val="accent1">
            <a:alpha val="90000"/>
            <a:tint val="40000"/>
          </a:schemeClr>
        </a:fillRef>
        <a:effectRef idx="0">
          <a:scrgbClr r="0" g="0" b="0"/>
        </a:effectRef>
        <a:fontRef idx="minor"/>
      </dsp:style>
      <dsp:txBody>
        <a:bodyPr spcFirstLastPara="0" vert="horz" wrap="square" lIns="96012" tIns="96012" rIns="128016" bIns="144018" numCol="1" spcCol="1270" anchor="t" anchorCtr="0">
          <a:noAutofit/>
        </a:bodyPr>
        <a:lstStyle/>
        <a:p>
          <a:pPr marL="285750" lvl="1" indent="-285750" algn="l" defTabSz="1600200">
            <a:lnSpc>
              <a:spcPct val="90000"/>
            </a:lnSpc>
            <a:spcBef>
              <a:spcPct val="0"/>
            </a:spcBef>
            <a:spcAft>
              <a:spcPct val="15000"/>
            </a:spcAft>
            <a:buChar char="••"/>
          </a:pPr>
          <a:r>
            <a:rPr lang="en-US" sz="3600" kern="1200" dirty="0" smtClean="0">
              <a:solidFill>
                <a:schemeClr val="dk1"/>
              </a:solidFill>
            </a:rPr>
            <a:t>Still simple to form</a:t>
          </a:r>
          <a:r>
            <a:rPr lang="sr-Latn-ME" sz="3600" kern="1200" dirty="0" smtClean="0">
              <a:solidFill>
                <a:schemeClr val="dk1"/>
              </a:solidFill>
            </a:rPr>
            <a:t>, easy start-up</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en-US" sz="3600" kern="1200" dirty="0" smtClean="0">
              <a:solidFill>
                <a:schemeClr val="dk1"/>
              </a:solidFill>
            </a:rPr>
            <a:t>Shared Responsibility</a:t>
          </a:r>
          <a:r>
            <a:rPr lang="sr-Latn-ME" sz="3600" kern="1200" dirty="0" smtClean="0">
              <a:solidFill>
                <a:schemeClr val="dk1"/>
              </a:solidFill>
            </a:rPr>
            <a:t>, Decision making</a:t>
          </a:r>
          <a:r>
            <a:rPr lang="en-US" sz="3600" kern="1200" dirty="0" smtClean="0">
              <a:solidFill>
                <a:schemeClr val="dk1"/>
              </a:solidFill>
            </a:rPr>
            <a:t> and </a:t>
          </a:r>
          <a:r>
            <a:rPr lang="sr-Latn-RS" sz="3600" kern="1200" dirty="0" smtClean="0">
              <a:solidFill>
                <a:schemeClr val="dk1"/>
              </a:solidFill>
            </a:rPr>
            <a:t>shared </a:t>
          </a:r>
          <a:r>
            <a:rPr lang="en-US" sz="3600" kern="1200" dirty="0" smtClean="0">
              <a:solidFill>
                <a:schemeClr val="dk1"/>
              </a:solidFill>
            </a:rPr>
            <a:t>Risk</a:t>
          </a:r>
          <a:r>
            <a:rPr lang="sr-Latn-ME" sz="3600" kern="1200" dirty="0" smtClean="0">
              <a:solidFill>
                <a:schemeClr val="dk1"/>
              </a:solidFill>
            </a:rPr>
            <a:t> – business losses</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en-US" sz="3600" kern="1200" dirty="0" smtClean="0">
              <a:solidFill>
                <a:schemeClr val="dk1"/>
              </a:solidFill>
            </a:rPr>
            <a:t>Single Taxation</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en-US" sz="3600" kern="1200" dirty="0" smtClean="0">
              <a:solidFill>
                <a:schemeClr val="dk1"/>
              </a:solidFill>
            </a:rPr>
            <a:t>People Resources </a:t>
          </a:r>
          <a:br>
            <a:rPr lang="en-US" sz="3600" kern="1200" dirty="0" smtClean="0">
              <a:solidFill>
                <a:schemeClr val="dk1"/>
              </a:solidFill>
            </a:rPr>
          </a:br>
          <a:endParaRPr lang="en-US" sz="3600" kern="1200" dirty="0">
            <a:solidFill>
              <a:schemeClr val="dk1"/>
            </a:solidFill>
          </a:endParaRPr>
        </a:p>
      </dsp:txBody>
      <dsp:txXfrm>
        <a:off x="0" y="750214"/>
        <a:ext cx="4016968" cy="2899410"/>
      </dsp:txXfrm>
    </dsp:sp>
    <dsp:sp modelId="{D7FD3250-C4E8-41D9-9F76-FE8440DE5921}">
      <dsp:nvSpPr>
        <dsp:cNvPr id="0" name=""/>
        <dsp:cNvSpPr/>
      </dsp:nvSpPr>
      <dsp:spPr bwMode="white">
        <a:xfrm>
          <a:off x="4579344" y="231814"/>
          <a:ext cx="4016968"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hemeClr val="accent1"/>
        </a:lnRef>
        <a:fillRef idx="1">
          <a:schemeClr val="accent1"/>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1600200">
            <a:lnSpc>
              <a:spcPct val="90000"/>
            </a:lnSpc>
            <a:spcBef>
              <a:spcPct val="0"/>
            </a:spcBef>
            <a:spcAft>
              <a:spcPct val="35000"/>
            </a:spcAft>
          </a:pPr>
          <a:r>
            <a:rPr lang="en-US" sz="3600" u="sng" kern="1200" dirty="0" smtClean="0"/>
            <a:t>Disadvantages</a:t>
          </a:r>
          <a:endParaRPr lang="en-US" sz="3600" kern="1200" dirty="0"/>
        </a:p>
      </dsp:txBody>
      <dsp:txXfrm>
        <a:off x="4579344" y="231814"/>
        <a:ext cx="4016968" cy="518400"/>
      </dsp:txXfrm>
    </dsp:sp>
    <dsp:sp modelId="{7D6A8E59-1A5C-49D7-A7B8-CEAA6456A11D}">
      <dsp:nvSpPr>
        <dsp:cNvPr id="0" name=""/>
        <dsp:cNvSpPr/>
      </dsp:nvSpPr>
      <dsp:spPr bwMode="white">
        <a:xfrm>
          <a:off x="4579344" y="750214"/>
          <a:ext cx="4016968" cy="289941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hemeClr val="accent1">
            <a:alpha val="90000"/>
            <a:tint val="40000"/>
          </a:schemeClr>
        </a:lnRef>
        <a:fillRef idx="1">
          <a:schemeClr val="accent1">
            <a:alpha val="90000"/>
            <a:tint val="40000"/>
          </a:schemeClr>
        </a:fillRef>
        <a:effectRef idx="0">
          <a:scrgbClr r="0" g="0" b="0"/>
        </a:effectRef>
        <a:fontRef idx="minor"/>
      </dsp:style>
      <dsp:txBody>
        <a:bodyPr spcFirstLastPara="0" vert="horz" wrap="square" lIns="96012" tIns="96012" rIns="128016" bIns="144018" numCol="1" spcCol="1270" anchor="t" anchorCtr="0">
          <a:noAutofit/>
        </a:bodyPr>
        <a:lstStyle/>
        <a:p>
          <a:pPr marL="285750" lvl="1" indent="-285750" algn="l" defTabSz="1600200">
            <a:lnSpc>
              <a:spcPct val="90000"/>
            </a:lnSpc>
            <a:spcBef>
              <a:spcPct val="0"/>
            </a:spcBef>
            <a:spcAft>
              <a:spcPct val="15000"/>
            </a:spcAft>
            <a:buChar char="••"/>
          </a:pPr>
          <a:r>
            <a:rPr lang="en-US" sz="3600" kern="1200" dirty="0" smtClean="0">
              <a:solidFill>
                <a:schemeClr val="dk1"/>
              </a:solidFill>
            </a:rPr>
            <a:t>Unlimited Liability</a:t>
          </a:r>
          <a:r>
            <a:rPr lang="sr-Latn-RS" sz="3600" kern="1200" dirty="0" smtClean="0">
              <a:solidFill>
                <a:schemeClr val="dk1"/>
              </a:solidFill>
            </a:rPr>
            <a:t> for all partners</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en-US" sz="3600" kern="1200" dirty="0" smtClean="0">
              <a:solidFill>
                <a:schemeClr val="dk1"/>
              </a:solidFill>
            </a:rPr>
            <a:t>Shared Profits</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sr-Latn-RS" sz="3600" kern="1200" dirty="0" smtClean="0">
              <a:solidFill>
                <a:schemeClr val="dk1"/>
              </a:solidFill>
            </a:rPr>
            <a:t>Small </a:t>
          </a:r>
          <a:r>
            <a:rPr lang="en-US" sz="3600" kern="1200" dirty="0" smtClean="0">
              <a:solidFill>
                <a:schemeClr val="dk1"/>
              </a:solidFill>
            </a:rPr>
            <a:t>Growth Potential</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en-US" sz="3600" kern="1200" dirty="0" smtClean="0">
              <a:solidFill>
                <a:schemeClr val="dk1"/>
              </a:solidFill>
            </a:rPr>
            <a:t>Not Attracting Big Capital</a:t>
          </a:r>
          <a:endParaRPr lang="en-US" sz="3600" kern="1200" dirty="0">
            <a:solidFill>
              <a:schemeClr val="dk1"/>
            </a:solidFill>
          </a:endParaRPr>
        </a:p>
        <a:p>
          <a:pPr marL="285750" lvl="1" indent="-285750" algn="l" defTabSz="1600200">
            <a:lnSpc>
              <a:spcPct val="90000"/>
            </a:lnSpc>
            <a:spcBef>
              <a:spcPct val="0"/>
            </a:spcBef>
            <a:spcAft>
              <a:spcPct val="15000"/>
            </a:spcAft>
            <a:buChar char="••"/>
          </a:pPr>
          <a:r>
            <a:rPr lang="sr-Latn-RS" sz="3600" kern="1200" dirty="0" smtClean="0">
              <a:solidFill>
                <a:schemeClr val="dk1"/>
              </a:solidFill>
            </a:rPr>
            <a:t>Potential for conflict – personality conflicts, disagreements about authority, unclear roles, hard to disolve one partner’s intrest without dissolving the partnership</a:t>
          </a:r>
          <a:endParaRPr lang="en-US" sz="3600" kern="1200" dirty="0">
            <a:solidFill>
              <a:schemeClr val="dk1"/>
            </a:solidFill>
          </a:endParaRPr>
        </a:p>
      </dsp:txBody>
      <dsp:txXfrm>
        <a:off x="4579344" y="750214"/>
        <a:ext cx="4016968" cy="2899410"/>
      </dsp:txXfrm>
    </dsp:sp>
  </dsp:spTree>
</dsp:drawing>
</file>

<file path=ppt/diagrams/layout1.xml><?xml version="1.0" encoding="utf-8"?>
<dgm:layoutDef xmlns:dgm="http://schemas.openxmlformats.org/drawingml/2006/diagram" xmlns:a="http://schemas.openxmlformats.org/drawingml/2006/main" uniqueId="urn:microsoft.com/office/officeart/2005/8/layout/hList9#1">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nodeVertAlign" val="t"/>
          <dgm:param type="fallback" val="2D"/>
        </dgm:alg>
      </dgm:if>
      <dgm:else name="Name2">
        <dgm:alg type="lin">
          <dgm:param type="linDir" val="fromR"/>
          <dgm:param type="nodeVertAlign" val="t"/>
          <dgm:param type="fallback" val="2D"/>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050" name="Group 15"/>
          <p:cNvGrpSpPr/>
          <p:nvPr/>
        </p:nvGrpSpPr>
        <p:grpSpPr>
          <a:xfrm>
            <a:off x="0" y="-7937"/>
            <a:ext cx="12192000" cy="6865937"/>
            <a:chOff x="0" y="-8467"/>
            <a:chExt cx="12192000" cy="6866467"/>
          </a:xfrm>
        </p:grpSpPr>
        <p:sp>
          <p:nvSpPr>
            <p:cNvPr id="29" name="Freeform 28"/>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0" name="Straight Connector 2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en-US" strike="noStrike" noProof="1" smtClean="0"/>
              <a:t>Click to edit Master subtitle style</a:t>
            </a:r>
            <a:endParaRPr lang="en-US" strike="noStrike" noProof="1"/>
          </a:p>
        </p:txBody>
      </p:sp>
      <p:sp>
        <p:nvSpPr>
          <p:cNvPr id="39"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0"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41"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4031FBF0-B066-4B4D-ABB4-63BDE3CAF2B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bg>
      <p:bgPr>
        <a:solidFill>
          <a:schemeClr val="bg1"/>
        </a:solidFill>
        <a:effectLst/>
      </p:bgPr>
    </p:bg>
    <p:spTree>
      <p:nvGrpSpPr>
        <p:cNvPr id="1" name=""/>
        <p:cNvGrpSpPr/>
        <p:nvPr/>
      </p:nvGrpSpPr>
      <p:grpSpPr>
        <a:xfrm>
          <a:off x="0" y="0"/>
          <a:ext cx="0" cy="0"/>
          <a:chOff x="0" y="0"/>
          <a:chExt cx="0" cy="0"/>
        </a:xfrm>
      </p:grpSpPr>
      <p:sp>
        <p:nvSpPr>
          <p:cNvPr id="3085" name="TextBox 23"/>
          <p:cNvSpPr txBox="1"/>
          <p:nvPr/>
        </p:nvSpPr>
        <p:spPr>
          <a:xfrm>
            <a:off x="541338" y="790575"/>
            <a:ext cx="609600" cy="584200"/>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3086" name="TextBox 24"/>
          <p:cNvSpPr txBox="1"/>
          <p:nvPr/>
        </p:nvSpPr>
        <p:spPr>
          <a:xfrm>
            <a:off x="8893175" y="2886075"/>
            <a:ext cx="609600" cy="585788"/>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fontAlgn="base"/>
            <a:r>
              <a:rPr lang="en-US" strike="noStrike" noProof="1"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30"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31"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32"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47E62D23-D6B7-4DD8-9E0F-F866FE771CBD}"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bg>
      <p:bgPr>
        <a:solidFill>
          <a:schemeClr val="bg1"/>
        </a:solidFill>
        <a:effectLst/>
      </p:bgPr>
    </p:bg>
    <p:spTree>
      <p:nvGrpSpPr>
        <p:cNvPr id="1" name=""/>
        <p:cNvGrpSpPr/>
        <p:nvPr/>
      </p:nvGrpSpPr>
      <p:grpSpPr>
        <a:xfrm>
          <a:off x="0" y="0"/>
          <a:ext cx="0" cy="0"/>
          <a:chOff x="0" y="0"/>
          <a:chExt cx="0" cy="0"/>
        </a:xfrm>
      </p:grpSpPr>
      <p:sp>
        <p:nvSpPr>
          <p:cNvPr id="4109" name="TextBox 23"/>
          <p:cNvSpPr txBox="1"/>
          <p:nvPr/>
        </p:nvSpPr>
        <p:spPr>
          <a:xfrm>
            <a:off x="541338" y="790575"/>
            <a:ext cx="609600" cy="584200"/>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4110" name="TextBox 24"/>
          <p:cNvSpPr txBox="1"/>
          <p:nvPr/>
        </p:nvSpPr>
        <p:spPr>
          <a:xfrm>
            <a:off x="8893175" y="2886075"/>
            <a:ext cx="609600" cy="585788"/>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fontAlgn="base"/>
            <a:r>
              <a:rPr lang="en-US" strike="noStrike" noProof="1"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30"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31"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32"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92FA7D76-12EF-4CEF-9C5A-C316C1225681}"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fontAlgn="base"/>
            <a:r>
              <a:rPr lang="en-US" strike="noStrike" noProof="1"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4"/>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5"/>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6"/>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77335" y="609600"/>
            <a:ext cx="7060150" cy="5251450"/>
          </a:xfrm>
        </p:spPr>
        <p:txBody>
          <a:bodyPr vert="eaVert"/>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77334" y="2160589"/>
            <a:ext cx="4184035" cy="3880772"/>
          </a:xfrm>
        </p:spPr>
        <p:txBody>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089970" y="2160589"/>
            <a:ext cx="4184034" cy="3880773"/>
          </a:xfrm>
        </p:spPr>
        <p:txBody>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4760461" y="514924"/>
            <a:ext cx="4513541" cy="5526437"/>
          </a:xfrm>
        </p:spPr>
        <p:txBody>
          <a:bodyPr>
            <a:normAutofit/>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fontAlgn="base"/>
            <a:r>
              <a:rPr lang="en-US" strike="noStrike" noProof="1"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pPr fontAlgn="base"/>
            <a:r>
              <a:rPr lang="en-US" strike="noStrike" noProof="1" smtClean="0"/>
              <a:t>Click to edit Master title style</a:t>
            </a:r>
            <a:endParaRPr lang="en-US" strike="noStrike" noProof="1"/>
          </a:p>
        </p:txBody>
      </p:sp>
      <p:sp>
        <p:nvSpPr>
          <p:cNvPr id="3" name="Picture Placeholder 2"/>
          <p:cNvSpPr>
            <a:spLocks noGrp="1" noChangeAspect="1"/>
          </p:cNvSpPr>
          <p:nvPr>
            <p:ph type="pic" idx="1"/>
          </p:nvPr>
        </p:nvSpPr>
        <p:spPr>
          <a:xfrm>
            <a:off x="677334" y="609600"/>
            <a:ext cx="8596668" cy="3845718"/>
          </a:xfrm>
        </p:spPr>
        <p:txBody>
          <a:bodyPr vert="horz" wrap="square" lIns="91440" tIns="45720" rIns="91440" bIns="45720" numCol="1"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r>
              <a:rPr kumimoji="0" lang="en-US" sz="1600" b="0" i="0" u="none" strike="noStrike" kern="1200" cap="none" spc="0" normalizeH="0" baseline="0" noProof="1" smtClean="0">
                <a:ln>
                  <a:noFill/>
                </a:ln>
                <a:solidFill>
                  <a:srgbClr val="404040"/>
                </a:solidFill>
                <a:effectLst/>
                <a:uLnTx/>
                <a:uFillTx/>
                <a:latin typeface="+mn-lt"/>
                <a:ea typeface="+mn-ea"/>
                <a:cs typeface="+mn-cs"/>
              </a:rPr>
              <a:t>Click icon to add picture</a:t>
            </a:r>
            <a:endParaRPr kumimoji="0" lang="en-US" sz="1600" b="0" i="0" u="none" strike="noStrike" kern="1200" cap="none" spc="0" normalizeH="0" baseline="0" noProof="1">
              <a:ln>
                <a:noFill/>
              </a:ln>
              <a:solidFill>
                <a:srgbClr val="404040"/>
              </a:solidFill>
              <a:effectLst/>
              <a:uLnTx/>
              <a:uFillTx/>
              <a:latin typeface="+mn-lt"/>
              <a:ea typeface="+mn-ea"/>
              <a:cs typeface="+mn-cs"/>
            </a:endParaRP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p:nvPr/>
        </p:nvGrpSpPr>
        <p:grpSpPr>
          <a:xfrm>
            <a:off x="0" y="-7937"/>
            <a:ext cx="12192000" cy="6865937"/>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37" name="Title Placeholder 1"/>
          <p:cNvSpPr>
            <a:spLocks noGrp="1"/>
          </p:cNvSpPr>
          <p:nvPr>
            <p:ph type="title"/>
          </p:nvPr>
        </p:nvSpPr>
        <p:spPr>
          <a:xfrm>
            <a:off x="677863" y="609600"/>
            <a:ext cx="8596312" cy="1320800"/>
          </a:xfrm>
          <a:prstGeom prst="rect">
            <a:avLst/>
          </a:prstGeom>
          <a:noFill/>
          <a:ln w="9525">
            <a:noFill/>
          </a:ln>
        </p:spPr>
        <p:txBody>
          <a:bodyPr anchor="t" anchorCtr="0"/>
          <a:lstStyle/>
          <a:p>
            <a:pPr lvl="0"/>
            <a:r>
              <a:rPr lang="en-US" altLang="zh-CN" dirty="0"/>
              <a:t>Click to edit Master title style</a:t>
            </a:r>
          </a:p>
        </p:txBody>
      </p:sp>
      <p:sp>
        <p:nvSpPr>
          <p:cNvPr id="1038" name="Text Placeholder 2"/>
          <p:cNvSpPr>
            <a:spLocks noGrp="1"/>
          </p:cNvSpPr>
          <p:nvPr>
            <p:ph type="body"/>
          </p:nvPr>
        </p:nvSpPr>
        <p:spPr>
          <a:xfrm>
            <a:off x="677863" y="2160588"/>
            <a:ext cx="8596312" cy="3881437"/>
          </a:xfrm>
          <a:prstGeom prst="rect">
            <a:avLst/>
          </a:prstGeom>
          <a:noFill/>
          <a:ln w="9525">
            <a:noFill/>
          </a:ln>
        </p:spPr>
        <p:txBody>
          <a:bodyPr anchor="t" anchorCtr="0"/>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defRPr sz="900" noProof="1" smtClean="0">
                <a:solidFill>
                  <a:schemeClr val="tx1">
                    <a:tint val="75000"/>
                  </a:schemeClr>
                </a:solidFill>
                <a:latin typeface="+mn-lt"/>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lgn="l" fontAlgn="auto">
              <a:defRPr sz="900" noProof="1">
                <a:solidFill>
                  <a:schemeClr val="tx1">
                    <a:tint val="75000"/>
                  </a:schemeClr>
                </a:solidFill>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lgn="r" fontAlgn="auto">
              <a:defRPr sz="900" noProof="1" smtClean="0">
                <a:solidFill>
                  <a:schemeClr val="accent1"/>
                </a:solidFill>
                <a:latin typeface="+mn-lt"/>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ctrTitle"/>
          </p:nvPr>
        </p:nvSpPr>
        <p:spPr>
          <a:xfrm>
            <a:off x="2667000" y="26988"/>
            <a:ext cx="6858000" cy="1595437"/>
          </a:xfrm>
          <a:ln/>
        </p:spPr>
        <p:txBody>
          <a:bodyPr vert="horz" wrap="square" lIns="91440" tIns="45720" rIns="91440" bIns="45720" anchor="b" anchorCtr="0"/>
          <a:lstStyle/>
          <a:p>
            <a:pPr defTabSz="457200" eaLnBrk="1" hangingPunct="1">
              <a:buClrTx/>
              <a:buSzTx/>
              <a:buFontTx/>
            </a:pPr>
            <a:r>
              <a:rPr lang="en-US" altLang="zh-CN" kern="1200" dirty="0">
                <a:latin typeface="+mj-lt"/>
                <a:ea typeface="SimSun" panose="02010600030101010101" pitchFamily="2" charset="-122"/>
                <a:cs typeface="+mj-cs"/>
              </a:rPr>
              <a:t>Business Law</a:t>
            </a:r>
          </a:p>
        </p:txBody>
      </p:sp>
      <p:sp>
        <p:nvSpPr>
          <p:cNvPr id="5122" name="Subtitle 2"/>
          <p:cNvSpPr>
            <a:spLocks noGrp="1"/>
          </p:cNvSpPr>
          <p:nvPr>
            <p:ph type="subTitle" idx="1"/>
          </p:nvPr>
        </p:nvSpPr>
        <p:spPr>
          <a:xfrm>
            <a:off x="2667000" y="1949450"/>
            <a:ext cx="6858000" cy="4700588"/>
          </a:xfrm>
          <a:ln/>
        </p:spPr>
        <p:txBody>
          <a:bodyPr vert="horz" wrap="square" lIns="91440" tIns="45720" rIns="91440" bIns="45720" anchor="t" anchorCtr="0"/>
          <a:lstStyle/>
          <a:p>
            <a:pPr defTabSz="457200" eaLnBrk="1" hangingPunct="1">
              <a:lnSpc>
                <a:spcPct val="90000"/>
              </a:lnSpc>
              <a:buSzPct val="80000"/>
            </a:pPr>
            <a:r>
              <a:rPr lang="sr-Latn-ME" altLang="en-US" kern="1200" dirty="0">
                <a:solidFill>
                  <a:srgbClr val="808080"/>
                </a:solidFill>
                <a:latin typeface="+mn-lt"/>
                <a:ea typeface="+mn-ea"/>
                <a:cs typeface="+mn-cs"/>
              </a:rPr>
              <a:t>Corporate </a:t>
            </a:r>
            <a:r>
              <a:rPr lang="en-US" altLang="zh-CN" kern="1200" dirty="0">
                <a:solidFill>
                  <a:srgbClr val="808080"/>
                </a:solidFill>
                <a:latin typeface="+mn-lt"/>
                <a:ea typeface="SimSun" panose="02010600030101010101" pitchFamily="2" charset="-122"/>
                <a:cs typeface="+mn-cs"/>
              </a:rPr>
              <a:t>and </a:t>
            </a:r>
            <a:r>
              <a:rPr lang="sr-Latn-ME" altLang="en-US" kern="1200" dirty="0">
                <a:solidFill>
                  <a:srgbClr val="808080"/>
                </a:solidFill>
                <a:latin typeface="+mn-lt"/>
                <a:ea typeface="+mn-ea"/>
                <a:cs typeface="+mn-cs"/>
              </a:rPr>
              <a:t>C</a:t>
            </a:r>
            <a:r>
              <a:rPr lang="en-US" altLang="zh-CN" kern="1200" dirty="0">
                <a:solidFill>
                  <a:srgbClr val="808080"/>
                </a:solidFill>
                <a:latin typeface="+mn-lt"/>
                <a:ea typeface="SimSun" panose="02010600030101010101" pitchFamily="2" charset="-122"/>
                <a:cs typeface="+mn-cs"/>
              </a:rPr>
              <a:t>ontract Law</a:t>
            </a:r>
          </a:p>
          <a:p>
            <a:pPr defTabSz="457200" eaLnBrk="1" hangingPunct="1">
              <a:lnSpc>
                <a:spcPct val="90000"/>
              </a:lnSpc>
              <a:buSzPct val="80000"/>
            </a:pPr>
            <a:endParaRPr lang="en-US" altLang="zh-CN" kern="1200" dirty="0">
              <a:solidFill>
                <a:srgbClr val="808080"/>
              </a:solidFill>
              <a:latin typeface="+mn-lt"/>
              <a:ea typeface="SimSun" panose="02010600030101010101" pitchFamily="2" charset="-122"/>
              <a:cs typeface="+mn-cs"/>
            </a:endParaRPr>
          </a:p>
          <a:p>
            <a:pPr defTabSz="457200" eaLnBrk="1" hangingPunct="1">
              <a:lnSpc>
                <a:spcPct val="90000"/>
              </a:lnSpc>
              <a:buSzPct val="80000"/>
            </a:pPr>
            <a:r>
              <a:rPr lang="sr-Latn-ME" altLang="en-US" kern="1200" dirty="0">
                <a:solidFill>
                  <a:srgbClr val="808080"/>
                </a:solidFill>
                <a:latin typeface="+mn-lt"/>
                <a:ea typeface="+mn-ea"/>
                <a:cs typeface="+mn-cs"/>
              </a:rPr>
              <a:t>Unit 2</a:t>
            </a:r>
          </a:p>
          <a:p>
            <a:pPr defTabSz="457200" eaLnBrk="1" hangingPunct="1">
              <a:lnSpc>
                <a:spcPct val="90000"/>
              </a:lnSpc>
              <a:buSzPct val="80000"/>
            </a:pPr>
            <a:endParaRPr lang="sr-Latn-RS" altLang="en-US" kern="1200" dirty="0">
              <a:solidFill>
                <a:srgbClr val="808080"/>
              </a:solidFill>
              <a:latin typeface="+mn-lt"/>
              <a:ea typeface="+mn-ea"/>
              <a:cs typeface="+mn-cs"/>
            </a:endParaRPr>
          </a:p>
          <a:p>
            <a:pPr defTabSz="457200" eaLnBrk="1" hangingPunct="1">
              <a:lnSpc>
                <a:spcPct val="90000"/>
              </a:lnSpc>
              <a:buSzPct val="80000"/>
            </a:pPr>
            <a:endParaRPr lang="sr-Latn-RS" altLang="en-US" kern="1200" dirty="0">
              <a:solidFill>
                <a:srgbClr val="808080"/>
              </a:solidFill>
              <a:latin typeface="+mn-lt"/>
              <a:ea typeface="+mn-ea"/>
              <a:cs typeface="+mn-cs"/>
            </a:endParaRPr>
          </a:p>
          <a:p>
            <a:pPr defTabSz="457200" eaLnBrk="1" hangingPunct="1">
              <a:lnSpc>
                <a:spcPct val="90000"/>
              </a:lnSpc>
              <a:buSzPct val="80000"/>
            </a:pPr>
            <a:endParaRPr lang="sr-Latn-RS" altLang="en-US" kern="1200" dirty="0">
              <a:solidFill>
                <a:srgbClr val="808080"/>
              </a:solidFill>
              <a:latin typeface="+mn-lt"/>
              <a:ea typeface="+mn-ea"/>
              <a:cs typeface="+mn-cs"/>
            </a:endParaRPr>
          </a:p>
          <a:p>
            <a:pPr defTabSz="457200" eaLnBrk="1" hangingPunct="1">
              <a:lnSpc>
                <a:spcPct val="90000"/>
              </a:lnSpc>
              <a:buSzPct val="80000"/>
            </a:pPr>
            <a:r>
              <a:rPr lang="sr-Latn-RS" altLang="en-US" kern="1200" dirty="0">
                <a:solidFill>
                  <a:srgbClr val="808080"/>
                </a:solidFill>
                <a:latin typeface="+mn-lt"/>
                <a:ea typeface="+mn-ea"/>
                <a:cs typeface="+mn-cs"/>
              </a:rPr>
              <a:t>Business Organisations</a:t>
            </a:r>
          </a:p>
          <a:p>
            <a:pPr defTabSz="457200" eaLnBrk="1" hangingPunct="1">
              <a:lnSpc>
                <a:spcPct val="90000"/>
              </a:lnSpc>
              <a:buSzPct val="80000"/>
            </a:pPr>
            <a:r>
              <a:rPr lang="sr-Latn-RS" altLang="en-US" kern="1200" dirty="0">
                <a:solidFill>
                  <a:srgbClr val="808080"/>
                </a:solidFill>
                <a:latin typeface="+mn-lt"/>
                <a:ea typeface="+mn-ea"/>
                <a:cs typeface="+mn-cs"/>
              </a:rPr>
              <a:t>Slole Propietorship</a:t>
            </a:r>
          </a:p>
          <a:p>
            <a:pPr defTabSz="457200" eaLnBrk="1" hangingPunct="1">
              <a:lnSpc>
                <a:spcPct val="90000"/>
              </a:lnSpc>
              <a:buSzPct val="80000"/>
            </a:pPr>
            <a:r>
              <a:rPr lang="sr-Latn-RS" altLang="en-US" kern="1200" dirty="0">
                <a:solidFill>
                  <a:srgbClr val="808080"/>
                </a:solidFill>
                <a:latin typeface="+mn-lt"/>
                <a:ea typeface="+mn-ea"/>
                <a:cs typeface="+mn-cs"/>
              </a:rPr>
              <a:t>Partnership</a:t>
            </a:r>
          </a:p>
          <a:p>
            <a:pPr defTabSz="457200" eaLnBrk="1" hangingPunct="1">
              <a:lnSpc>
                <a:spcPct val="90000"/>
              </a:lnSpc>
              <a:buSzPct val="80000"/>
            </a:pPr>
            <a:r>
              <a:rPr lang="sr-Latn-RS" altLang="en-US" kern="1200" dirty="0">
                <a:solidFill>
                  <a:srgbClr val="808080"/>
                </a:solidFill>
                <a:latin typeface="+mn-lt"/>
                <a:ea typeface="+mn-ea"/>
                <a:cs typeface="+mn-cs"/>
              </a:rPr>
              <a:t>Corporation</a:t>
            </a:r>
          </a:p>
          <a:p>
            <a:pPr defTabSz="457200" eaLnBrk="1" hangingPunct="1">
              <a:lnSpc>
                <a:spcPct val="90000"/>
              </a:lnSpc>
              <a:buSzPct val="80000"/>
            </a:pPr>
            <a:r>
              <a:rPr lang="sr-Latn-ME" altLang="sr-Latn-RS" kern="1200" dirty="0">
                <a:solidFill>
                  <a:srgbClr val="808080"/>
                </a:solidFill>
                <a:latin typeface="+mn-lt"/>
                <a:ea typeface="+mn-ea"/>
                <a:cs typeface="+mn-cs"/>
              </a:rPr>
              <a:t>LLC</a:t>
            </a:r>
            <a:endParaRPr lang="sr-Latn-ME" altLang="en-US" kern="1200" dirty="0">
              <a:solidFill>
                <a:srgbClr val="808080"/>
              </a:solidFill>
              <a:latin typeface="+mn-lt"/>
              <a:ea typeface="+mn-ea"/>
              <a:cs typeface="+mn-cs"/>
            </a:endParaRPr>
          </a:p>
          <a:p>
            <a:pPr defTabSz="457200" eaLnBrk="1" hangingPunct="1">
              <a:lnSpc>
                <a:spcPct val="90000"/>
              </a:lnSpc>
              <a:buSzPct val="80000"/>
            </a:pPr>
            <a:endParaRPr lang="sr-Latn-ME" altLang="en-US" kern="1200" dirty="0">
              <a:solidFill>
                <a:srgbClr val="808080"/>
              </a:solidFill>
              <a:latin typeface="+mn-lt"/>
              <a:ea typeface="+mn-ea"/>
              <a:cs typeface="+mn-cs"/>
            </a:endParaRPr>
          </a:p>
          <a:p>
            <a:pPr defTabSz="457200" eaLnBrk="1" hangingPunct="1">
              <a:lnSpc>
                <a:spcPct val="90000"/>
              </a:lnSpc>
              <a:buSzPct val="80000"/>
            </a:pPr>
            <a:endParaRPr lang="sr-Latn-ME" altLang="en-US" kern="1200" dirty="0">
              <a:solidFill>
                <a:srgbClr val="808080"/>
              </a:solidFill>
              <a:latin typeface="+mn-lt"/>
              <a:ea typeface="+mn-ea"/>
              <a:cs typeface="+mn-cs"/>
            </a:endParaRPr>
          </a:p>
          <a:p>
            <a:pPr defTabSz="457200" eaLnBrk="1" hangingPunct="1">
              <a:lnSpc>
                <a:spcPct val="90000"/>
              </a:lnSpc>
              <a:buSzPct val="80000"/>
            </a:pPr>
            <a:endParaRPr lang="sr-Latn-ME" altLang="en-US" kern="1200" dirty="0">
              <a:solidFill>
                <a:srgbClr val="808080"/>
              </a:solidFill>
              <a:latin typeface="+mn-lt"/>
              <a:ea typeface="+mn-ea"/>
              <a:cs typeface="+mn-cs"/>
            </a:endParaRPr>
          </a:p>
        </p:txBody>
      </p:sp>
      <p:pic>
        <p:nvPicPr>
          <p:cNvPr id="2" name="Picture 1" descr="LTT event in Slovakia – &lt;strong&gt;agenda&lt;/strong&gt;. – ELS | Erasmus+ Projec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904" y="3699164"/>
            <a:ext cx="2226078" cy="2315080"/>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77863" y="130175"/>
            <a:ext cx="8596312" cy="1800225"/>
          </a:xfrm>
          <a:ln/>
        </p:spPr>
        <p:txBody>
          <a:bodyPr vert="horz" wrap="square" lIns="91440" tIns="45720" rIns="91440" bIns="45720" anchor="t" anchorCtr="0"/>
          <a:lstStyle/>
          <a:p>
            <a:pPr eaLnBrk="1" hangingPunct="1"/>
            <a:r>
              <a:rPr lang="en-US" altLang="zh-CN" b="1" dirty="0">
                <a:ea typeface="SimSun" panose="02010600030101010101" pitchFamily="2" charset="-122"/>
              </a:rPr>
              <a:t>Types of Partnerships that Should Be Considered:</a:t>
            </a:r>
            <a:br>
              <a:rPr lang="en-US" altLang="zh-CN" b="1" dirty="0">
                <a:ea typeface="SimSun" panose="02010600030101010101" pitchFamily="2" charset="-122"/>
              </a:rPr>
            </a:br>
            <a:endParaRPr lang="en-US" altLang="zh-CN" dirty="0">
              <a:ea typeface="SimSun" panose="02010600030101010101" pitchFamily="2" charset="-122"/>
            </a:endParaRPr>
          </a:p>
        </p:txBody>
      </p:sp>
      <p:sp>
        <p:nvSpPr>
          <p:cNvPr id="19458" name="Content Placeholder 2"/>
          <p:cNvSpPr>
            <a:spLocks noGrp="1"/>
          </p:cNvSpPr>
          <p:nvPr>
            <p:ph idx="1"/>
          </p:nvPr>
        </p:nvSpPr>
        <p:spPr>
          <a:xfrm>
            <a:off x="157163" y="1557338"/>
            <a:ext cx="10880725" cy="5300662"/>
          </a:xfrm>
          <a:ln/>
        </p:spPr>
        <p:txBody>
          <a:bodyPr vert="horz" wrap="square" lIns="91440" tIns="45720" rIns="91440" bIns="45720" anchor="t" anchorCtr="0"/>
          <a:lstStyle/>
          <a:p>
            <a:pPr eaLnBrk="1" hangingPunct="1"/>
            <a:r>
              <a:rPr lang="en-US" altLang="zh-CN" sz="1900" b="1" dirty="0">
                <a:ea typeface="SimSun" panose="02010600030101010101" pitchFamily="2" charset="-122"/>
              </a:rPr>
              <a:t>1. General partnership</a:t>
            </a:r>
            <a:r>
              <a:rPr lang="en-US" altLang="zh-CN" sz="1900" dirty="0">
                <a:ea typeface="SimSun" panose="02010600030101010101" pitchFamily="2" charset="-122"/>
              </a:rPr>
              <a:t/>
            </a:r>
            <a:br>
              <a:rPr lang="en-US" altLang="zh-CN" sz="1900" dirty="0">
                <a:ea typeface="SimSun" panose="02010600030101010101" pitchFamily="2" charset="-122"/>
              </a:rPr>
            </a:br>
            <a:r>
              <a:rPr lang="en-US" altLang="zh-CN" sz="1900" dirty="0">
                <a:ea typeface="SimSun" panose="02010600030101010101" pitchFamily="2" charset="-122"/>
              </a:rPr>
              <a:t>Partners divide responsibility for management and liability, as well as the shares of profit or loss according to their internal agreement.  Equal shares are assumed unless there is a written agreement that states differently.</a:t>
            </a:r>
          </a:p>
          <a:p>
            <a:pPr eaLnBrk="1" hangingPunct="1"/>
            <a:r>
              <a:rPr lang="en-US" altLang="zh-CN" sz="1900" b="1" dirty="0">
                <a:ea typeface="SimSun" panose="02010600030101010101" pitchFamily="2" charset="-122"/>
              </a:rPr>
              <a:t>2. Limited partnership and partnership with limited liability</a:t>
            </a:r>
            <a:r>
              <a:rPr lang="en-US" altLang="zh-CN" sz="1900" dirty="0">
                <a:ea typeface="SimSun" panose="02010600030101010101" pitchFamily="2" charset="-122"/>
              </a:rPr>
              <a:t/>
            </a:r>
            <a:br>
              <a:rPr lang="en-US" altLang="zh-CN" sz="1900" dirty="0">
                <a:ea typeface="SimSun" panose="02010600030101010101" pitchFamily="2" charset="-122"/>
              </a:rPr>
            </a:br>
            <a:r>
              <a:rPr lang="en-US" altLang="zh-CN" sz="1900" dirty="0">
                <a:ea typeface="SimSun" panose="02010600030101010101" pitchFamily="2" charset="-122"/>
              </a:rPr>
              <a:t>“Limited” means that most of the partners have limited liability (to the extent of their investment) as well as limited input regarding management decisions, which generally encourages investors for short term projects, or for investing in capital assets.  This form of ownership is not often used for operating retail or service businesses.  Forming a limited partnership is more complex and formal than that of a general partnership.</a:t>
            </a:r>
          </a:p>
          <a:p>
            <a:pPr eaLnBrk="1" hangingPunct="1"/>
            <a:r>
              <a:rPr lang="en-US" altLang="zh-CN" sz="1900" b="1" dirty="0">
                <a:ea typeface="SimSun" panose="02010600030101010101" pitchFamily="2" charset="-122"/>
              </a:rPr>
              <a:t>3. Joint venture</a:t>
            </a:r>
            <a:r>
              <a:rPr lang="en-US" altLang="zh-CN" sz="1900" dirty="0">
                <a:ea typeface="SimSun" panose="02010600030101010101" pitchFamily="2" charset="-122"/>
              </a:rPr>
              <a:t/>
            </a:r>
            <a:br>
              <a:rPr lang="en-US" altLang="zh-CN" sz="1900" dirty="0">
                <a:ea typeface="SimSun" panose="02010600030101010101" pitchFamily="2" charset="-122"/>
              </a:rPr>
            </a:br>
            <a:r>
              <a:rPr lang="en-US" altLang="zh-CN" sz="1900" dirty="0">
                <a:ea typeface="SimSun" panose="02010600030101010101" pitchFamily="2" charset="-122"/>
              </a:rPr>
              <a:t>Acts like a general partnership, but is clearly for a limited period of time or a single project.  If the partners in a joint venture repeat the activity, they will be recognized as an ongoing partnership and will have to file as such, and distribute accumulated partnership assets upon dissolution of the entity.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ln/>
        </p:spPr>
        <p:txBody>
          <a:bodyPr vert="horz" wrap="square" lIns="91440" tIns="45720" rIns="91440" bIns="45720" anchor="t" anchorCtr="0"/>
          <a:lstStyle/>
          <a:p>
            <a:pPr eaLnBrk="1" hangingPunct="1"/>
            <a:r>
              <a:rPr lang="sr-Latn-RS" altLang="en-US" dirty="0"/>
              <a:t>Let’s Check Your Understanding</a:t>
            </a:r>
            <a:endParaRPr lang="en-US" altLang="zh-CN" dirty="0">
              <a:ea typeface="SimSun" panose="02010600030101010101" pitchFamily="2" charset="-122"/>
            </a:endParaRPr>
          </a:p>
        </p:txBody>
      </p:sp>
      <p:sp>
        <p:nvSpPr>
          <p:cNvPr id="20482" name="Content Placeholder 2"/>
          <p:cNvSpPr>
            <a:spLocks noGrp="1"/>
          </p:cNvSpPr>
          <p:nvPr>
            <p:ph idx="1"/>
          </p:nvPr>
        </p:nvSpPr>
        <p:spPr>
          <a:ln/>
        </p:spPr>
        <p:txBody>
          <a:bodyPr vert="horz" wrap="square" lIns="91440" tIns="45720" rIns="91440" bIns="45720" anchor="t" anchorCtr="0"/>
          <a:lstStyle/>
          <a:p>
            <a:pPr eaLnBrk="1" hangingPunct="1"/>
            <a:r>
              <a:rPr lang="sr-Latn-RS" altLang="en-US" dirty="0"/>
              <a:t>What is Bussiness Law?</a:t>
            </a:r>
          </a:p>
          <a:p>
            <a:pPr eaLnBrk="1" hangingPunct="1"/>
            <a:r>
              <a:rPr lang="sr-Latn-RS" altLang="en-US" dirty="0"/>
              <a:t>Which business organisations you know?</a:t>
            </a:r>
          </a:p>
          <a:p>
            <a:pPr eaLnBrk="1" hangingPunct="1"/>
            <a:r>
              <a:rPr lang="sr-Latn-RS" altLang="en-US" dirty="0"/>
              <a:t>Why is the Sole Proprietorship the most popular form of legal ownership?</a:t>
            </a:r>
          </a:p>
          <a:p>
            <a:pPr eaLnBrk="1" hangingPunct="1"/>
            <a:r>
              <a:rPr lang="sr-Latn-RS" altLang="en-US" dirty="0"/>
              <a:t>If you form a Partnership, why should you draft a partnership agreement?</a:t>
            </a:r>
          </a:p>
          <a:p>
            <a:pPr eaLnBrk="1" hangingPunct="1"/>
            <a:r>
              <a:rPr lang="sr-Latn-RS" altLang="en-US" dirty="0"/>
              <a:t>What is the diference between general and limited partners?</a:t>
            </a:r>
            <a:endParaRPr lang="en-US" altLang="zh-CN" dirty="0">
              <a:ea typeface="SimSun"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7649"/>
          <p:cNvSpPr>
            <a:spLocks noGrp="1"/>
          </p:cNvSpPr>
          <p:nvPr>
            <p:ph type="title"/>
          </p:nvPr>
        </p:nvSpPr>
        <p:spPr>
          <a:xfrm>
            <a:off x="2209800" y="228600"/>
            <a:ext cx="7772400" cy="1143000"/>
          </a:xfrm>
        </p:spPr>
        <p:txBody>
          <a:bodyPr vert="horz" wrap="square" lIns="91440" tIns="45720" rIns="91440" bIns="45720" numCol="1" anchor="ctr" anchorCtr="0" compatLnSpc="1">
            <a:norm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sz="3600" b="1" i="0" u="none" strike="noStrike" kern="1200" cap="none" spc="0" normalizeH="0" baseline="0" noProof="1">
                <a:ln>
                  <a:noFill/>
                </a:ln>
                <a:solidFill>
                  <a:schemeClr val="accent3">
                    <a:lumMod val="75000"/>
                  </a:schemeClr>
                </a:solidFill>
                <a:effectLst/>
                <a:uLnTx/>
                <a:uFillTx/>
                <a:latin typeface="+mj-lt"/>
                <a:ea typeface="+mj-ea"/>
                <a:cs typeface="+mj-cs"/>
              </a:rPr>
              <a:t>Business </a:t>
            </a:r>
            <a:r>
              <a:rPr kumimoji="0" sz="3600" b="1" i="0" u="none" strike="noStrike" kern="1200" cap="none" spc="0" normalizeH="0" baseline="0" noProof="1" smtClean="0">
                <a:ln>
                  <a:noFill/>
                </a:ln>
                <a:solidFill>
                  <a:schemeClr val="accent3">
                    <a:lumMod val="75000"/>
                  </a:schemeClr>
                </a:solidFill>
                <a:effectLst/>
                <a:uLnTx/>
                <a:uFillTx/>
                <a:latin typeface="+mj-lt"/>
                <a:ea typeface="+mj-ea"/>
                <a:cs typeface="+mj-cs"/>
              </a:rPr>
              <a:t>Organizations</a:t>
            </a:r>
            <a:r>
              <a:rPr kumimoji="0" lang="en-US" sz="3600" b="1" i="0" u="none" strike="noStrike" kern="1200" cap="none" spc="0" normalizeH="0" baseline="0" noProof="1" smtClean="0">
                <a:ln>
                  <a:noFill/>
                </a:ln>
                <a:solidFill>
                  <a:schemeClr val="accent3">
                    <a:lumMod val="75000"/>
                  </a:schemeClr>
                </a:solidFill>
                <a:effectLst/>
                <a:uLnTx/>
                <a:uFillTx/>
                <a:latin typeface="+mj-lt"/>
                <a:ea typeface="+mj-ea"/>
                <a:cs typeface="+mj-cs"/>
              </a:rPr>
              <a:t> / Types</a:t>
            </a:r>
            <a:endParaRPr kumimoji="0" sz="3600" b="1" i="0" u="none" strike="noStrike" kern="1200" cap="none" spc="0" normalizeH="0" baseline="0" noProof="1">
              <a:ln>
                <a:noFill/>
              </a:ln>
              <a:solidFill>
                <a:schemeClr val="accent3">
                  <a:lumMod val="75000"/>
                </a:schemeClr>
              </a:solidFill>
              <a:effectLst/>
              <a:uLnTx/>
              <a:uFillTx/>
              <a:latin typeface="+mj-lt"/>
              <a:ea typeface="+mj-ea"/>
              <a:cs typeface="+mj-cs"/>
            </a:endParaRPr>
          </a:p>
        </p:txBody>
      </p:sp>
      <p:sp>
        <p:nvSpPr>
          <p:cNvPr id="27651" name="Text Box 27650"/>
          <p:cNvSpPr txBox="1"/>
          <p:nvPr/>
        </p:nvSpPr>
        <p:spPr>
          <a:xfrm>
            <a:off x="2209800" y="1371600"/>
            <a:ext cx="76962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Sole Proprietorship</a:t>
            </a:r>
          </a:p>
        </p:txBody>
      </p:sp>
      <p:sp>
        <p:nvSpPr>
          <p:cNvPr id="27652" name="Text Box 27651"/>
          <p:cNvSpPr txBox="1"/>
          <p:nvPr/>
        </p:nvSpPr>
        <p:spPr>
          <a:xfrm>
            <a:off x="2133600" y="2362200"/>
            <a:ext cx="69342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Partnership</a:t>
            </a:r>
          </a:p>
        </p:txBody>
      </p:sp>
      <p:sp>
        <p:nvSpPr>
          <p:cNvPr id="27653" name="Text Box 27652"/>
          <p:cNvSpPr txBox="1"/>
          <p:nvPr/>
        </p:nvSpPr>
        <p:spPr>
          <a:xfrm>
            <a:off x="2057400" y="3352800"/>
            <a:ext cx="70866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Corporation</a:t>
            </a:r>
          </a:p>
        </p:txBody>
      </p:sp>
      <p:sp>
        <p:nvSpPr>
          <p:cNvPr id="27654" name="Text Box 27653"/>
          <p:cNvSpPr txBox="1"/>
          <p:nvPr/>
        </p:nvSpPr>
        <p:spPr>
          <a:xfrm>
            <a:off x="2133600" y="4343400"/>
            <a:ext cx="70866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Hybrids</a:t>
            </a:r>
          </a:p>
        </p:txBody>
      </p:sp>
      <p:sp>
        <p:nvSpPr>
          <p:cNvPr id="27655" name="Text Box 27654"/>
          <p:cNvSpPr txBox="1"/>
          <p:nvPr/>
        </p:nvSpPr>
        <p:spPr>
          <a:xfrm>
            <a:off x="2286000" y="1905000"/>
            <a:ext cx="29718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One person</a:t>
            </a:r>
          </a:p>
        </p:txBody>
      </p:sp>
      <p:sp>
        <p:nvSpPr>
          <p:cNvPr id="27656" name="Text Box 27655"/>
          <p:cNvSpPr txBox="1"/>
          <p:nvPr/>
        </p:nvSpPr>
        <p:spPr>
          <a:xfrm>
            <a:off x="2286000" y="2895600"/>
            <a:ext cx="3101975"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Two or more partners</a:t>
            </a:r>
          </a:p>
        </p:txBody>
      </p:sp>
      <p:sp>
        <p:nvSpPr>
          <p:cNvPr id="27657" name="Text Box 27656"/>
          <p:cNvSpPr txBox="1"/>
          <p:nvPr/>
        </p:nvSpPr>
        <p:spPr>
          <a:xfrm>
            <a:off x="2286000" y="3886200"/>
            <a:ext cx="52578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Many owners, managers and employees</a:t>
            </a:r>
          </a:p>
        </p:txBody>
      </p:sp>
      <p:sp>
        <p:nvSpPr>
          <p:cNvPr id="27658" name="Text Box 27657"/>
          <p:cNvSpPr txBox="1"/>
          <p:nvPr/>
        </p:nvSpPr>
        <p:spPr>
          <a:xfrm>
            <a:off x="2362200" y="4876800"/>
            <a:ext cx="65532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Best of several forms of business. </a:t>
            </a:r>
          </a:p>
        </p:txBody>
      </p:sp>
      <p:sp>
        <p:nvSpPr>
          <p:cNvPr id="27660" name="Text Box 27659"/>
          <p:cNvSpPr txBox="1"/>
          <p:nvPr/>
        </p:nvSpPr>
        <p:spPr>
          <a:xfrm>
            <a:off x="2133600" y="5334000"/>
            <a:ext cx="70866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Limited Liability Company (LLC)</a:t>
            </a:r>
          </a:p>
        </p:txBody>
      </p:sp>
      <p:sp>
        <p:nvSpPr>
          <p:cNvPr id="27662" name="Text Box 27661"/>
          <p:cNvSpPr txBox="1"/>
          <p:nvPr/>
        </p:nvSpPr>
        <p:spPr>
          <a:xfrm>
            <a:off x="2514600" y="5867400"/>
            <a:ext cx="65532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Best of nearly every form of business.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7655"/>
                                        </p:tgtEl>
                                        <p:attrNameLst>
                                          <p:attrName>style.visibility</p:attrName>
                                        </p:attrNameLst>
                                      </p:cBhvr>
                                      <p:to>
                                        <p:strVal val="visible"/>
                                      </p:to>
                                    </p:set>
                                    <p:anim calcmode="lin" valueType="num">
                                      <p:cBhvr additive="base">
                                        <p:cTn id="27" dur="500" fill="hold"/>
                                        <p:tgtEl>
                                          <p:spTgt spid="27655"/>
                                        </p:tgtEl>
                                        <p:attrNameLst>
                                          <p:attrName>ppt_x</p:attrName>
                                        </p:attrNameLst>
                                      </p:cBhvr>
                                      <p:tavLst>
                                        <p:tav tm="0">
                                          <p:val>
                                            <p:strVal val="#ppt_x"/>
                                          </p:val>
                                        </p:tav>
                                        <p:tav tm="100000">
                                          <p:val>
                                            <p:strVal val="#ppt_x"/>
                                          </p:val>
                                        </p:tav>
                                      </p:tavLst>
                                    </p:anim>
                                    <p:anim calcmode="lin" valueType="num">
                                      <p:cBhvr additive="base">
                                        <p:cTn id="28"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7656"/>
                                        </p:tgtEl>
                                        <p:attrNameLst>
                                          <p:attrName>style.visibility</p:attrName>
                                        </p:attrNameLst>
                                      </p:cBhvr>
                                      <p:to>
                                        <p:strVal val="visible"/>
                                      </p:to>
                                    </p:set>
                                    <p:anim calcmode="lin" valueType="num">
                                      <p:cBhvr additive="base">
                                        <p:cTn id="33" dur="500" fill="hold"/>
                                        <p:tgtEl>
                                          <p:spTgt spid="27656"/>
                                        </p:tgtEl>
                                        <p:attrNameLst>
                                          <p:attrName>ppt_x</p:attrName>
                                        </p:attrNameLst>
                                      </p:cBhvr>
                                      <p:tavLst>
                                        <p:tav tm="0">
                                          <p:val>
                                            <p:strVal val="#ppt_x"/>
                                          </p:val>
                                        </p:tav>
                                        <p:tav tm="100000">
                                          <p:val>
                                            <p:strVal val="#ppt_x"/>
                                          </p:val>
                                        </p:tav>
                                      </p:tavLst>
                                    </p:anim>
                                    <p:anim calcmode="lin" valueType="num">
                                      <p:cBhvr additive="base">
                                        <p:cTn id="34" dur="500" fill="hold"/>
                                        <p:tgtEl>
                                          <p:spTgt spid="2765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7657"/>
                                        </p:tgtEl>
                                        <p:attrNameLst>
                                          <p:attrName>style.visibility</p:attrName>
                                        </p:attrNameLst>
                                      </p:cBhvr>
                                      <p:to>
                                        <p:strVal val="visible"/>
                                      </p:to>
                                    </p:set>
                                    <p:anim calcmode="lin" valueType="num">
                                      <p:cBhvr additive="base">
                                        <p:cTn id="39" dur="500" fill="hold"/>
                                        <p:tgtEl>
                                          <p:spTgt spid="27657"/>
                                        </p:tgtEl>
                                        <p:attrNameLst>
                                          <p:attrName>ppt_x</p:attrName>
                                        </p:attrNameLst>
                                      </p:cBhvr>
                                      <p:tavLst>
                                        <p:tav tm="0">
                                          <p:val>
                                            <p:strVal val="#ppt_x"/>
                                          </p:val>
                                        </p:tav>
                                        <p:tav tm="100000">
                                          <p:val>
                                            <p:strVal val="#ppt_x"/>
                                          </p:val>
                                        </p:tav>
                                      </p:tavLst>
                                    </p:anim>
                                    <p:anim calcmode="lin" valueType="num">
                                      <p:cBhvr additive="base">
                                        <p:cTn id="40" dur="500" fill="hold"/>
                                        <p:tgtEl>
                                          <p:spTgt spid="2765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7658"/>
                                        </p:tgtEl>
                                        <p:attrNameLst>
                                          <p:attrName>style.visibility</p:attrName>
                                        </p:attrNameLst>
                                      </p:cBhvr>
                                      <p:to>
                                        <p:strVal val="visible"/>
                                      </p:to>
                                    </p:set>
                                    <p:anim calcmode="lin" valueType="num">
                                      <p:cBhvr additive="base">
                                        <p:cTn id="45" dur="500" fill="hold"/>
                                        <p:tgtEl>
                                          <p:spTgt spid="27658"/>
                                        </p:tgtEl>
                                        <p:attrNameLst>
                                          <p:attrName>ppt_x</p:attrName>
                                        </p:attrNameLst>
                                      </p:cBhvr>
                                      <p:tavLst>
                                        <p:tav tm="0">
                                          <p:val>
                                            <p:strVal val="#ppt_x"/>
                                          </p:val>
                                        </p:tav>
                                        <p:tav tm="100000">
                                          <p:val>
                                            <p:strVal val="#ppt_x"/>
                                          </p:val>
                                        </p:tav>
                                      </p:tavLst>
                                    </p:anim>
                                    <p:anim calcmode="lin" valueType="num">
                                      <p:cBhvr additive="base">
                                        <p:cTn id="46" dur="500" fill="hold"/>
                                        <p:tgtEl>
                                          <p:spTgt spid="2765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7662"/>
                                        </p:tgtEl>
                                        <p:attrNameLst>
                                          <p:attrName>style.visibility</p:attrName>
                                        </p:attrNameLst>
                                      </p:cBhvr>
                                      <p:to>
                                        <p:strVal val="visible"/>
                                      </p:to>
                                    </p:set>
                                    <p:anim calcmode="lin" valueType="num">
                                      <p:cBhvr additive="base">
                                        <p:cTn id="51" dur="500" fill="hold"/>
                                        <p:tgtEl>
                                          <p:spTgt spid="27662"/>
                                        </p:tgtEl>
                                        <p:attrNameLst>
                                          <p:attrName>ppt_x</p:attrName>
                                        </p:attrNameLst>
                                      </p:cBhvr>
                                      <p:tavLst>
                                        <p:tav tm="0">
                                          <p:val>
                                            <p:strVal val="#ppt_x"/>
                                          </p:val>
                                        </p:tav>
                                        <p:tav tm="100000">
                                          <p:val>
                                            <p:strVal val="#ppt_x"/>
                                          </p:val>
                                        </p:tav>
                                      </p:tavLst>
                                    </p:anim>
                                    <p:anim calcmode="lin" valueType="num">
                                      <p:cBhvr additive="base">
                                        <p:cTn id="52" dur="500" fill="hold"/>
                                        <p:tgtEl>
                                          <p:spTgt spid="276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2" grpId="0" animBg="1"/>
      <p:bldP spid="27653" grpId="0" animBg="1"/>
      <p:bldP spid="27654" grpId="0" animBg="1"/>
      <p:bldP spid="27655" grpId="0" animBg="1"/>
      <p:bldP spid="27656" grpId="0" animBg="1"/>
      <p:bldP spid="27657" grpId="0" animBg="1"/>
      <p:bldP spid="27658" grpId="0" animBg="1"/>
      <p:bldP spid="27660" grpId="0" animBg="1"/>
      <p:bldP spid="276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838200" y="147780"/>
            <a:ext cx="10515600" cy="1542907"/>
          </a:xfrm>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en-US" sz="3600" b="1" i="0" u="none" strike="noStrike" kern="1200" cap="none" spc="0" normalizeH="0" baseline="0" noProof="1" smtClean="0">
                <a:ln w="22225">
                  <a:solidFill>
                    <a:schemeClr val="accent2"/>
                  </a:solidFill>
                  <a:prstDash val="solid"/>
                </a:ln>
                <a:solidFill>
                  <a:schemeClr val="accent2">
                    <a:lumMod val="40000"/>
                    <a:lumOff val="60000"/>
                  </a:schemeClr>
                </a:solidFill>
                <a:effectLst/>
                <a:uLnTx/>
                <a:uFillTx/>
                <a:latin typeface="+mj-lt"/>
                <a:ea typeface="+mj-ea"/>
                <a:cs typeface="+mj-cs"/>
              </a:rPr>
              <a:t>Sole Proprietorships </a:t>
            </a:r>
            <a:r>
              <a:rPr kumimoji="0" lang="en-US" sz="3600" b="1" i="0" u="none" strike="noStrike" kern="1200" cap="none" spc="0" normalizeH="0" baseline="0" noProof="0" dirty="0" smtClean="0">
                <a:ln w="22225">
                  <a:solidFill>
                    <a:schemeClr val="accent2"/>
                  </a:solidFill>
                  <a:prstDash val="solid"/>
                </a:ln>
                <a:solidFill>
                  <a:schemeClr val="accent2">
                    <a:lumMod val="40000"/>
                    <a:lumOff val="60000"/>
                  </a:schemeClr>
                </a:solidFill>
                <a:effectLst/>
                <a:uLnTx/>
                <a:uFillTx/>
                <a:latin typeface="+mj-lt"/>
                <a:ea typeface="+mj-ea"/>
                <a:cs typeface="+mj-cs"/>
              </a:rPr>
              <a:t/>
            </a:r>
            <a:br>
              <a:rPr kumimoji="0" lang="en-US" sz="3600" b="1" i="0" u="none" strike="noStrike" kern="1200" cap="none" spc="0" normalizeH="0" baseline="0" noProof="0" dirty="0" smtClean="0">
                <a:ln w="22225">
                  <a:solidFill>
                    <a:schemeClr val="accent2"/>
                  </a:solidFill>
                  <a:prstDash val="solid"/>
                </a:ln>
                <a:solidFill>
                  <a:schemeClr val="accent2">
                    <a:lumMod val="40000"/>
                    <a:lumOff val="60000"/>
                  </a:schemeClr>
                </a:solidFill>
                <a:effectLst/>
                <a:uLnTx/>
                <a:uFillTx/>
                <a:latin typeface="+mj-lt"/>
                <a:ea typeface="+mj-ea"/>
                <a:cs typeface="+mj-cs"/>
              </a:rPr>
            </a:br>
            <a:r>
              <a:rPr kumimoji="0" lang="en-US" sz="3600" b="1" i="0" u="none" strike="noStrike" kern="1200" cap="none" spc="0" normalizeH="0" baseline="0" noProof="1" smtClean="0">
                <a:ln>
                  <a:noFill/>
                </a:ln>
                <a:solidFill>
                  <a:schemeClr val="accent1"/>
                </a:solidFill>
                <a:effectLst/>
                <a:uLnTx/>
                <a:uFillTx/>
                <a:latin typeface="+mj-lt"/>
                <a:ea typeface="+mj-ea"/>
                <a:cs typeface="+mj-cs"/>
              </a:rPr>
              <a:t>-</a:t>
            </a:r>
            <a:r>
              <a:rPr kumimoji="0" lang="sr-Latn-ME" sz="3600" b="1" i="0" u="none" strike="noStrike" kern="1200" cap="none" spc="0" normalizeH="0" baseline="0" noProof="1" smtClean="0">
                <a:ln>
                  <a:noFill/>
                </a:ln>
                <a:solidFill>
                  <a:schemeClr val="accent1"/>
                </a:solidFill>
                <a:effectLst/>
                <a:uLnTx/>
                <a:uFillTx/>
                <a:latin typeface="+mj-lt"/>
                <a:ea typeface="+mj-ea"/>
                <a:cs typeface="+mj-cs"/>
              </a:rPr>
              <a:t> </a:t>
            </a:r>
            <a:r>
              <a:rPr kumimoji="0" lang="en-US" sz="3600" b="1" i="0" u="none" strike="noStrike" kern="1200" cap="none" spc="0" normalizeH="0" baseline="0" noProof="1" smtClean="0">
                <a:ln>
                  <a:noFill/>
                </a:ln>
                <a:solidFill>
                  <a:schemeClr val="accent1"/>
                </a:solidFill>
                <a:effectLst/>
                <a:uLnTx/>
                <a:uFillTx/>
                <a:latin typeface="+mj-lt"/>
                <a:ea typeface="+mj-ea"/>
                <a:cs typeface="+mj-cs"/>
              </a:rPr>
              <a:t>Common Law and Civil Law Form of Business</a:t>
            </a:r>
            <a:endParaRPr kumimoji="0" lang="en-US" sz="3600" b="0" i="0" u="none" strike="noStrike" kern="1200" cap="none" spc="0" normalizeH="0" baseline="0" noProof="1">
              <a:ln>
                <a:noFill/>
              </a:ln>
              <a:solidFill>
                <a:schemeClr val="accent1"/>
              </a:solidFill>
              <a:effectLst/>
              <a:uLnTx/>
              <a:uFillTx/>
              <a:latin typeface="+mj-lt"/>
              <a:ea typeface="+mj-ea"/>
              <a:cs typeface="+mj-cs"/>
            </a:endParaRPr>
          </a:p>
        </p:txBody>
      </p:sp>
      <p:sp>
        <p:nvSpPr>
          <p:cNvPr id="12290" name="Content Placeholder 2"/>
          <p:cNvSpPr>
            <a:spLocks noGrp="1"/>
          </p:cNvSpPr>
          <p:nvPr>
            <p:ph idx="1"/>
          </p:nvPr>
        </p:nvSpPr>
        <p:spPr>
          <a:xfrm>
            <a:off x="203200" y="1825625"/>
            <a:ext cx="11850688" cy="5032375"/>
          </a:xfrm>
          <a:ln/>
        </p:spPr>
        <p:txBody>
          <a:bodyPr vert="horz" wrap="square" lIns="91440" tIns="45720" rIns="91440" bIns="45720" anchor="t" anchorCtr="0"/>
          <a:lstStyle/>
          <a:p>
            <a:pPr eaLnBrk="1" hangingPunct="1"/>
            <a:r>
              <a:rPr lang="en-US" altLang="en-US" sz="2000" dirty="0"/>
              <a:t>An entrepreneur is a natural person who permanently engages in economic activity for the purpose of gaining profit and does not perform this activity for someone else's account (but in his own name and for his own account).</a:t>
            </a:r>
          </a:p>
          <a:p>
            <a:pPr eaLnBrk="1" hangingPunct="1"/>
            <a:r>
              <a:rPr lang="en-US" altLang="en-US" sz="2000" dirty="0"/>
              <a:t>He</a:t>
            </a:r>
            <a:r>
              <a:rPr lang="sr-Latn-RS" altLang="en-US" sz="2000" dirty="0"/>
              <a:t>, and only he,</a:t>
            </a:r>
            <a:r>
              <a:rPr lang="en-US" altLang="en-US" sz="2000" dirty="0"/>
              <a:t> is personally, directly and unlimitedly liable with all his assets for all obligations related to the </a:t>
            </a:r>
            <a:r>
              <a:rPr lang="sr-Latn-RS" altLang="en-US" sz="2000" dirty="0"/>
              <a:t>business</a:t>
            </a:r>
            <a:r>
              <a:rPr lang="en-US" altLang="en-US" sz="2000" dirty="0"/>
              <a:t> activity he performs</a:t>
            </a:r>
          </a:p>
          <a:p>
            <a:pPr eaLnBrk="1" hangingPunct="1"/>
            <a:r>
              <a:rPr lang="sr-Latn-RS" altLang="en-US" sz="2000" dirty="0"/>
              <a:t>He</a:t>
            </a:r>
            <a:r>
              <a:rPr lang="en-US" altLang="en-US" sz="2000" dirty="0"/>
              <a:t> forms a single entity with the store </a:t>
            </a:r>
            <a:r>
              <a:rPr lang="sr-Latn-RS" altLang="en-US" sz="2000" dirty="0"/>
              <a:t>he</a:t>
            </a:r>
            <a:r>
              <a:rPr lang="en-US" altLang="en-US" sz="2000" dirty="0"/>
              <a:t> establishes</a:t>
            </a:r>
            <a:r>
              <a:rPr lang="sr-Latn-RS" altLang="en-US" sz="2000" dirty="0"/>
              <a:t>.</a:t>
            </a:r>
            <a:endParaRPr lang="en-US" altLang="en-US" sz="2000" dirty="0"/>
          </a:p>
          <a:p>
            <a:pPr eaLnBrk="1" hangingPunct="1"/>
            <a:r>
              <a:rPr lang="en-US" altLang="en-US" sz="2000" dirty="0"/>
              <a:t>Registration is optional (with exception)</a:t>
            </a:r>
            <a:r>
              <a:rPr lang="sr-Latn-RS" altLang="en-US" sz="2000" dirty="0"/>
              <a:t>.</a:t>
            </a:r>
          </a:p>
          <a:p>
            <a:pPr eaLnBrk="1" hangingPunct="1"/>
            <a:r>
              <a:rPr lang="en-US" altLang="en-US" sz="2000" dirty="0"/>
              <a:t>The </a:t>
            </a:r>
            <a:r>
              <a:rPr lang="en-US" altLang="zh-CN" sz="2000" dirty="0">
                <a:ea typeface="SimSun" panose="02010600030101010101" pitchFamily="2" charset="-122"/>
              </a:rPr>
              <a:t>easiest and most popular form of business to create</a:t>
            </a:r>
            <a:r>
              <a:rPr lang="sr-Latn-RS" altLang="en-US" sz="2000" dirty="0"/>
              <a:t>.</a:t>
            </a:r>
            <a:r>
              <a:rPr lang="en-US" altLang="zh-CN" sz="2000" dirty="0">
                <a:ea typeface="SimSun" panose="02010600030101010101" pitchFamily="2" charset="-122"/>
              </a:rPr>
              <a:t> This form of business happens “automatically” when a person does business of his or her own and does not have some other type of business org.</a:t>
            </a:r>
          </a:p>
          <a:p>
            <a:pPr eaLnBrk="1" hangingPunct="1">
              <a:spcBef>
                <a:spcPct val="50000"/>
              </a:spcBef>
              <a:buFontTx/>
              <a:buChar char="•"/>
            </a:pPr>
            <a:r>
              <a:rPr lang="en-US" altLang="en-US" sz="2000" dirty="0"/>
              <a:t>Example: Duncan’s Landscape (small business)</a:t>
            </a:r>
            <a:endParaRPr lang="sr-Latn-RS" altLang="en-US" sz="2000" dirty="0"/>
          </a:p>
          <a:p>
            <a:pPr eaLnBrk="1" hangingPunct="1">
              <a:buFont typeface="Wingdings 3" panose="05040102010807070707" pitchFamily="18" charset="2"/>
              <a:buChar char=""/>
            </a:pPr>
            <a:endParaRPr lang="sr-Latn-RS"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677334" y="128334"/>
            <a:ext cx="8596667" cy="1802065"/>
          </a:xfrm>
          <a:effectLst/>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cene3d>
              <a:camera prst="orthographicFront"/>
              <a:lightRig rig="threePt" dir="t"/>
            </a:scene3d>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en-US" sz="3600" b="1" i="0" u="none" strike="noStrike" kern="1200" cap="none" spc="0" normalizeH="0" baseline="0" noProof="1" smtClean="0">
                <a:ln w="22225">
                  <a:solidFill>
                    <a:schemeClr val="accent2"/>
                  </a:solidFill>
                  <a:prstDash val="solid"/>
                </a:ln>
                <a:solidFill>
                  <a:schemeClr val="accent2">
                    <a:lumMod val="40000"/>
                    <a:lumOff val="60000"/>
                  </a:schemeClr>
                </a:solidFill>
                <a:effectLst/>
                <a:uLnTx/>
                <a:uFillTx/>
                <a:latin typeface="+mj-lt"/>
                <a:ea typeface="+mj-ea"/>
                <a:cs typeface="+mj-cs"/>
              </a:rPr>
              <a:t>Sole Proprietorships</a:t>
            </a:r>
          </a:p>
        </p:txBody>
      </p:sp>
      <p:graphicFrame>
        <p:nvGraphicFramePr>
          <p:cNvPr id="4" name="Content Placeholder 3"/>
          <p:cNvGraphicFramePr>
            <a:graphicFrameLocks noGrp="1"/>
          </p:cNvGraphicFramePr>
          <p:nvPr>
            <p:ph idx="1"/>
          </p:nvPr>
        </p:nvGraphicFramePr>
        <p:xfrm>
          <a:off x="286327" y="1130968"/>
          <a:ext cx="11406908" cy="5648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ln/>
        </p:spPr>
        <p:txBody>
          <a:bodyPr vert="horz" wrap="square" lIns="91440" tIns="45720" rIns="91440" bIns="45720" anchor="t" anchorCtr="0"/>
          <a:lstStyle/>
          <a:p>
            <a:pPr eaLnBrk="1" hangingPunct="1"/>
            <a:r>
              <a:rPr lang="sr-Latn-ME" altLang="en-US" dirty="0"/>
              <a:t>How to set up a Sole Proprietorship? </a:t>
            </a:r>
            <a:endParaRPr lang="en-US" altLang="zh-CN" dirty="0">
              <a:ea typeface="SimSun" panose="02010600030101010101" pitchFamily="2" charset="-122"/>
            </a:endParaRPr>
          </a:p>
        </p:txBody>
      </p:sp>
      <p:sp>
        <p:nvSpPr>
          <p:cNvPr id="14338" name="Content Placeholder 2"/>
          <p:cNvSpPr>
            <a:spLocks noGrp="1"/>
          </p:cNvSpPr>
          <p:nvPr>
            <p:ph idx="1"/>
          </p:nvPr>
        </p:nvSpPr>
        <p:spPr>
          <a:ln/>
        </p:spPr>
        <p:txBody>
          <a:bodyPr vert="horz" wrap="square" lIns="91440" tIns="45720" rIns="91440" bIns="45720" anchor="t" anchorCtr="0"/>
          <a:lstStyle/>
          <a:p>
            <a:pPr eaLnBrk="1" hangingPunct="1"/>
            <a:r>
              <a:rPr lang="sr-Latn-ME" altLang="en-US" sz="2400" dirty="0"/>
              <a:t>First – you come up with a name. It is usually your own name but....</a:t>
            </a:r>
          </a:p>
          <a:p>
            <a:pPr eaLnBrk="1" hangingPunct="1"/>
            <a:r>
              <a:rPr lang="sr-Latn-ME" altLang="en-US" sz="2400" dirty="0"/>
              <a:t>If you use a made up name you have to apply for a „Certicate of Doing Business Under an Assumed name“ from local government – because no other business can have the same name</a:t>
            </a:r>
          </a:p>
          <a:p>
            <a:pPr eaLnBrk="1" hangingPunct="1"/>
            <a:r>
              <a:rPr lang="sr-Latn-ME" altLang="en-US" sz="2400" dirty="0"/>
              <a:t>If you are going to have employees you need an Employer Identification Number from IRS for tax purposes</a:t>
            </a:r>
          </a:p>
          <a:p>
            <a:pPr eaLnBrk="1" hangingPunct="1"/>
            <a:r>
              <a:rPr lang="sr-Latn-ME" altLang="en-US" sz="2400" dirty="0"/>
              <a:t>When actualy starting a business you need permition from government to conduct such business on the market.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267335" y="109219"/>
            <a:ext cx="11235690" cy="1398906"/>
          </a:xfrm>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en-US" sz="3600" b="1" i="0" u="none" strike="noStrike" kern="1200" cap="none" spc="0" normalizeH="0" baseline="0" noProof="1" smtClean="0">
                <a:ln w="22225">
                  <a:solidFill>
                    <a:schemeClr val="accent2"/>
                  </a:solidFill>
                  <a:prstDash val="solid"/>
                </a:ln>
                <a:solidFill>
                  <a:schemeClr val="accent2">
                    <a:lumMod val="40000"/>
                    <a:lumOff val="60000"/>
                  </a:schemeClr>
                </a:solidFill>
                <a:effectLst/>
                <a:uLnTx/>
                <a:uFillTx/>
                <a:latin typeface="+mj-lt"/>
                <a:ea typeface="+mj-ea"/>
                <a:cs typeface="+mj-cs"/>
              </a:rPr>
              <a:t>Partnerships</a:t>
            </a:r>
            <a:r>
              <a:rPr kumimoji="0" lang="en-US" sz="3600" b="1" i="0" u="none" strike="noStrike" kern="1200" cap="none" spc="0" normalizeH="0" baseline="0" noProof="0" dirty="0" smtClean="0">
                <a:ln>
                  <a:noFill/>
                </a:ln>
                <a:solidFill>
                  <a:srgbClr val="92D050"/>
                </a:solidFill>
                <a:effectLst/>
                <a:uLnTx/>
                <a:uFillTx/>
                <a:latin typeface="+mj-lt"/>
                <a:ea typeface="+mj-ea"/>
                <a:cs typeface="+mj-cs"/>
              </a:rPr>
              <a:t/>
            </a:r>
            <a:br>
              <a:rPr kumimoji="0" lang="en-US" sz="3600" b="1" i="0" u="none" strike="noStrike" kern="1200" cap="none" spc="0" normalizeH="0" baseline="0" noProof="0" dirty="0" smtClean="0">
                <a:ln>
                  <a:noFill/>
                </a:ln>
                <a:solidFill>
                  <a:srgbClr val="92D050"/>
                </a:solidFill>
                <a:effectLst/>
                <a:uLnTx/>
                <a:uFillTx/>
                <a:latin typeface="+mj-lt"/>
                <a:ea typeface="+mj-ea"/>
                <a:cs typeface="+mj-cs"/>
              </a:rPr>
            </a:br>
            <a:r>
              <a:rPr kumimoji="0" lang="en-US" sz="3600" b="1" i="0" u="none" strike="noStrike" kern="1200" cap="none" spc="0" normalizeH="0" baseline="0" noProof="1" smtClean="0">
                <a:ln>
                  <a:noFill/>
                </a:ln>
                <a:solidFill>
                  <a:schemeClr val="accent1"/>
                </a:solidFill>
                <a:effectLst/>
                <a:uLnTx/>
                <a:uFillTx/>
                <a:latin typeface="+mj-lt"/>
                <a:ea typeface="+mj-ea"/>
                <a:cs typeface="+mj-cs"/>
              </a:rPr>
              <a:t>- Common Law and Civil Law Form of Business </a:t>
            </a:r>
            <a:endParaRPr kumimoji="0" lang="en-US" sz="3600" b="0" i="0" u="none" strike="noStrike" kern="1200" cap="none" spc="0" normalizeH="0" baseline="0" noProof="1">
              <a:ln>
                <a:noFill/>
              </a:ln>
              <a:solidFill>
                <a:schemeClr val="accent1"/>
              </a:solidFill>
              <a:effectLst/>
              <a:uLnTx/>
              <a:uFillTx/>
              <a:latin typeface="+mj-lt"/>
              <a:ea typeface="+mj-ea"/>
              <a:cs typeface="+mj-cs"/>
            </a:endParaRPr>
          </a:p>
        </p:txBody>
      </p:sp>
      <p:sp>
        <p:nvSpPr>
          <p:cNvPr id="15362" name="Content Placeholder 2"/>
          <p:cNvSpPr>
            <a:spLocks noGrp="1"/>
          </p:cNvSpPr>
          <p:nvPr>
            <p:ph idx="1"/>
          </p:nvPr>
        </p:nvSpPr>
        <p:spPr>
          <a:xfrm>
            <a:off x="-433387" y="1892300"/>
            <a:ext cx="11936412" cy="5032375"/>
          </a:xfrm>
          <a:ln/>
        </p:spPr>
        <p:txBody>
          <a:bodyPr vert="horz" wrap="square" lIns="91440" tIns="45720" rIns="91440" bIns="45720" anchor="t" anchorCtr="0"/>
          <a:lstStyle/>
          <a:p>
            <a:pPr eaLnBrk="1" hangingPunct="1"/>
            <a:r>
              <a:rPr lang="en-US" altLang="zh-CN" b="1" dirty="0">
                <a:ea typeface="SimSun" panose="02010600030101010101" pitchFamily="2" charset="-122"/>
              </a:rPr>
              <a:t>Partners in a business are like spouses, they depend greatly upon each other, must cooperate, can create liability for each other, and often end up with irreconcilable differences</a:t>
            </a:r>
            <a:endParaRPr lang="sr-Latn-ME" altLang="en-US" b="1" dirty="0"/>
          </a:p>
          <a:p>
            <a:pPr eaLnBrk="1" hangingPunct="1"/>
            <a:r>
              <a:rPr lang="en-US" altLang="zh-CN" dirty="0">
                <a:ea typeface="SimSun" panose="02010600030101010101" pitchFamily="2" charset="-122"/>
              </a:rPr>
              <a:t>A partnership is a relationship between 2 or more persons who perform economic activity with the aim of making a profit.</a:t>
            </a:r>
            <a:r>
              <a:rPr lang="sr-Latn-RS" altLang="en-US" dirty="0"/>
              <a:t> Partnership</a:t>
            </a:r>
            <a:r>
              <a:rPr lang="en-US" altLang="zh-CN" dirty="0">
                <a:ea typeface="SimSun" panose="02010600030101010101" pitchFamily="2" charset="-122"/>
              </a:rPr>
              <a:t> has its own property, is independently responsible for its obligations, but the members guarantee for the obligations, the stake can also be in work and services.</a:t>
            </a:r>
            <a:endParaRPr lang="sr-Latn-ME" altLang="en-US" b="1" dirty="0"/>
          </a:p>
          <a:p>
            <a:pPr eaLnBrk="1" hangingPunct="1"/>
            <a:r>
              <a:rPr lang="en-US" altLang="zh-CN" b="1" dirty="0">
                <a:ea typeface="SimSun" panose="02010600030101010101" pitchFamily="2" charset="-122"/>
              </a:rPr>
              <a:t> Forming a partnership</a:t>
            </a:r>
            <a:r>
              <a:rPr lang="en-US" altLang="zh-CN" dirty="0">
                <a:ea typeface="SimSun" panose="02010600030101010101" pitchFamily="2" charset="-122"/>
              </a:rPr>
              <a:t>- </a:t>
            </a:r>
            <a:r>
              <a:rPr lang="en-US" altLang="en-US" dirty="0"/>
              <a:t>2 or more owners minimu</a:t>
            </a:r>
            <a:r>
              <a:rPr lang="sr-Latn-ME" altLang="en-US" dirty="0"/>
              <a:t>m who share business decisions and outcomes. They share assets, liabilitis and profits. They singn an agreement, but whith no formality.</a:t>
            </a:r>
          </a:p>
          <a:p>
            <a:pPr eaLnBrk="1" hangingPunct="1"/>
            <a:r>
              <a:rPr lang="en-US" altLang="zh-CN" b="1" dirty="0">
                <a:ea typeface="SimSun" panose="02010600030101010101" pitchFamily="2" charset="-122"/>
              </a:rPr>
              <a:t>Characteristics of partnership</a:t>
            </a:r>
            <a:r>
              <a:rPr lang="en-US" altLang="zh-CN" dirty="0">
                <a:ea typeface="SimSun" panose="02010600030101010101" pitchFamily="2" charset="-122"/>
              </a:rPr>
              <a:t> – no limited liability, also no double taxation</a:t>
            </a:r>
            <a:r>
              <a:rPr lang="sr-Latn-ME" altLang="en-US" dirty="0"/>
              <a:t>, no </a:t>
            </a:r>
            <a:r>
              <a:rPr lang="en-US" altLang="zh-CN" dirty="0">
                <a:ea typeface="SimSun" panose="02010600030101010101" pitchFamily="2" charset="-122"/>
              </a:rPr>
              <a:t>formality required</a:t>
            </a:r>
            <a:r>
              <a:rPr lang="sr-Latn-ME" altLang="en-US" dirty="0"/>
              <a:t> when setting up.</a:t>
            </a:r>
            <a:endParaRPr lang="sr-Latn-ME" altLang="en-US" b="1" dirty="0"/>
          </a:p>
          <a:p>
            <a:pPr eaLnBrk="1" hangingPunct="1"/>
            <a:r>
              <a:rPr lang="en-US" altLang="zh-CN" b="1" dirty="0">
                <a:ea typeface="SimSun" panose="02010600030101010101" pitchFamily="2" charset="-122"/>
              </a:rPr>
              <a:t>Managing a partnership – </a:t>
            </a:r>
            <a:r>
              <a:rPr lang="en-US" altLang="zh-CN" dirty="0">
                <a:ea typeface="SimSun" panose="02010600030101010101" pitchFamily="2" charset="-122"/>
              </a:rPr>
              <a:t>all partners have right to manage business</a:t>
            </a:r>
            <a:r>
              <a:rPr lang="sr-Latn-RS" altLang="en-US" dirty="0"/>
              <a:t>. </a:t>
            </a:r>
            <a:endParaRPr lang="sr-Latn-ME" altLang="en-US" b="1" dirty="0"/>
          </a:p>
          <a:p>
            <a:pPr eaLnBrk="1" hangingPunct="1"/>
            <a:r>
              <a:rPr lang="en-US" altLang="zh-CN" b="1" dirty="0">
                <a:ea typeface="SimSun" panose="02010600030101010101" pitchFamily="2" charset="-122"/>
              </a:rPr>
              <a:t>Ending (Termination) of a partnership</a:t>
            </a:r>
            <a:endParaRPr lang="sr-Latn-ME" altLang="en-US" b="1" dirty="0"/>
          </a:p>
          <a:p>
            <a:pPr eaLnBrk="1" hangingPunct="1">
              <a:spcBef>
                <a:spcPct val="50000"/>
              </a:spcBef>
            </a:pPr>
            <a:r>
              <a:rPr lang="en-US" altLang="zh-CN" b="1" dirty="0">
                <a:ea typeface="SimSun" panose="02010600030101010101" pitchFamily="2" charset="-122"/>
              </a:rPr>
              <a:t>Default terms </a:t>
            </a:r>
            <a:r>
              <a:rPr lang="en-US" altLang="zh-CN" dirty="0">
                <a:ea typeface="SimSun" panose="02010600030101010101" pitchFamily="2" charset="-122"/>
              </a:rPr>
              <a:t>if no partnership agreement otherwise</a:t>
            </a:r>
          </a:p>
          <a:p>
            <a:pPr eaLnBrk="1" hangingPunct="1">
              <a:spcBef>
                <a:spcPct val="50000"/>
              </a:spcBef>
            </a:pPr>
            <a:r>
              <a:rPr lang="en-US" altLang="en-US" dirty="0"/>
              <a:t>Example:  Law office of Smith &amp; Williams</a:t>
            </a:r>
          </a:p>
          <a:p>
            <a:pPr eaLnBrk="1" hangingPunct="1"/>
            <a:endParaRPr lang="en-US" altLang="zh-CN" b="1" dirty="0">
              <a:ea typeface="SimSun" panose="02010600030101010101" pitchFamily="2" charset="-122"/>
            </a:endParaRPr>
          </a:p>
          <a:p>
            <a:pPr eaLnBrk="1" hangingPunct="1"/>
            <a:endParaRPr lang="en-US" altLang="zh-CN" dirty="0">
              <a:ea typeface="SimSun"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838200" y="336550"/>
            <a:ext cx="10515600" cy="1354138"/>
          </a:xfrm>
          <a:ln/>
        </p:spPr>
        <p:txBody>
          <a:bodyPr vert="horz" wrap="square" lIns="91440" tIns="45720" rIns="91440" bIns="45720" anchor="t" anchorCtr="0"/>
          <a:lstStyle/>
          <a:p>
            <a:pPr eaLnBrk="1" hangingPunct="1"/>
            <a:r>
              <a:rPr lang="sr-Latn-RS" altLang="en-US" dirty="0"/>
              <a:t> </a:t>
            </a:r>
            <a:r>
              <a:rPr lang="sr-Latn-RS" altLang="en-US" b="1" dirty="0"/>
              <a:t>D</a:t>
            </a:r>
            <a:r>
              <a:rPr lang="en-US" altLang="zh-CN" b="1" dirty="0">
                <a:ea typeface="SimSun" panose="02010600030101010101" pitchFamily="2" charset="-122"/>
              </a:rPr>
              <a:t>uties and Rights of partners</a:t>
            </a:r>
            <a:endParaRPr lang="en-US" altLang="zh-CN" dirty="0">
              <a:ea typeface="SimSun" panose="02010600030101010101" pitchFamily="2" charset="-122"/>
            </a:endParaRPr>
          </a:p>
        </p:txBody>
      </p:sp>
      <p:sp>
        <p:nvSpPr>
          <p:cNvPr id="3" name="Content Placeholder 2"/>
          <p:cNvSpPr>
            <a:spLocks noGrp="1"/>
          </p:cNvSpPr>
          <p:nvPr>
            <p:ph idx="1"/>
          </p:nvPr>
        </p:nvSpPr>
        <p:spPr>
          <a:xfrm>
            <a:off x="157163" y="1301750"/>
            <a:ext cx="12034838" cy="5486400"/>
          </a:xfrm>
        </p:spPr>
        <p:txBody>
          <a:bodyPr vert="horz" wrap="square" lIns="91440" tIns="45720" rIns="91440" bIns="45720" numCol="1" anchor="t" anchorCtr="0" compatLnSpc="1">
            <a:noAutofit/>
          </a:bodyPr>
          <a:lstStyle/>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None/>
              <a:defRPr/>
            </a:pPr>
            <a:r>
              <a:rPr kumimoji="0" lang="sr-Latn-RS" sz="1900" b="1" i="0" u="none" strike="noStrike" kern="1200" cap="none" spc="0" normalizeH="0" baseline="0" noProof="1" smtClean="0">
                <a:ln>
                  <a:noFill/>
                </a:ln>
                <a:solidFill>
                  <a:schemeClr val="tx1">
                    <a:lumMod val="75000"/>
                    <a:lumOff val="25000"/>
                  </a:schemeClr>
                </a:solidFill>
                <a:effectLst/>
                <a:uLnTx/>
                <a:uFillTx/>
                <a:latin typeface="+mn-lt"/>
                <a:ea typeface="+mn-ea"/>
                <a:cs typeface="+mn-cs"/>
              </a:rPr>
              <a:t>DUTIES OF PARTNERSHIP MEMBERS</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When forming a partnership the partners will make initial capital contributions and may make additional contributions depending upon the operations of the partnership and partnership agreement.  Common capital contributions may include cash, </a:t>
            </a:r>
            <a:r>
              <a:rPr kumimoji="0" lang="sr-Latn-R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tangible </a:t>
            </a:r>
            <a:r>
              <a:rPr kumimoji="0" lang="en-U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property </a:t>
            </a: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(vehicles</a:t>
            </a:r>
            <a:r>
              <a:rPr kumimoji="0" lang="en-U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a:t>
            </a:r>
            <a:r>
              <a:rPr kumimoji="0" lang="sr-Latn-R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 furniture,</a:t>
            </a:r>
            <a:r>
              <a:rPr kumimoji="0" lang="en-U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 </a:t>
            </a: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equipment, computers etc.) and sometimes services</a:t>
            </a:r>
            <a:r>
              <a:rPr kumimoji="0" lang="en-U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a:t>
            </a:r>
            <a:r>
              <a:rPr kumimoji="0" lang="sr-Latn-R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 It is important to document that in partnership operating agreement.</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sr-Latn-R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Fiducary Duty </a:t>
            </a: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to both the firm and the other partners.</a:t>
            </a:r>
            <a:endParaRPr kumimoji="0" lang="sr-Latn-R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sr-Latn-R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Duty of Care. </a:t>
            </a: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his means they will do their best to act in good faith and avoid reckless or negligent actions, legal violations, and willful misconduct</a:t>
            </a:r>
            <a:r>
              <a:rPr kumimoji="0" lang="en-U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a:t>
            </a: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None/>
              <a:defRPr/>
            </a:pPr>
            <a:r>
              <a:rPr kumimoji="0" lang="en-US" sz="1900" b="1" i="0" u="none" strike="noStrike" kern="1200" cap="none" spc="0" normalizeH="0" baseline="0" noProof="1" smtClean="0">
                <a:ln>
                  <a:noFill/>
                </a:ln>
                <a:solidFill>
                  <a:schemeClr val="tx1">
                    <a:lumMod val="75000"/>
                    <a:lumOff val="25000"/>
                  </a:schemeClr>
                </a:solidFill>
                <a:effectLst/>
                <a:uLnTx/>
                <a:uFillTx/>
                <a:latin typeface="+mn-lt"/>
                <a:ea typeface="+mn-ea"/>
                <a:cs typeface="+mn-cs"/>
              </a:rPr>
              <a:t>RIGHTS OF </a:t>
            </a:r>
            <a:r>
              <a:rPr kumimoji="0" lang="sr-Latn-RS" sz="1900" b="1" i="0" u="none" strike="noStrike" kern="1200" cap="none" spc="0" normalizeH="0" baseline="0" noProof="1" smtClean="0">
                <a:ln>
                  <a:noFill/>
                </a:ln>
                <a:solidFill>
                  <a:schemeClr val="tx1">
                    <a:lumMod val="75000"/>
                    <a:lumOff val="25000"/>
                  </a:schemeClr>
                </a:solidFill>
                <a:effectLst/>
                <a:uLnTx/>
                <a:uFillTx/>
                <a:latin typeface="+mn-lt"/>
                <a:ea typeface="+mn-ea"/>
                <a:cs typeface="+mn-cs"/>
              </a:rPr>
              <a:t>PARTNERSHIP</a:t>
            </a:r>
            <a:r>
              <a:rPr kumimoji="0" lang="en-US" sz="1900" b="1" i="0" u="none" strike="noStrike" kern="1200" cap="none" spc="0" normalizeH="0" baseline="0" noProof="1" smtClean="0">
                <a:ln>
                  <a:noFill/>
                </a:ln>
                <a:solidFill>
                  <a:schemeClr val="tx1">
                    <a:lumMod val="75000"/>
                    <a:lumOff val="25000"/>
                  </a:schemeClr>
                </a:solidFill>
                <a:effectLst/>
                <a:uLnTx/>
                <a:uFillTx/>
                <a:latin typeface="+mn-lt"/>
                <a:ea typeface="+mn-ea"/>
                <a:cs typeface="+mn-cs"/>
              </a:rPr>
              <a:t> MEMBERS</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Partners share planning, decision making, operation, and management rights and responsibilities for the business. </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Partners have the right to give feedback and express ideas during the decision-making process and have these ideas discussed by the group.</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Each partner can inspect and maintain a copy of financial statements and records, including but not limited to balance and profit and loss sheets.</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Each partner claims a share of the business's profits and losses based on the percentage of his or her investment.</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Each partner has the right to indemnification, or compensation for </a:t>
            </a:r>
            <a:r>
              <a:rPr kumimoji="0" lang="en-US" sz="19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expenses </a:t>
            </a:r>
            <a:r>
              <a:rPr kumimoji="0" lang="en-US" sz="1900" b="0" i="0" u="none" strike="noStrike" kern="1200" cap="none" spc="0" normalizeH="0" baseline="0" noProof="1">
                <a:ln>
                  <a:noFill/>
                </a:ln>
                <a:solidFill>
                  <a:schemeClr val="tx1">
                    <a:lumMod val="75000"/>
                    <a:lumOff val="25000"/>
                  </a:schemeClr>
                </a:solidFill>
                <a:effectLst/>
                <a:uLnTx/>
                <a:uFillTx/>
                <a:latin typeface="+mn-lt"/>
                <a:ea typeface="+mn-ea"/>
                <a:cs typeface="+mn-cs"/>
              </a:rPr>
              <a:t>he or she pays on behalf of the 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221673" y="365125"/>
            <a:ext cx="11674763" cy="1325562"/>
          </a:xfrm>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fontScale="90000"/>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en-US" sz="4900" b="1" i="0" u="none" strike="noStrike" kern="1200" cap="none" spc="0" normalizeH="0" baseline="0" noProof="1" smtClean="0">
                <a:ln w="22225">
                  <a:solidFill>
                    <a:schemeClr val="accent2"/>
                  </a:solidFill>
                  <a:prstDash val="solid"/>
                </a:ln>
                <a:solidFill>
                  <a:schemeClr val="accent2">
                    <a:lumMod val="40000"/>
                    <a:lumOff val="60000"/>
                  </a:schemeClr>
                </a:solidFill>
                <a:effectLst/>
                <a:uLnTx/>
                <a:uFillTx/>
                <a:latin typeface="+mj-lt"/>
                <a:ea typeface="+mj-ea"/>
                <a:cs typeface="+mj-cs"/>
              </a:rPr>
              <a:t>Partnership</a:t>
            </a:r>
            <a:r>
              <a:rPr kumimoji="0" lang="en-US" sz="3600" b="0" i="0" u="none" strike="noStrike" kern="1200" cap="none" spc="0" normalizeH="0" baseline="0" noProof="1" smtClean="0">
                <a:ln>
                  <a:noFill/>
                </a:ln>
                <a:solidFill>
                  <a:schemeClr val="accent1"/>
                </a:solidFill>
                <a:effectLst/>
                <a:uLnTx/>
                <a:uFillTx/>
                <a:latin typeface="+mj-lt"/>
                <a:ea typeface="+mj-ea"/>
                <a:cs typeface="+mj-cs"/>
              </a:rPr>
              <a:t> / </a:t>
            </a:r>
            <a:r>
              <a:rPr kumimoji="0" lang="en-US" sz="2700" b="0" i="0" u="sng" strike="noStrike" kern="1200" cap="none" spc="0" normalizeH="0" baseline="0" noProof="1" smtClean="0">
                <a:ln>
                  <a:noFill/>
                </a:ln>
                <a:solidFill>
                  <a:schemeClr val="accent1"/>
                </a:solidFill>
                <a:effectLst/>
                <a:uLnTx/>
                <a:uFillTx/>
                <a:latin typeface="+mj-lt"/>
                <a:ea typeface="+mj-ea"/>
                <a:cs typeface="+mj-cs"/>
              </a:rPr>
              <a:t>Uniform Partnership Act</a:t>
            </a:r>
            <a:r>
              <a:rPr kumimoji="0" lang="en-US" sz="2700" b="0" i="0" u="none" strike="noStrike" kern="1200" cap="none" spc="0" normalizeH="0" baseline="0" noProof="1" smtClean="0">
                <a:ln>
                  <a:noFill/>
                </a:ln>
                <a:solidFill>
                  <a:schemeClr val="accent1"/>
                </a:solidFill>
                <a:effectLst/>
                <a:uLnTx/>
                <a:uFillTx/>
                <a:latin typeface="+mj-lt"/>
                <a:ea typeface="+mj-ea"/>
                <a:cs typeface="+mj-cs"/>
              </a:rPr>
              <a:t> (UPA) – adopted in most states</a:t>
            </a:r>
            <a:r>
              <a:rPr kumimoji="0" lang="en-US" sz="2700" b="0" i="0" u="none" strike="noStrike" kern="1200" cap="none" spc="0" normalizeH="0" baseline="0" noProof="0" dirty="0" smtClean="0">
                <a:ln>
                  <a:noFill/>
                </a:ln>
                <a:solidFill>
                  <a:schemeClr val="accent1"/>
                </a:solidFill>
                <a:effectLst/>
                <a:uLnTx/>
                <a:uFillTx/>
                <a:latin typeface="+mj-lt"/>
                <a:ea typeface="+mj-ea"/>
                <a:cs typeface="+mj-cs"/>
              </a:rPr>
              <a:t/>
            </a:r>
            <a:br>
              <a:rPr kumimoji="0" lang="en-US" sz="2700" b="0" i="0" u="none" strike="noStrike" kern="1200" cap="none" spc="0" normalizeH="0" baseline="0" noProof="0" dirty="0" smtClean="0">
                <a:ln>
                  <a:noFill/>
                </a:ln>
                <a:solidFill>
                  <a:schemeClr val="accent1"/>
                </a:solidFill>
                <a:effectLst/>
                <a:uLnTx/>
                <a:uFillTx/>
                <a:latin typeface="+mj-lt"/>
                <a:ea typeface="+mj-ea"/>
                <a:cs typeface="+mj-cs"/>
              </a:rPr>
            </a:br>
            <a:endParaRPr kumimoji="0" lang="en-US" sz="3600" b="0" i="0" u="none" strike="noStrike" kern="1200" cap="none" spc="0" normalizeH="0" baseline="0" noProof="1">
              <a:ln>
                <a:noFill/>
              </a:ln>
              <a:solidFill>
                <a:schemeClr val="accent1"/>
              </a:solidFill>
              <a:effectLst/>
              <a:uLnTx/>
              <a:uFillTx/>
              <a:latin typeface="+mj-lt"/>
              <a:ea typeface="+mj-ea"/>
              <a:cs typeface="+mj-cs"/>
            </a:endParaRPr>
          </a:p>
        </p:txBody>
      </p:sp>
      <p:graphicFrame>
        <p:nvGraphicFramePr>
          <p:cNvPr id="4" name="Content Placeholder 3"/>
          <p:cNvGraphicFramePr>
            <a:graphicFrameLocks noGrp="1"/>
          </p:cNvGraphicFramePr>
          <p:nvPr>
            <p:ph idx="1"/>
          </p:nvPr>
        </p:nvGraphicFramePr>
        <p:xfrm>
          <a:off x="677863" y="2160585"/>
          <a:ext cx="8596312" cy="3881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ln/>
        </p:spPr>
        <p:txBody>
          <a:bodyPr vert="horz" wrap="square" lIns="91440" tIns="45720" rIns="91440" bIns="45720" anchor="t" anchorCtr="0"/>
          <a:lstStyle/>
          <a:p>
            <a:pPr eaLnBrk="1" hangingPunct="1"/>
            <a:r>
              <a:rPr lang="sr-Latn-RS" altLang="en-US" dirty="0"/>
              <a:t>Make it work!</a:t>
            </a:r>
            <a:endParaRPr lang="en-US" altLang="zh-CN" dirty="0">
              <a:ea typeface="SimSun" panose="02010600030101010101" pitchFamily="2" charset="-122"/>
            </a:endParaRPr>
          </a:p>
        </p:txBody>
      </p:sp>
      <p:sp>
        <p:nvSpPr>
          <p:cNvPr id="18434" name="Content Placeholder 2"/>
          <p:cNvSpPr>
            <a:spLocks noGrp="1"/>
          </p:cNvSpPr>
          <p:nvPr>
            <p:ph idx="1"/>
          </p:nvPr>
        </p:nvSpPr>
        <p:spPr>
          <a:ln/>
        </p:spPr>
        <p:txBody>
          <a:bodyPr vert="horz" wrap="square" lIns="91440" tIns="45720" rIns="91440" bIns="45720" anchor="t" anchorCtr="0"/>
          <a:lstStyle/>
          <a:p>
            <a:pPr eaLnBrk="1" hangingPunct="1"/>
            <a:r>
              <a:rPr lang="sr-Latn-RS" altLang="en-US" sz="2400" dirty="0"/>
              <a:t>Consider eachother’s needs before committing to the partnership</a:t>
            </a:r>
          </a:p>
          <a:p>
            <a:pPr eaLnBrk="1" hangingPunct="1"/>
            <a:r>
              <a:rPr lang="sr-Latn-RS" altLang="en-US" sz="2400" dirty="0"/>
              <a:t>Make plans for disagreements</a:t>
            </a:r>
          </a:p>
          <a:p>
            <a:pPr eaLnBrk="1" hangingPunct="1"/>
            <a:r>
              <a:rPr lang="sr-Latn-RS" altLang="en-US" sz="2400" dirty="0"/>
              <a:t>Share business responsabilities</a:t>
            </a:r>
          </a:p>
          <a:p>
            <a:pPr eaLnBrk="1" hangingPunct="1"/>
            <a:r>
              <a:rPr lang="sr-Latn-RS" altLang="en-US" sz="2400" dirty="0"/>
              <a:t>Establish a partnership agreement in advance...even if it is not required - Put things in writing!</a:t>
            </a:r>
          </a:p>
          <a:p>
            <a:pPr eaLnBrk="1" hangingPunct="1"/>
            <a:r>
              <a:rPr lang="sr-Latn-RS" altLang="en-US" sz="2400" dirty="0"/>
              <a:t>Alweys be honet to eachother abput how the business is doing </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758</Words>
  <Application>Microsoft Office PowerPoint</Application>
  <PresentationFormat>Widescreen</PresentationFormat>
  <Paragraphs>98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SimSun</vt:lpstr>
      <vt:lpstr>Arial</vt:lpstr>
      <vt:lpstr>方正姚体</vt:lpstr>
      <vt:lpstr>华文新魏</vt:lpstr>
      <vt:lpstr>Trebuchet MS</vt:lpstr>
      <vt:lpstr>Wingdings 3</vt:lpstr>
      <vt:lpstr>Facet</vt:lpstr>
      <vt:lpstr>Business Law</vt:lpstr>
      <vt:lpstr>Business Organizations / Types</vt:lpstr>
      <vt:lpstr>Sole Proprietorships  - Common Law and Civil Law Form of Business</vt:lpstr>
      <vt:lpstr>Sole Proprietorships</vt:lpstr>
      <vt:lpstr>How to set up a Sole Proprietorship? </vt:lpstr>
      <vt:lpstr>Partnerships - Common Law and Civil Law Form of Business </vt:lpstr>
      <vt:lpstr> Duties and Rights of partners</vt:lpstr>
      <vt:lpstr>Partnership / Uniform Partnership Act (UPA) – adopted in most states </vt:lpstr>
      <vt:lpstr>Make it work!</vt:lpstr>
      <vt:lpstr>Types of Partnerships that Should Be Considered: </vt:lpstr>
      <vt:lpstr>Let’s Check Your Understanding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dc:title>
  <dc:creator>pcc</dc:creator>
  <cp:lastModifiedBy>pcc</cp:lastModifiedBy>
  <cp:revision>49</cp:revision>
  <dcterms:created xsi:type="dcterms:W3CDTF">2022-10-21T09:34:00Z</dcterms:created>
  <dcterms:modified xsi:type="dcterms:W3CDTF">2022-10-28T08:41:48Z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17581DA0B8E54F2FB27A39E4172E457F</vt:lpwstr>
  </property>
  <property fmtid="{D5CDD505-2E9C-101B-9397-08002B2CF9AE}" pid="3" name="KSOProductBuildVer">
    <vt:lpwstr>1033-11.2.0.11380</vt:lpwstr>
  </property>
</Properties>
</file>