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err="1">
                <a:solidFill>
                  <a:schemeClr val="tx1"/>
                </a:solidFill>
              </a:rPr>
              <a:t>Analyzing</a:t>
            </a:r>
            <a:r>
              <a:rPr lang="en-GB" dirty="0">
                <a:solidFill>
                  <a:schemeClr val="tx1"/>
                </a:solidFill>
              </a:rPr>
              <a:t> sentences at all levels (I)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441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dirty="0"/>
              <a:t>Sent→ S+ P</a:t>
            </a:r>
          </a:p>
          <a:p>
            <a:r>
              <a:rPr lang="en-GB" dirty="0"/>
              <a:t>S→ NP</a:t>
            </a:r>
          </a:p>
          <a:p>
            <a:r>
              <a:rPr lang="en-GB" dirty="0" err="1"/>
              <a:t>NP→Nprop</a:t>
            </a:r>
            <a:endParaRPr lang="en-GB" dirty="0"/>
          </a:p>
          <a:p>
            <a:r>
              <a:rPr lang="en-GB" dirty="0" err="1"/>
              <a:t>Nprop</a:t>
            </a:r>
            <a:r>
              <a:rPr lang="en-GB" dirty="0"/>
              <a:t>→ Bill</a:t>
            </a:r>
          </a:p>
          <a:p>
            <a:r>
              <a:rPr lang="en-GB" dirty="0"/>
              <a:t>P→ VP</a:t>
            </a:r>
          </a:p>
          <a:p>
            <a:r>
              <a:rPr lang="en-GB" dirty="0"/>
              <a:t>VP→ </a:t>
            </a:r>
            <a:r>
              <a:rPr lang="en-GB" dirty="0" err="1"/>
              <a:t>Vtr</a:t>
            </a:r>
            <a:r>
              <a:rPr lang="en-GB" dirty="0"/>
              <a:t>+ DO</a:t>
            </a:r>
          </a:p>
          <a:p>
            <a:r>
              <a:rPr lang="en-GB" dirty="0" err="1"/>
              <a:t>Vtr</a:t>
            </a:r>
            <a:r>
              <a:rPr lang="en-GB" dirty="0"/>
              <a:t>→ saw</a:t>
            </a:r>
          </a:p>
          <a:p>
            <a:r>
              <a:rPr lang="en-GB" dirty="0"/>
              <a:t>DO→ NP</a:t>
            </a:r>
          </a:p>
          <a:p>
            <a:r>
              <a:rPr lang="en-GB" dirty="0"/>
              <a:t>NP→ </a:t>
            </a:r>
            <a:r>
              <a:rPr lang="en-GB" dirty="0" err="1"/>
              <a:t>Det</a:t>
            </a:r>
            <a:r>
              <a:rPr lang="en-GB" dirty="0"/>
              <a:t>+ H+ Q (qualifier)</a:t>
            </a:r>
          </a:p>
          <a:p>
            <a:r>
              <a:rPr lang="en-GB" dirty="0" err="1"/>
              <a:t>Det</a:t>
            </a:r>
            <a:r>
              <a:rPr lang="en-GB" dirty="0"/>
              <a:t>→ Art </a:t>
            </a:r>
            <a:r>
              <a:rPr lang="en-GB" dirty="0" err="1"/>
              <a:t>def</a:t>
            </a:r>
            <a:endParaRPr lang="en-GB" dirty="0"/>
          </a:p>
          <a:p>
            <a:r>
              <a:rPr lang="en-GB" dirty="0"/>
              <a:t>Art </a:t>
            </a:r>
            <a:r>
              <a:rPr lang="en-GB" dirty="0" err="1"/>
              <a:t>def</a:t>
            </a:r>
            <a:r>
              <a:rPr lang="en-GB" dirty="0"/>
              <a:t>→ the</a:t>
            </a:r>
          </a:p>
          <a:p>
            <a:r>
              <a:rPr lang="en-GB" dirty="0"/>
              <a:t>H→ N</a:t>
            </a:r>
          </a:p>
          <a:p>
            <a:r>
              <a:rPr lang="en-GB" dirty="0"/>
              <a:t>N→ man</a:t>
            </a:r>
          </a:p>
          <a:p>
            <a:r>
              <a:rPr lang="en-GB" dirty="0"/>
              <a:t>Q→ </a:t>
            </a:r>
            <a:r>
              <a:rPr lang="en-GB" dirty="0" err="1"/>
              <a:t>PrepP</a:t>
            </a:r>
            <a:endParaRPr lang="en-GB" dirty="0"/>
          </a:p>
          <a:p>
            <a:r>
              <a:rPr lang="en-GB" dirty="0" err="1"/>
              <a:t>PrepP</a:t>
            </a:r>
            <a:r>
              <a:rPr lang="en-GB" dirty="0"/>
              <a:t>→ prep+ NP</a:t>
            </a:r>
          </a:p>
          <a:p>
            <a:r>
              <a:rPr lang="en-GB" dirty="0"/>
              <a:t>prep→ on</a:t>
            </a:r>
          </a:p>
          <a:p>
            <a:r>
              <a:rPr lang="en-GB" dirty="0"/>
              <a:t>NP→ </a:t>
            </a:r>
            <a:r>
              <a:rPr lang="en-GB" dirty="0" err="1"/>
              <a:t>Det</a:t>
            </a:r>
            <a:r>
              <a:rPr lang="en-GB" dirty="0"/>
              <a:t>+ H</a:t>
            </a:r>
          </a:p>
          <a:p>
            <a:r>
              <a:rPr lang="en-GB" dirty="0" err="1"/>
              <a:t>Det</a:t>
            </a:r>
            <a:r>
              <a:rPr lang="en-GB" dirty="0"/>
              <a:t>→ Art </a:t>
            </a:r>
            <a:r>
              <a:rPr lang="en-GB" dirty="0" err="1"/>
              <a:t>def</a:t>
            </a:r>
            <a:endParaRPr lang="en-GB" dirty="0"/>
          </a:p>
          <a:p>
            <a:r>
              <a:rPr lang="en-GB" dirty="0"/>
              <a:t>Art </a:t>
            </a:r>
            <a:r>
              <a:rPr lang="en-GB" dirty="0" err="1"/>
              <a:t>def</a:t>
            </a:r>
            <a:r>
              <a:rPr lang="en-GB" dirty="0"/>
              <a:t>→ the</a:t>
            </a:r>
          </a:p>
          <a:p>
            <a:r>
              <a:rPr lang="en-GB" dirty="0"/>
              <a:t>H→ N</a:t>
            </a:r>
          </a:p>
          <a:p>
            <a:r>
              <a:rPr lang="en-GB" dirty="0"/>
              <a:t>N→ boat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sz="2700" dirty="0" smtClean="0">
                <a:solidFill>
                  <a:schemeClr val="tx1"/>
                </a:solidFill>
              </a:rPr>
              <a:t/>
            </a:r>
            <a:br>
              <a:rPr lang="sr-Latn-ME" sz="2700" dirty="0" smtClean="0">
                <a:solidFill>
                  <a:schemeClr val="tx1"/>
                </a:solidFill>
              </a:rPr>
            </a:br>
            <a:r>
              <a:rPr lang="sr-Latn-ME" sz="2700" dirty="0">
                <a:solidFill>
                  <a:schemeClr val="tx1"/>
                </a:solidFill>
              </a:rPr>
              <a:t/>
            </a:r>
            <a:br>
              <a:rPr lang="sr-Latn-ME" sz="2700" dirty="0">
                <a:solidFill>
                  <a:schemeClr val="tx1"/>
                </a:solidFill>
              </a:rPr>
            </a:br>
            <a:r>
              <a:rPr lang="en-GB" sz="2700" dirty="0" smtClean="0">
                <a:solidFill>
                  <a:schemeClr val="tx1"/>
                </a:solidFill>
              </a:rPr>
              <a:t>Bill </a:t>
            </a:r>
            <a:r>
              <a:rPr lang="en-GB" sz="2700" dirty="0">
                <a:solidFill>
                  <a:schemeClr val="tx1"/>
                </a:solidFill>
              </a:rPr>
              <a:t>saw the man on the boat. (ambiguous sentence)</a:t>
            </a:r>
            <a:r>
              <a:rPr lang="en-GB" dirty="0">
                <a:solidFill>
                  <a:schemeClr val="tx1"/>
                </a:solidFill>
              </a:rPr>
              <a:t/>
            </a:r>
            <a:br>
              <a:rPr lang="en-GB" dirty="0">
                <a:solidFill>
                  <a:schemeClr val="tx1"/>
                </a:solidFill>
              </a:rPr>
            </a:b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56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GB" sz="4000" dirty="0"/>
              <a:t>Sent→ S+ P</a:t>
            </a:r>
          </a:p>
          <a:p>
            <a:r>
              <a:rPr lang="en-GB" sz="4000" dirty="0"/>
              <a:t>S→ NP1 + conn (connective) + NP2</a:t>
            </a:r>
          </a:p>
          <a:p>
            <a:r>
              <a:rPr lang="en-GB" sz="4000" dirty="0"/>
              <a:t>NP1→ N prop</a:t>
            </a:r>
          </a:p>
          <a:p>
            <a:r>
              <a:rPr lang="en-GB" sz="4000" dirty="0"/>
              <a:t>N prop→ John</a:t>
            </a:r>
          </a:p>
          <a:p>
            <a:r>
              <a:rPr lang="en-GB" sz="4000" dirty="0"/>
              <a:t>conn→ </a:t>
            </a:r>
            <a:r>
              <a:rPr lang="en-GB" sz="4000" dirty="0" err="1"/>
              <a:t>conj</a:t>
            </a:r>
            <a:r>
              <a:rPr lang="en-GB" sz="4000" dirty="0"/>
              <a:t> (conjunction)</a:t>
            </a:r>
          </a:p>
          <a:p>
            <a:r>
              <a:rPr lang="en-GB" sz="4000" dirty="0" err="1"/>
              <a:t>conj</a:t>
            </a:r>
            <a:r>
              <a:rPr lang="en-GB" sz="4000" dirty="0"/>
              <a:t>→ and</a:t>
            </a:r>
          </a:p>
          <a:p>
            <a:r>
              <a:rPr lang="en-GB" sz="4000" dirty="0"/>
              <a:t>NP2→ N prop</a:t>
            </a:r>
          </a:p>
          <a:p>
            <a:r>
              <a:rPr lang="en-GB" sz="4000" dirty="0"/>
              <a:t>N prop→ Bill</a:t>
            </a:r>
          </a:p>
          <a:p>
            <a:r>
              <a:rPr lang="en-GB" sz="4000" dirty="0"/>
              <a:t>P→ VP</a:t>
            </a:r>
          </a:p>
          <a:p>
            <a:r>
              <a:rPr lang="en-GB" sz="4000" dirty="0"/>
              <a:t>VP→ AM+ </a:t>
            </a:r>
            <a:r>
              <a:rPr lang="en-GB" sz="4000" dirty="0" err="1"/>
              <a:t>Vtr</a:t>
            </a:r>
            <a:r>
              <a:rPr lang="en-GB" sz="4000" dirty="0"/>
              <a:t>+ DO</a:t>
            </a:r>
          </a:p>
          <a:p>
            <a:r>
              <a:rPr lang="en-GB" sz="4000" dirty="0"/>
              <a:t>AM→ </a:t>
            </a:r>
            <a:r>
              <a:rPr lang="en-GB" sz="4000" dirty="0" err="1"/>
              <a:t>AdvP</a:t>
            </a:r>
            <a:endParaRPr lang="en-GB" sz="4000" dirty="0"/>
          </a:p>
          <a:p>
            <a:r>
              <a:rPr lang="en-GB" sz="4000" dirty="0" err="1"/>
              <a:t>AdvP</a:t>
            </a:r>
            <a:r>
              <a:rPr lang="en-GB" sz="4000" dirty="0"/>
              <a:t>→ </a:t>
            </a:r>
            <a:r>
              <a:rPr lang="en-GB" sz="4000" dirty="0" err="1"/>
              <a:t>Adv</a:t>
            </a:r>
            <a:endParaRPr lang="en-GB" sz="4000" dirty="0"/>
          </a:p>
          <a:p>
            <a:r>
              <a:rPr lang="en-GB" sz="4000" dirty="0" err="1"/>
              <a:t>Adv</a:t>
            </a:r>
            <a:r>
              <a:rPr lang="en-GB" sz="4000" dirty="0"/>
              <a:t>→ frequently</a:t>
            </a:r>
          </a:p>
          <a:p>
            <a:r>
              <a:rPr lang="en-GB" sz="4000" dirty="0" err="1"/>
              <a:t>Vtr</a:t>
            </a:r>
            <a:r>
              <a:rPr lang="en-GB" sz="4000" dirty="0"/>
              <a:t>→ meet</a:t>
            </a:r>
          </a:p>
          <a:p>
            <a:r>
              <a:rPr lang="en-GB" sz="4000" dirty="0"/>
              <a:t>DO→ NP</a:t>
            </a:r>
          </a:p>
          <a:p>
            <a:r>
              <a:rPr lang="en-GB" sz="4000" dirty="0"/>
              <a:t>NP→ </a:t>
            </a:r>
            <a:r>
              <a:rPr lang="en-GB" sz="4000" dirty="0" err="1"/>
              <a:t>Det</a:t>
            </a:r>
            <a:r>
              <a:rPr lang="en-GB" sz="4000" dirty="0"/>
              <a:t>+ M+ H+ Q</a:t>
            </a:r>
          </a:p>
          <a:p>
            <a:r>
              <a:rPr lang="en-GB" sz="4000" dirty="0" err="1"/>
              <a:t>Det</a:t>
            </a:r>
            <a:r>
              <a:rPr lang="en-GB" sz="4000" dirty="0"/>
              <a:t>→ </a:t>
            </a:r>
            <a:r>
              <a:rPr lang="en-GB" sz="4000" dirty="0" err="1"/>
              <a:t>Adj</a:t>
            </a:r>
            <a:r>
              <a:rPr lang="en-GB" sz="4000" dirty="0"/>
              <a:t> </a:t>
            </a:r>
            <a:r>
              <a:rPr lang="en-GB" sz="4000" dirty="0" err="1"/>
              <a:t>poss</a:t>
            </a:r>
            <a:endParaRPr lang="en-GB" sz="4000" dirty="0"/>
          </a:p>
          <a:p>
            <a:r>
              <a:rPr lang="en-GB" sz="4000" dirty="0" err="1"/>
              <a:t>Adj</a:t>
            </a:r>
            <a:r>
              <a:rPr lang="en-GB" sz="4000" dirty="0"/>
              <a:t> </a:t>
            </a:r>
            <a:r>
              <a:rPr lang="en-GB" sz="4000" dirty="0" err="1"/>
              <a:t>poss</a:t>
            </a:r>
            <a:r>
              <a:rPr lang="en-GB" sz="4000" dirty="0"/>
              <a:t>→ their</a:t>
            </a:r>
          </a:p>
          <a:p>
            <a:r>
              <a:rPr lang="en-GB" sz="4000" dirty="0"/>
              <a:t>M→ </a:t>
            </a:r>
            <a:r>
              <a:rPr lang="en-GB" sz="4000" dirty="0" err="1"/>
              <a:t>Adj</a:t>
            </a:r>
            <a:endParaRPr lang="en-GB" sz="4000" dirty="0"/>
          </a:p>
          <a:p>
            <a:r>
              <a:rPr lang="en-GB" sz="4000" dirty="0" err="1"/>
              <a:t>Adj→old</a:t>
            </a:r>
            <a:endParaRPr lang="en-GB" sz="4000" dirty="0"/>
          </a:p>
          <a:p>
            <a:r>
              <a:rPr lang="en-GB" sz="4000" dirty="0"/>
              <a:t>H→ N</a:t>
            </a:r>
          </a:p>
          <a:p>
            <a:r>
              <a:rPr lang="en-GB" sz="4000" dirty="0"/>
              <a:t>N→ friends</a:t>
            </a:r>
          </a:p>
          <a:p>
            <a:r>
              <a:rPr lang="en-GB" sz="4000" dirty="0"/>
              <a:t>Q→ </a:t>
            </a:r>
            <a:r>
              <a:rPr lang="en-GB" sz="4000" dirty="0" err="1"/>
              <a:t>PrepP</a:t>
            </a:r>
            <a:endParaRPr lang="en-GB" sz="4000" dirty="0"/>
          </a:p>
          <a:p>
            <a:r>
              <a:rPr lang="en-GB" sz="4000" dirty="0" err="1"/>
              <a:t>PrepP</a:t>
            </a:r>
            <a:r>
              <a:rPr lang="en-GB" sz="4000" dirty="0"/>
              <a:t>→ prep+ NP</a:t>
            </a:r>
          </a:p>
          <a:p>
            <a:r>
              <a:rPr lang="en-GB" sz="4000" dirty="0"/>
              <a:t>prep→ from</a:t>
            </a:r>
          </a:p>
          <a:p>
            <a:r>
              <a:rPr lang="en-GB" sz="4000" dirty="0"/>
              <a:t>NP→ </a:t>
            </a:r>
            <a:r>
              <a:rPr lang="en-GB" sz="4000" dirty="0" err="1"/>
              <a:t>Det</a:t>
            </a:r>
            <a:r>
              <a:rPr lang="en-GB" sz="4000" dirty="0"/>
              <a:t>+ H</a:t>
            </a:r>
          </a:p>
          <a:p>
            <a:r>
              <a:rPr lang="en-GB" sz="4000" dirty="0" err="1"/>
              <a:t>Det</a:t>
            </a:r>
            <a:r>
              <a:rPr lang="en-GB" sz="4000" dirty="0"/>
              <a:t>→ </a:t>
            </a:r>
            <a:r>
              <a:rPr lang="en-GB" sz="4000" dirty="0" err="1"/>
              <a:t>Adj</a:t>
            </a:r>
            <a:r>
              <a:rPr lang="en-GB" sz="4000" dirty="0"/>
              <a:t> </a:t>
            </a:r>
            <a:r>
              <a:rPr lang="en-GB" sz="4000" dirty="0" err="1"/>
              <a:t>poss</a:t>
            </a:r>
            <a:endParaRPr lang="en-GB" sz="4000" dirty="0"/>
          </a:p>
          <a:p>
            <a:r>
              <a:rPr lang="en-GB" sz="4000" dirty="0" err="1"/>
              <a:t>Adj</a:t>
            </a:r>
            <a:r>
              <a:rPr lang="en-GB" sz="4000" dirty="0"/>
              <a:t> </a:t>
            </a:r>
            <a:r>
              <a:rPr lang="en-GB" sz="4000" dirty="0" err="1"/>
              <a:t>poss</a:t>
            </a:r>
            <a:r>
              <a:rPr lang="en-GB" sz="4000" dirty="0"/>
              <a:t>→ their</a:t>
            </a:r>
          </a:p>
          <a:p>
            <a:r>
              <a:rPr lang="en-GB" sz="4800" dirty="0"/>
              <a:t>H→ N</a:t>
            </a:r>
          </a:p>
          <a:p>
            <a:r>
              <a:rPr lang="en-GB" sz="4800" dirty="0"/>
              <a:t>N→ </a:t>
            </a:r>
            <a:r>
              <a:rPr lang="en-GB" sz="4800" dirty="0" smtClean="0"/>
              <a:t>hometown</a:t>
            </a:r>
            <a:endParaRPr lang="en-GB" sz="4800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700" b="0" dirty="0">
                <a:solidFill>
                  <a:schemeClr val="tx1"/>
                </a:solidFill>
              </a:rPr>
              <a:t>John and Bill frequently meet their old friends from their </a:t>
            </a:r>
            <a:r>
              <a:rPr lang="en-GB" sz="2700" b="0" dirty="0" smtClean="0">
                <a:solidFill>
                  <a:schemeClr val="tx1"/>
                </a:solidFill>
              </a:rPr>
              <a:t>hometown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223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GB" sz="4000" dirty="0"/>
              <a:t>Sent→ S+ P</a:t>
            </a:r>
          </a:p>
          <a:p>
            <a:r>
              <a:rPr lang="en-GB" sz="4000" dirty="0"/>
              <a:t>S→ NP1 + conn (connective) + NP2</a:t>
            </a:r>
          </a:p>
          <a:p>
            <a:r>
              <a:rPr lang="en-GB" sz="4000" dirty="0"/>
              <a:t>NP1→ N prop</a:t>
            </a:r>
          </a:p>
          <a:p>
            <a:r>
              <a:rPr lang="en-GB" sz="4000" dirty="0"/>
              <a:t>N prop→ John</a:t>
            </a:r>
          </a:p>
          <a:p>
            <a:r>
              <a:rPr lang="en-GB" sz="4000" dirty="0"/>
              <a:t>conn→ </a:t>
            </a:r>
            <a:r>
              <a:rPr lang="en-GB" sz="4000" dirty="0" err="1"/>
              <a:t>conj</a:t>
            </a:r>
            <a:r>
              <a:rPr lang="en-GB" sz="4000" dirty="0"/>
              <a:t> (conjunction)</a:t>
            </a:r>
          </a:p>
          <a:p>
            <a:r>
              <a:rPr lang="en-GB" sz="4000" dirty="0" err="1"/>
              <a:t>conj</a:t>
            </a:r>
            <a:r>
              <a:rPr lang="en-GB" sz="4000" dirty="0"/>
              <a:t>→ and</a:t>
            </a:r>
          </a:p>
          <a:p>
            <a:r>
              <a:rPr lang="en-GB" sz="4000" dirty="0"/>
              <a:t>NP2→ N prop</a:t>
            </a:r>
          </a:p>
          <a:p>
            <a:r>
              <a:rPr lang="en-GB" sz="4000" dirty="0"/>
              <a:t>N prop→ Bill</a:t>
            </a:r>
          </a:p>
          <a:p>
            <a:r>
              <a:rPr lang="en-GB" sz="4000" dirty="0"/>
              <a:t>P→ VP</a:t>
            </a:r>
          </a:p>
          <a:p>
            <a:r>
              <a:rPr lang="en-GB" sz="4000" dirty="0"/>
              <a:t>VP→ AM1+ </a:t>
            </a:r>
            <a:r>
              <a:rPr lang="en-GB" sz="4000" dirty="0" err="1"/>
              <a:t>Vtr</a:t>
            </a:r>
            <a:r>
              <a:rPr lang="en-GB" sz="4000" dirty="0"/>
              <a:t>+ DO+ AM2</a:t>
            </a:r>
          </a:p>
          <a:p>
            <a:r>
              <a:rPr lang="en-GB" sz="4000" dirty="0"/>
              <a:t>AM1→ </a:t>
            </a:r>
            <a:r>
              <a:rPr lang="en-GB" sz="4000" dirty="0" err="1"/>
              <a:t>AdvP</a:t>
            </a:r>
            <a:endParaRPr lang="en-GB" sz="4000" dirty="0"/>
          </a:p>
          <a:p>
            <a:r>
              <a:rPr lang="en-GB" sz="4000" dirty="0" err="1"/>
              <a:t>AdvP</a:t>
            </a:r>
            <a:r>
              <a:rPr lang="en-GB" sz="4000" dirty="0"/>
              <a:t>→ </a:t>
            </a:r>
            <a:r>
              <a:rPr lang="en-GB" sz="4000" dirty="0" err="1"/>
              <a:t>Adv</a:t>
            </a:r>
            <a:endParaRPr lang="en-GB" sz="4000" dirty="0"/>
          </a:p>
          <a:p>
            <a:r>
              <a:rPr lang="en-GB" sz="4000" dirty="0" err="1"/>
              <a:t>Adv</a:t>
            </a:r>
            <a:r>
              <a:rPr lang="en-GB" sz="4000" dirty="0"/>
              <a:t>→ frequently</a:t>
            </a:r>
          </a:p>
          <a:p>
            <a:r>
              <a:rPr lang="en-GB" sz="4000" dirty="0" err="1"/>
              <a:t>Vtr</a:t>
            </a:r>
            <a:r>
              <a:rPr lang="en-GB" sz="4000" dirty="0"/>
              <a:t>→ meet</a:t>
            </a:r>
          </a:p>
          <a:p>
            <a:r>
              <a:rPr lang="en-GB" sz="4000" dirty="0"/>
              <a:t>DO→ NP</a:t>
            </a:r>
          </a:p>
          <a:p>
            <a:r>
              <a:rPr lang="en-GB" sz="4000" dirty="0"/>
              <a:t>NP→ </a:t>
            </a:r>
            <a:r>
              <a:rPr lang="en-GB" sz="4000" dirty="0" err="1"/>
              <a:t>Det</a:t>
            </a:r>
            <a:r>
              <a:rPr lang="en-GB" sz="4000" dirty="0"/>
              <a:t>+ M+ H</a:t>
            </a:r>
          </a:p>
          <a:p>
            <a:r>
              <a:rPr lang="en-GB" sz="4000" dirty="0" err="1"/>
              <a:t>Det</a:t>
            </a:r>
            <a:r>
              <a:rPr lang="en-GB" sz="4000" dirty="0"/>
              <a:t>→ </a:t>
            </a:r>
            <a:r>
              <a:rPr lang="en-GB" sz="4000" dirty="0" err="1"/>
              <a:t>Adj</a:t>
            </a:r>
            <a:r>
              <a:rPr lang="en-GB" sz="4000" dirty="0"/>
              <a:t> </a:t>
            </a:r>
            <a:r>
              <a:rPr lang="en-GB" sz="4000" dirty="0" err="1"/>
              <a:t>poss</a:t>
            </a:r>
            <a:endParaRPr lang="en-GB" sz="4000" dirty="0"/>
          </a:p>
          <a:p>
            <a:r>
              <a:rPr lang="en-GB" sz="4000" dirty="0" err="1"/>
              <a:t>Adj</a:t>
            </a:r>
            <a:r>
              <a:rPr lang="en-GB" sz="4000" dirty="0"/>
              <a:t> </a:t>
            </a:r>
            <a:r>
              <a:rPr lang="en-GB" sz="4000" dirty="0" err="1"/>
              <a:t>poss</a:t>
            </a:r>
            <a:r>
              <a:rPr lang="en-GB" sz="4000" dirty="0"/>
              <a:t>→ their</a:t>
            </a:r>
          </a:p>
          <a:p>
            <a:r>
              <a:rPr lang="en-GB" sz="4000" dirty="0"/>
              <a:t>M→ </a:t>
            </a:r>
            <a:r>
              <a:rPr lang="en-GB" sz="4000" dirty="0" err="1"/>
              <a:t>Adj</a:t>
            </a:r>
            <a:endParaRPr lang="en-GB" sz="4000" dirty="0"/>
          </a:p>
          <a:p>
            <a:r>
              <a:rPr lang="en-GB" sz="4000" dirty="0" err="1"/>
              <a:t>Adj→old</a:t>
            </a:r>
            <a:endParaRPr lang="en-GB" sz="4000" dirty="0"/>
          </a:p>
          <a:p>
            <a:r>
              <a:rPr lang="en-GB" sz="4000" dirty="0"/>
              <a:t>H→ N</a:t>
            </a:r>
          </a:p>
          <a:p>
            <a:r>
              <a:rPr lang="en-GB" sz="4000" dirty="0"/>
              <a:t>N→ friends</a:t>
            </a:r>
          </a:p>
          <a:p>
            <a:r>
              <a:rPr lang="en-GB" sz="4000" dirty="0"/>
              <a:t>AM2→ </a:t>
            </a:r>
            <a:r>
              <a:rPr lang="en-GB" sz="4000" dirty="0" err="1"/>
              <a:t>PrepP</a:t>
            </a:r>
            <a:endParaRPr lang="en-GB" sz="4000" dirty="0"/>
          </a:p>
          <a:p>
            <a:r>
              <a:rPr lang="en-GB" sz="4000" dirty="0" err="1"/>
              <a:t>PrepP</a:t>
            </a:r>
            <a:r>
              <a:rPr lang="en-GB" sz="4000" dirty="0"/>
              <a:t>→ prep+ NP</a:t>
            </a:r>
          </a:p>
          <a:p>
            <a:r>
              <a:rPr lang="en-GB" sz="4000" dirty="0"/>
              <a:t>prep→ in</a:t>
            </a:r>
          </a:p>
          <a:p>
            <a:r>
              <a:rPr lang="en-GB" sz="4000" dirty="0"/>
              <a:t>NP→ </a:t>
            </a:r>
            <a:r>
              <a:rPr lang="en-GB" sz="4000" dirty="0" err="1"/>
              <a:t>Det</a:t>
            </a:r>
            <a:r>
              <a:rPr lang="en-GB" sz="4000" dirty="0"/>
              <a:t>+ H</a:t>
            </a:r>
          </a:p>
          <a:p>
            <a:r>
              <a:rPr lang="en-GB" sz="4000" dirty="0" err="1"/>
              <a:t>Det</a:t>
            </a:r>
            <a:r>
              <a:rPr lang="en-GB" sz="4000" dirty="0"/>
              <a:t>→ </a:t>
            </a:r>
            <a:r>
              <a:rPr lang="en-GB" sz="4000" dirty="0" err="1"/>
              <a:t>Adj</a:t>
            </a:r>
            <a:r>
              <a:rPr lang="en-GB" sz="4000" dirty="0"/>
              <a:t> </a:t>
            </a:r>
            <a:r>
              <a:rPr lang="en-GB" sz="4000" dirty="0" err="1"/>
              <a:t>poss</a:t>
            </a:r>
            <a:endParaRPr lang="en-GB" sz="4000" dirty="0"/>
          </a:p>
          <a:p>
            <a:r>
              <a:rPr lang="en-GB" sz="4000" dirty="0" err="1"/>
              <a:t>Adj</a:t>
            </a:r>
            <a:r>
              <a:rPr lang="en-GB" sz="4000" dirty="0"/>
              <a:t> </a:t>
            </a:r>
            <a:r>
              <a:rPr lang="en-GB" sz="4000" dirty="0" err="1"/>
              <a:t>poss</a:t>
            </a:r>
            <a:r>
              <a:rPr lang="en-GB" sz="4000" dirty="0"/>
              <a:t>→ their</a:t>
            </a:r>
          </a:p>
          <a:p>
            <a:r>
              <a:rPr lang="en-GB" sz="4000" dirty="0"/>
              <a:t>H→ N</a:t>
            </a:r>
          </a:p>
          <a:p>
            <a:r>
              <a:rPr lang="en-GB" sz="4000" dirty="0"/>
              <a:t>N→ </a:t>
            </a:r>
            <a:r>
              <a:rPr lang="en-GB" sz="4000" dirty="0" smtClean="0"/>
              <a:t>home</a:t>
            </a:r>
            <a:r>
              <a:rPr lang="sr-Latn-ME" sz="4000" dirty="0" smtClean="0"/>
              <a:t>t</a:t>
            </a:r>
            <a:r>
              <a:rPr lang="en-GB" sz="4000" dirty="0" smtClean="0"/>
              <a:t>own</a:t>
            </a:r>
            <a:endParaRPr lang="en-GB" sz="400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100" b="0" dirty="0" smtClean="0">
                <a:solidFill>
                  <a:schemeClr val="tx1"/>
                </a:solidFill>
              </a:rPr>
              <a:t>John </a:t>
            </a:r>
            <a:r>
              <a:rPr lang="en-GB" sz="3100" b="0" dirty="0">
                <a:solidFill>
                  <a:schemeClr val="tx1"/>
                </a:solidFill>
              </a:rPr>
              <a:t>and Bill frequently meet their old friends in their </a:t>
            </a:r>
            <a:r>
              <a:rPr lang="en-GB" sz="3100" b="0" dirty="0" smtClean="0">
                <a:solidFill>
                  <a:schemeClr val="tx1"/>
                </a:solidFill>
              </a:rPr>
              <a:t>hometown</a:t>
            </a:r>
            <a:r>
              <a:rPr lang="sr-Latn-ME" b="0" dirty="0" smtClean="0">
                <a:solidFill>
                  <a:schemeClr val="tx1"/>
                </a:solidFill>
              </a:rPr>
              <a:t>.</a:t>
            </a:r>
            <a:endParaRPr lang="en-GB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72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endParaRPr lang="en-GB" dirty="0"/>
          </a:p>
          <a:p>
            <a:r>
              <a:rPr lang="en-GB" dirty="0" err="1"/>
              <a:t>Sent→S</a:t>
            </a:r>
            <a:r>
              <a:rPr lang="en-GB" dirty="0"/>
              <a:t> +P</a:t>
            </a:r>
          </a:p>
          <a:p>
            <a:r>
              <a:rPr lang="en-GB" dirty="0"/>
              <a:t>S→ NP</a:t>
            </a:r>
          </a:p>
          <a:p>
            <a:r>
              <a:rPr lang="en-GB" dirty="0" err="1"/>
              <a:t>NP→Nprop</a:t>
            </a:r>
            <a:endParaRPr lang="en-GB" dirty="0"/>
          </a:p>
          <a:p>
            <a:r>
              <a:rPr lang="en-GB" dirty="0" err="1"/>
              <a:t>Nprop</a:t>
            </a:r>
            <a:r>
              <a:rPr lang="en-GB" dirty="0"/>
              <a:t>→ Mary</a:t>
            </a:r>
          </a:p>
          <a:p>
            <a:r>
              <a:rPr lang="en-GB" dirty="0"/>
              <a:t>P→ VP</a:t>
            </a:r>
          </a:p>
          <a:p>
            <a:r>
              <a:rPr lang="en-GB" dirty="0"/>
              <a:t>VP→ </a:t>
            </a:r>
            <a:r>
              <a:rPr lang="en-GB" dirty="0" err="1"/>
              <a:t>Vc</a:t>
            </a:r>
            <a:r>
              <a:rPr lang="en-GB" dirty="0"/>
              <a:t>+ </a:t>
            </a:r>
            <a:r>
              <a:rPr lang="en-GB" dirty="0" err="1"/>
              <a:t>NomPred</a:t>
            </a:r>
            <a:endParaRPr lang="en-GB" dirty="0"/>
          </a:p>
          <a:p>
            <a:r>
              <a:rPr lang="en-GB" dirty="0" err="1"/>
              <a:t>Vc</a:t>
            </a:r>
            <a:r>
              <a:rPr lang="en-GB" dirty="0"/>
              <a:t>→ V be</a:t>
            </a:r>
          </a:p>
          <a:p>
            <a:r>
              <a:rPr lang="en-GB" dirty="0"/>
              <a:t>V be→ is</a:t>
            </a:r>
          </a:p>
          <a:p>
            <a:r>
              <a:rPr lang="en-GB" dirty="0" err="1"/>
              <a:t>NomPred</a:t>
            </a:r>
            <a:r>
              <a:rPr lang="en-GB" dirty="0"/>
              <a:t>→ NP</a:t>
            </a:r>
          </a:p>
          <a:p>
            <a:r>
              <a:rPr lang="en-GB" dirty="0"/>
              <a:t>NP→ </a:t>
            </a:r>
            <a:r>
              <a:rPr lang="en-GB" dirty="0" err="1"/>
              <a:t>Det</a:t>
            </a:r>
            <a:r>
              <a:rPr lang="en-GB" dirty="0"/>
              <a:t>+ H</a:t>
            </a:r>
          </a:p>
          <a:p>
            <a:r>
              <a:rPr lang="en-GB" dirty="0" err="1"/>
              <a:t>Det</a:t>
            </a:r>
            <a:r>
              <a:rPr lang="en-GB" dirty="0"/>
              <a:t>→ Art </a:t>
            </a:r>
            <a:r>
              <a:rPr lang="en-GB" dirty="0" err="1"/>
              <a:t>indef</a:t>
            </a:r>
            <a:endParaRPr lang="en-GB" dirty="0"/>
          </a:p>
          <a:p>
            <a:r>
              <a:rPr lang="en-GB" dirty="0"/>
              <a:t>Art </a:t>
            </a:r>
            <a:r>
              <a:rPr lang="en-GB" dirty="0" err="1"/>
              <a:t>indef</a:t>
            </a:r>
            <a:r>
              <a:rPr lang="en-GB" dirty="0"/>
              <a:t>→ a</a:t>
            </a:r>
          </a:p>
          <a:p>
            <a:r>
              <a:rPr lang="en-GB" dirty="0"/>
              <a:t>H→ N</a:t>
            </a:r>
          </a:p>
          <a:p>
            <a:r>
              <a:rPr lang="en-GB" dirty="0"/>
              <a:t>N→ student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Latn-ME" sz="4000" b="0" dirty="0" smtClean="0">
                <a:solidFill>
                  <a:schemeClr val="tx1"/>
                </a:solidFill>
                <a:effectLst/>
              </a:rPr>
              <a:t/>
            </a:r>
            <a:br>
              <a:rPr lang="sr-Latn-ME" sz="4000" b="0" dirty="0" smtClean="0">
                <a:solidFill>
                  <a:schemeClr val="tx1"/>
                </a:solidFill>
                <a:effectLst/>
              </a:rPr>
            </a:br>
            <a:r>
              <a:rPr lang="en-GB" sz="4000" b="0" dirty="0" smtClean="0">
                <a:solidFill>
                  <a:schemeClr val="tx1"/>
                </a:solidFill>
                <a:effectLst/>
              </a:rPr>
              <a:t>Mary </a:t>
            </a:r>
            <a:r>
              <a:rPr lang="en-GB" sz="4000" b="0" dirty="0">
                <a:solidFill>
                  <a:schemeClr val="tx1"/>
                </a:solidFill>
                <a:effectLst/>
              </a:rPr>
              <a:t>is a student.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451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endParaRPr lang="en-GB" dirty="0"/>
          </a:p>
          <a:p>
            <a:r>
              <a:rPr lang="en-GB" dirty="0" err="1"/>
              <a:t>Sent→S</a:t>
            </a:r>
            <a:r>
              <a:rPr lang="en-GB" dirty="0"/>
              <a:t> +P</a:t>
            </a:r>
          </a:p>
          <a:p>
            <a:r>
              <a:rPr lang="en-GB" dirty="0"/>
              <a:t>S→ NP</a:t>
            </a:r>
          </a:p>
          <a:p>
            <a:r>
              <a:rPr lang="en-GB" dirty="0" err="1"/>
              <a:t>NP→Nprop</a:t>
            </a:r>
            <a:endParaRPr lang="en-GB" dirty="0"/>
          </a:p>
          <a:p>
            <a:r>
              <a:rPr lang="en-GB" dirty="0" err="1"/>
              <a:t>Nprop</a:t>
            </a:r>
            <a:r>
              <a:rPr lang="en-GB" dirty="0"/>
              <a:t>→ Mary</a:t>
            </a:r>
          </a:p>
          <a:p>
            <a:r>
              <a:rPr lang="en-GB" dirty="0"/>
              <a:t>P→ VP</a:t>
            </a:r>
          </a:p>
          <a:p>
            <a:r>
              <a:rPr lang="en-GB" dirty="0"/>
              <a:t>VP→ </a:t>
            </a:r>
            <a:r>
              <a:rPr lang="en-GB" dirty="0" err="1"/>
              <a:t>Vc</a:t>
            </a:r>
            <a:r>
              <a:rPr lang="en-GB" dirty="0"/>
              <a:t>+ </a:t>
            </a:r>
            <a:r>
              <a:rPr lang="en-GB" dirty="0" err="1"/>
              <a:t>NomPred</a:t>
            </a:r>
            <a:endParaRPr lang="en-GB" dirty="0"/>
          </a:p>
          <a:p>
            <a:r>
              <a:rPr lang="en-GB" dirty="0" err="1"/>
              <a:t>Vc</a:t>
            </a:r>
            <a:r>
              <a:rPr lang="en-GB" dirty="0"/>
              <a:t>→ V be</a:t>
            </a:r>
          </a:p>
          <a:p>
            <a:r>
              <a:rPr lang="en-GB" dirty="0"/>
              <a:t>V be→ is</a:t>
            </a:r>
          </a:p>
          <a:p>
            <a:r>
              <a:rPr lang="en-GB" dirty="0" err="1"/>
              <a:t>NomPred</a:t>
            </a:r>
            <a:r>
              <a:rPr lang="en-GB" dirty="0"/>
              <a:t>→ </a:t>
            </a:r>
            <a:r>
              <a:rPr lang="en-GB" dirty="0" err="1"/>
              <a:t>AdjP</a:t>
            </a:r>
            <a:endParaRPr lang="en-GB" dirty="0"/>
          </a:p>
          <a:p>
            <a:r>
              <a:rPr lang="en-GB" dirty="0" err="1"/>
              <a:t>AdjP</a:t>
            </a:r>
            <a:r>
              <a:rPr lang="en-GB" dirty="0"/>
              <a:t>→ M (modifier)+ H</a:t>
            </a:r>
          </a:p>
          <a:p>
            <a:r>
              <a:rPr lang="en-GB" dirty="0"/>
              <a:t>M→ </a:t>
            </a:r>
            <a:r>
              <a:rPr lang="en-GB" dirty="0" err="1"/>
              <a:t>Int</a:t>
            </a:r>
            <a:r>
              <a:rPr lang="en-GB" dirty="0"/>
              <a:t> (intensifier)</a:t>
            </a:r>
          </a:p>
          <a:p>
            <a:r>
              <a:rPr lang="en-GB" dirty="0" err="1"/>
              <a:t>Int</a:t>
            </a:r>
            <a:r>
              <a:rPr lang="en-GB" dirty="0"/>
              <a:t>→ </a:t>
            </a:r>
            <a:r>
              <a:rPr lang="en-GB" dirty="0" err="1"/>
              <a:t>Adv</a:t>
            </a:r>
            <a:endParaRPr lang="en-GB" dirty="0"/>
          </a:p>
          <a:p>
            <a:r>
              <a:rPr lang="en-GB" dirty="0" err="1"/>
              <a:t>Adv</a:t>
            </a:r>
            <a:r>
              <a:rPr lang="en-GB" dirty="0"/>
              <a:t>→ very</a:t>
            </a:r>
          </a:p>
          <a:p>
            <a:r>
              <a:rPr lang="en-GB" dirty="0"/>
              <a:t>H→ </a:t>
            </a:r>
            <a:r>
              <a:rPr lang="en-GB" dirty="0" err="1"/>
              <a:t>Adj</a:t>
            </a:r>
            <a:endParaRPr lang="en-GB" dirty="0"/>
          </a:p>
          <a:p>
            <a:r>
              <a:rPr lang="en-GB" dirty="0" err="1"/>
              <a:t>Adj</a:t>
            </a:r>
            <a:r>
              <a:rPr lang="en-GB" dirty="0"/>
              <a:t>→ clever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 smtClean="0"/>
              <a:t/>
            </a:r>
            <a:br>
              <a:rPr lang="sr-Latn-ME" dirty="0" smtClean="0"/>
            </a:br>
            <a:r>
              <a:rPr lang="sr-Latn-ME" dirty="0" smtClean="0"/>
              <a:t/>
            </a:r>
            <a:br>
              <a:rPr lang="sr-Latn-ME" dirty="0" smtClean="0"/>
            </a:br>
            <a:r>
              <a:rPr lang="sr-Latn-ME" sz="4000" b="0" dirty="0" smtClean="0">
                <a:solidFill>
                  <a:schemeClr val="tx1"/>
                </a:solidFill>
                <a:effectLst/>
              </a:rPr>
              <a:t>Mary is clever. </a:t>
            </a:r>
            <a:r>
              <a:rPr lang="en-GB" dirty="0"/>
              <a:t/>
            </a:r>
            <a:br>
              <a:rPr lang="en-GB" dirty="0"/>
            </a:br>
            <a:r>
              <a:rPr lang="sr-Latn-ME" dirty="0" smtClean="0"/>
              <a:t/>
            </a:r>
            <a:br>
              <a:rPr lang="sr-Latn-ME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703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GB" dirty="0"/>
          </a:p>
          <a:p>
            <a:r>
              <a:rPr lang="en-GB" dirty="0" err="1"/>
              <a:t>Sent→S</a:t>
            </a:r>
            <a:r>
              <a:rPr lang="en-GB" dirty="0"/>
              <a:t> +P</a:t>
            </a:r>
          </a:p>
          <a:p>
            <a:r>
              <a:rPr lang="en-GB" dirty="0"/>
              <a:t>S→ NP</a:t>
            </a:r>
          </a:p>
          <a:p>
            <a:r>
              <a:rPr lang="en-GB" dirty="0" err="1"/>
              <a:t>NP→Nprop</a:t>
            </a:r>
            <a:endParaRPr lang="en-GB" dirty="0"/>
          </a:p>
          <a:p>
            <a:r>
              <a:rPr lang="en-GB" dirty="0" err="1"/>
              <a:t>Nprop</a:t>
            </a:r>
            <a:r>
              <a:rPr lang="en-GB" dirty="0"/>
              <a:t>→ Mary</a:t>
            </a:r>
          </a:p>
          <a:p>
            <a:r>
              <a:rPr lang="en-GB" dirty="0"/>
              <a:t>P→ VP</a:t>
            </a:r>
          </a:p>
          <a:p>
            <a:r>
              <a:rPr lang="en-GB" dirty="0"/>
              <a:t>VP→ </a:t>
            </a:r>
            <a:r>
              <a:rPr lang="en-GB" dirty="0" err="1"/>
              <a:t>Vc</a:t>
            </a:r>
            <a:r>
              <a:rPr lang="en-GB" dirty="0"/>
              <a:t>+ </a:t>
            </a:r>
            <a:r>
              <a:rPr lang="en-GB" dirty="0" err="1"/>
              <a:t>NomPred</a:t>
            </a:r>
            <a:endParaRPr lang="en-GB" dirty="0"/>
          </a:p>
          <a:p>
            <a:r>
              <a:rPr lang="en-GB" dirty="0" err="1"/>
              <a:t>Vc</a:t>
            </a:r>
            <a:r>
              <a:rPr lang="en-GB" dirty="0"/>
              <a:t>→ V be</a:t>
            </a:r>
          </a:p>
          <a:p>
            <a:r>
              <a:rPr lang="en-GB" dirty="0"/>
              <a:t>V be→ is</a:t>
            </a:r>
          </a:p>
          <a:p>
            <a:r>
              <a:rPr lang="en-GB" dirty="0" err="1"/>
              <a:t>NomPred</a:t>
            </a:r>
            <a:r>
              <a:rPr lang="en-GB" dirty="0"/>
              <a:t>→ </a:t>
            </a:r>
            <a:r>
              <a:rPr lang="en-GB" dirty="0" err="1"/>
              <a:t>PrepP</a:t>
            </a:r>
            <a:endParaRPr lang="en-GB" dirty="0"/>
          </a:p>
          <a:p>
            <a:r>
              <a:rPr lang="en-GB" dirty="0" err="1"/>
              <a:t>PrepP</a:t>
            </a:r>
            <a:r>
              <a:rPr lang="en-GB" dirty="0"/>
              <a:t>→ Prep+ NP</a:t>
            </a:r>
          </a:p>
          <a:p>
            <a:r>
              <a:rPr lang="en-GB" dirty="0"/>
              <a:t>Prep→ in</a:t>
            </a:r>
          </a:p>
          <a:p>
            <a:r>
              <a:rPr lang="en-GB" dirty="0"/>
              <a:t>NP→ </a:t>
            </a:r>
            <a:r>
              <a:rPr lang="en-GB" dirty="0" err="1"/>
              <a:t>Det</a:t>
            </a:r>
            <a:r>
              <a:rPr lang="en-GB" dirty="0"/>
              <a:t>+ H</a:t>
            </a:r>
          </a:p>
          <a:p>
            <a:r>
              <a:rPr lang="en-GB" dirty="0" err="1"/>
              <a:t>Det</a:t>
            </a:r>
            <a:r>
              <a:rPr lang="en-GB" dirty="0"/>
              <a:t>→ Art </a:t>
            </a:r>
            <a:r>
              <a:rPr lang="en-GB" dirty="0" err="1"/>
              <a:t>def</a:t>
            </a:r>
            <a:endParaRPr lang="en-GB" dirty="0"/>
          </a:p>
          <a:p>
            <a:r>
              <a:rPr lang="en-GB" dirty="0"/>
              <a:t>Art </a:t>
            </a:r>
            <a:r>
              <a:rPr lang="en-GB" dirty="0" err="1"/>
              <a:t>def</a:t>
            </a:r>
            <a:r>
              <a:rPr lang="en-GB" dirty="0"/>
              <a:t>→ the</a:t>
            </a:r>
          </a:p>
          <a:p>
            <a:r>
              <a:rPr lang="en-GB" dirty="0"/>
              <a:t>H→ N</a:t>
            </a:r>
          </a:p>
          <a:p>
            <a:r>
              <a:rPr lang="en-GB" dirty="0"/>
              <a:t>N→ garden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ME" sz="3600" b="0" dirty="0" smtClean="0">
                <a:solidFill>
                  <a:schemeClr val="tx1"/>
                </a:solidFill>
                <a:effectLst/>
              </a:rPr>
              <a:t/>
            </a:r>
            <a:br>
              <a:rPr lang="sr-Latn-ME" sz="3600" b="0" dirty="0" smtClean="0">
                <a:solidFill>
                  <a:schemeClr val="tx1"/>
                </a:solidFill>
                <a:effectLst/>
              </a:rPr>
            </a:br>
            <a:r>
              <a:rPr lang="en-GB" sz="3600" b="0" dirty="0" smtClean="0">
                <a:solidFill>
                  <a:schemeClr val="tx1"/>
                </a:solidFill>
                <a:effectLst/>
              </a:rPr>
              <a:t>Mary </a:t>
            </a:r>
            <a:r>
              <a:rPr lang="en-GB" sz="3600" b="0" dirty="0">
                <a:solidFill>
                  <a:schemeClr val="tx1"/>
                </a:solidFill>
                <a:effectLst/>
              </a:rPr>
              <a:t>is in the garden.</a:t>
            </a:r>
            <a:br>
              <a:rPr lang="en-GB" sz="3600" b="0" dirty="0">
                <a:solidFill>
                  <a:schemeClr val="tx1"/>
                </a:solidFill>
                <a:effectLst/>
              </a:rPr>
            </a:br>
            <a:endParaRPr lang="en-GB" sz="3600" b="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4393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endParaRPr lang="en-GB" dirty="0"/>
          </a:p>
          <a:p>
            <a:r>
              <a:rPr lang="en-GB" dirty="0" err="1"/>
              <a:t>Sent→S</a:t>
            </a:r>
            <a:r>
              <a:rPr lang="en-GB" dirty="0"/>
              <a:t> +P</a:t>
            </a:r>
          </a:p>
          <a:p>
            <a:r>
              <a:rPr lang="en-GB" dirty="0"/>
              <a:t>S→ NP</a:t>
            </a:r>
          </a:p>
          <a:p>
            <a:r>
              <a:rPr lang="en-GB" dirty="0" err="1"/>
              <a:t>NP→Nprop</a:t>
            </a:r>
            <a:endParaRPr lang="en-GB" dirty="0"/>
          </a:p>
          <a:p>
            <a:r>
              <a:rPr lang="en-GB" dirty="0" err="1"/>
              <a:t>Nprop</a:t>
            </a:r>
            <a:r>
              <a:rPr lang="en-GB" dirty="0"/>
              <a:t>→ Mary</a:t>
            </a:r>
          </a:p>
          <a:p>
            <a:r>
              <a:rPr lang="en-GB" dirty="0"/>
              <a:t>P→ VP</a:t>
            </a:r>
          </a:p>
          <a:p>
            <a:r>
              <a:rPr lang="en-GB" dirty="0"/>
              <a:t>VP→ </a:t>
            </a:r>
            <a:r>
              <a:rPr lang="en-GB" dirty="0" err="1"/>
              <a:t>Vintr</a:t>
            </a:r>
            <a:r>
              <a:rPr lang="en-GB" dirty="0"/>
              <a:t>+ AM (adverbial modifier)</a:t>
            </a:r>
          </a:p>
          <a:p>
            <a:r>
              <a:rPr lang="en-GB" dirty="0" err="1"/>
              <a:t>Vintr</a:t>
            </a:r>
            <a:r>
              <a:rPr lang="en-GB" dirty="0"/>
              <a:t>→ walks</a:t>
            </a:r>
          </a:p>
          <a:p>
            <a:r>
              <a:rPr lang="en-GB" dirty="0"/>
              <a:t>AM→ </a:t>
            </a:r>
            <a:r>
              <a:rPr lang="en-GB" dirty="0" err="1"/>
              <a:t>PrepP</a:t>
            </a:r>
            <a:endParaRPr lang="en-GB" dirty="0"/>
          </a:p>
          <a:p>
            <a:r>
              <a:rPr lang="en-GB" dirty="0" err="1"/>
              <a:t>PrepP</a:t>
            </a:r>
            <a:r>
              <a:rPr lang="en-GB" dirty="0"/>
              <a:t>→ Prep+ NP</a:t>
            </a:r>
          </a:p>
          <a:p>
            <a:r>
              <a:rPr lang="en-GB" dirty="0"/>
              <a:t>Prep→ in</a:t>
            </a:r>
          </a:p>
          <a:p>
            <a:r>
              <a:rPr lang="en-GB" dirty="0"/>
              <a:t>NP→ </a:t>
            </a:r>
            <a:r>
              <a:rPr lang="en-GB" dirty="0" err="1"/>
              <a:t>Det</a:t>
            </a:r>
            <a:r>
              <a:rPr lang="en-GB" dirty="0"/>
              <a:t>+ H</a:t>
            </a:r>
          </a:p>
          <a:p>
            <a:r>
              <a:rPr lang="en-GB" dirty="0" err="1"/>
              <a:t>Det</a:t>
            </a:r>
            <a:r>
              <a:rPr lang="en-GB" dirty="0"/>
              <a:t>→ Art </a:t>
            </a:r>
            <a:r>
              <a:rPr lang="en-GB" dirty="0" err="1"/>
              <a:t>def</a:t>
            </a:r>
            <a:endParaRPr lang="en-GB" dirty="0"/>
          </a:p>
          <a:p>
            <a:r>
              <a:rPr lang="en-GB" dirty="0"/>
              <a:t>Art </a:t>
            </a:r>
            <a:r>
              <a:rPr lang="en-GB" dirty="0" err="1"/>
              <a:t>def</a:t>
            </a:r>
            <a:r>
              <a:rPr lang="en-GB" dirty="0"/>
              <a:t>→ the</a:t>
            </a:r>
          </a:p>
          <a:p>
            <a:r>
              <a:rPr lang="en-GB" dirty="0"/>
              <a:t>H→ N</a:t>
            </a:r>
          </a:p>
          <a:p>
            <a:r>
              <a:rPr lang="en-GB" dirty="0"/>
              <a:t>N→ garden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0" dirty="0">
                <a:solidFill>
                  <a:schemeClr val="tx1"/>
                </a:solidFill>
                <a:effectLst/>
              </a:rPr>
              <a:t>Mary walks in the </a:t>
            </a:r>
            <a:r>
              <a:rPr lang="en-GB" sz="2400" b="0" dirty="0" smtClean="0">
                <a:solidFill>
                  <a:schemeClr val="tx1"/>
                </a:solidFill>
                <a:effectLst/>
              </a:rPr>
              <a:t>garden</a:t>
            </a:r>
            <a:r>
              <a:rPr lang="sr-Latn-ME" sz="2400" b="0" smtClean="0">
                <a:solidFill>
                  <a:schemeClr val="tx1"/>
                </a:solidFill>
                <a:effectLst/>
              </a:rPr>
              <a:t>. </a:t>
            </a:r>
            <a:endParaRPr lang="en-GB" sz="2400" b="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8930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/>
          </a:p>
          <a:p>
            <a:r>
              <a:rPr lang="en-GB" dirty="0" err="1"/>
              <a:t>Sent→S</a:t>
            </a:r>
            <a:r>
              <a:rPr lang="en-GB" dirty="0"/>
              <a:t> +P</a:t>
            </a:r>
          </a:p>
          <a:p>
            <a:r>
              <a:rPr lang="en-GB" dirty="0"/>
              <a:t>S→ NP</a:t>
            </a:r>
          </a:p>
          <a:p>
            <a:r>
              <a:rPr lang="en-GB" dirty="0" err="1"/>
              <a:t>NP→Nprop</a:t>
            </a:r>
            <a:endParaRPr lang="en-GB" dirty="0"/>
          </a:p>
          <a:p>
            <a:r>
              <a:rPr lang="en-GB" dirty="0" err="1"/>
              <a:t>Nprop</a:t>
            </a:r>
            <a:r>
              <a:rPr lang="en-GB" dirty="0"/>
              <a:t>→ Mary</a:t>
            </a:r>
          </a:p>
          <a:p>
            <a:r>
              <a:rPr lang="en-GB" dirty="0"/>
              <a:t>P→ VP</a:t>
            </a:r>
          </a:p>
          <a:p>
            <a:r>
              <a:rPr lang="en-GB" dirty="0"/>
              <a:t>VP→ </a:t>
            </a:r>
            <a:r>
              <a:rPr lang="en-GB" dirty="0" err="1"/>
              <a:t>Vtr</a:t>
            </a:r>
            <a:r>
              <a:rPr lang="en-GB" dirty="0"/>
              <a:t>+ DO</a:t>
            </a:r>
          </a:p>
          <a:p>
            <a:r>
              <a:rPr lang="en-GB" dirty="0" err="1"/>
              <a:t>Vtr</a:t>
            </a:r>
            <a:r>
              <a:rPr lang="en-GB" dirty="0"/>
              <a:t>→ reads</a:t>
            </a:r>
          </a:p>
          <a:p>
            <a:r>
              <a:rPr lang="en-GB" dirty="0"/>
              <a:t>DO→ NP</a:t>
            </a:r>
          </a:p>
          <a:p>
            <a:r>
              <a:rPr lang="en-GB" dirty="0"/>
              <a:t>NP→ N</a:t>
            </a:r>
          </a:p>
          <a:p>
            <a:r>
              <a:rPr lang="en-GB" dirty="0"/>
              <a:t>N→ books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 smtClean="0"/>
              <a:t/>
            </a:r>
            <a:br>
              <a:rPr lang="sr-Latn-ME" dirty="0" smtClean="0"/>
            </a:br>
            <a:r>
              <a:rPr lang="en-GB" sz="4000" b="0" dirty="0" smtClean="0">
                <a:solidFill>
                  <a:schemeClr val="tx1"/>
                </a:solidFill>
                <a:effectLst/>
              </a:rPr>
              <a:t>Mary </a:t>
            </a:r>
            <a:r>
              <a:rPr lang="en-GB" sz="4000" b="0" dirty="0">
                <a:solidFill>
                  <a:schemeClr val="tx1"/>
                </a:solidFill>
                <a:effectLst/>
              </a:rPr>
              <a:t>reads books.</a:t>
            </a:r>
            <a:br>
              <a:rPr lang="en-GB" sz="4000" b="0" dirty="0">
                <a:solidFill>
                  <a:schemeClr val="tx1"/>
                </a:solidFill>
                <a:effectLst/>
              </a:rPr>
            </a:br>
            <a:endParaRPr lang="en-GB" sz="4000" b="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9065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109728" indent="0">
              <a:buNone/>
            </a:pPr>
            <a:r>
              <a:rPr lang="sr-Latn-ME" dirty="0" smtClean="0"/>
              <a:t>    </a:t>
            </a:r>
            <a:r>
              <a:rPr lang="en-GB" dirty="0" err="1" smtClean="0"/>
              <a:t>Sent</a:t>
            </a:r>
            <a:r>
              <a:rPr lang="en-GB" dirty="0" err="1"/>
              <a:t>→S</a:t>
            </a:r>
            <a:r>
              <a:rPr lang="en-GB" dirty="0"/>
              <a:t> +P</a:t>
            </a:r>
          </a:p>
          <a:p>
            <a:r>
              <a:rPr lang="en-GB" dirty="0"/>
              <a:t>S→ NP</a:t>
            </a:r>
          </a:p>
          <a:p>
            <a:r>
              <a:rPr lang="en-GB" dirty="0"/>
              <a:t>NP→ M+ H</a:t>
            </a:r>
          </a:p>
          <a:p>
            <a:r>
              <a:rPr lang="en-GB" dirty="0"/>
              <a:t>M→ </a:t>
            </a:r>
            <a:r>
              <a:rPr lang="en-GB" dirty="0" err="1"/>
              <a:t>Adj</a:t>
            </a:r>
            <a:endParaRPr lang="en-GB" dirty="0"/>
          </a:p>
          <a:p>
            <a:r>
              <a:rPr lang="en-GB" dirty="0" err="1"/>
              <a:t>Adj</a:t>
            </a:r>
            <a:r>
              <a:rPr lang="en-GB" dirty="0"/>
              <a:t>→ poor</a:t>
            </a:r>
          </a:p>
          <a:p>
            <a:r>
              <a:rPr lang="en-GB" dirty="0"/>
              <a:t>H→ </a:t>
            </a:r>
            <a:r>
              <a:rPr lang="en-GB" dirty="0" err="1"/>
              <a:t>Nprop</a:t>
            </a:r>
            <a:endParaRPr lang="en-GB" dirty="0"/>
          </a:p>
          <a:p>
            <a:r>
              <a:rPr lang="en-GB" dirty="0" err="1"/>
              <a:t>Nprop</a:t>
            </a:r>
            <a:r>
              <a:rPr lang="en-GB" dirty="0"/>
              <a:t>→ John</a:t>
            </a:r>
          </a:p>
          <a:p>
            <a:r>
              <a:rPr lang="en-GB" dirty="0"/>
              <a:t>P→ VP</a:t>
            </a:r>
          </a:p>
          <a:p>
            <a:r>
              <a:rPr lang="en-GB" dirty="0"/>
              <a:t>VP→ </a:t>
            </a:r>
            <a:r>
              <a:rPr lang="en-GB" dirty="0" err="1"/>
              <a:t>Vtr</a:t>
            </a:r>
            <a:r>
              <a:rPr lang="en-GB" dirty="0"/>
              <a:t>+ DO</a:t>
            </a:r>
          </a:p>
          <a:p>
            <a:r>
              <a:rPr lang="en-GB" dirty="0" err="1"/>
              <a:t>Vtr</a:t>
            </a:r>
            <a:r>
              <a:rPr lang="en-GB" dirty="0"/>
              <a:t>→ </a:t>
            </a:r>
            <a:r>
              <a:rPr lang="en-GB" dirty="0" err="1"/>
              <a:t>Vm</a:t>
            </a:r>
            <a:r>
              <a:rPr lang="en-GB" dirty="0"/>
              <a:t> (main) + part (particle)</a:t>
            </a:r>
          </a:p>
          <a:p>
            <a:r>
              <a:rPr lang="en-GB" dirty="0" err="1"/>
              <a:t>Vm</a:t>
            </a:r>
            <a:r>
              <a:rPr lang="en-GB" dirty="0"/>
              <a:t>→ washed</a:t>
            </a:r>
          </a:p>
          <a:p>
            <a:r>
              <a:rPr lang="en-GB" dirty="0"/>
              <a:t>part→ up</a:t>
            </a:r>
          </a:p>
          <a:p>
            <a:r>
              <a:rPr lang="en-GB" dirty="0"/>
              <a:t>DO→ NP</a:t>
            </a:r>
          </a:p>
          <a:p>
            <a:r>
              <a:rPr lang="en-GB" dirty="0"/>
              <a:t>NP→ </a:t>
            </a:r>
            <a:r>
              <a:rPr lang="en-GB" dirty="0" err="1"/>
              <a:t>Det</a:t>
            </a:r>
            <a:r>
              <a:rPr lang="en-GB" dirty="0"/>
              <a:t>+ H</a:t>
            </a:r>
          </a:p>
          <a:p>
            <a:r>
              <a:rPr lang="en-GB" dirty="0" err="1"/>
              <a:t>Det</a:t>
            </a:r>
            <a:r>
              <a:rPr lang="en-GB" dirty="0"/>
              <a:t>→ Art </a:t>
            </a:r>
            <a:r>
              <a:rPr lang="en-GB" dirty="0" err="1"/>
              <a:t>def</a:t>
            </a:r>
            <a:endParaRPr lang="en-GB" dirty="0"/>
          </a:p>
          <a:p>
            <a:r>
              <a:rPr lang="en-GB" dirty="0"/>
              <a:t>Art </a:t>
            </a:r>
            <a:r>
              <a:rPr lang="en-GB" dirty="0" err="1"/>
              <a:t>def</a:t>
            </a:r>
            <a:r>
              <a:rPr lang="en-GB" dirty="0"/>
              <a:t>→ the</a:t>
            </a:r>
          </a:p>
          <a:p>
            <a:r>
              <a:rPr lang="en-GB" dirty="0"/>
              <a:t>H→ N</a:t>
            </a:r>
          </a:p>
          <a:p>
            <a:r>
              <a:rPr lang="en-GB" dirty="0"/>
              <a:t>N→ dishes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 smtClean="0"/>
              <a:t/>
            </a:r>
            <a:br>
              <a:rPr lang="sr-Latn-ME" dirty="0" smtClean="0"/>
            </a:br>
            <a:r>
              <a:rPr lang="en-GB" sz="4000" b="0" dirty="0" smtClean="0">
                <a:solidFill>
                  <a:schemeClr val="tx1"/>
                </a:solidFill>
                <a:effectLst/>
              </a:rPr>
              <a:t>Poor </a:t>
            </a:r>
            <a:r>
              <a:rPr lang="en-GB" sz="4000" b="0" dirty="0">
                <a:solidFill>
                  <a:schemeClr val="tx1"/>
                </a:solidFill>
                <a:effectLst/>
              </a:rPr>
              <a:t>John washed up the dishes.</a:t>
            </a:r>
            <a:br>
              <a:rPr lang="en-GB" sz="4000" b="0" dirty="0">
                <a:solidFill>
                  <a:schemeClr val="tx1"/>
                </a:solidFill>
                <a:effectLst/>
              </a:rPr>
            </a:br>
            <a:endParaRPr lang="en-GB" sz="4000" b="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624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109728" indent="0">
              <a:buNone/>
            </a:pPr>
            <a:r>
              <a:rPr lang="sr-Latn-ME" dirty="0" smtClean="0"/>
              <a:t>      </a:t>
            </a:r>
            <a:r>
              <a:rPr lang="en-GB" dirty="0" err="1" smtClean="0"/>
              <a:t>Sent</a:t>
            </a:r>
            <a:r>
              <a:rPr lang="en-GB" dirty="0" err="1"/>
              <a:t>→S</a:t>
            </a:r>
            <a:r>
              <a:rPr lang="en-GB" dirty="0"/>
              <a:t> +P</a:t>
            </a:r>
          </a:p>
          <a:p>
            <a:r>
              <a:rPr lang="en-GB" dirty="0"/>
              <a:t>S→ NP</a:t>
            </a:r>
          </a:p>
          <a:p>
            <a:r>
              <a:rPr lang="en-GB" dirty="0" err="1"/>
              <a:t>NP→Nprop</a:t>
            </a:r>
            <a:endParaRPr lang="en-GB" dirty="0"/>
          </a:p>
          <a:p>
            <a:r>
              <a:rPr lang="en-GB" dirty="0" err="1"/>
              <a:t>Nprop</a:t>
            </a:r>
            <a:r>
              <a:rPr lang="en-GB" dirty="0"/>
              <a:t>→ Alice</a:t>
            </a:r>
          </a:p>
          <a:p>
            <a:r>
              <a:rPr lang="en-GB" dirty="0"/>
              <a:t>P→ VP</a:t>
            </a:r>
          </a:p>
          <a:p>
            <a:r>
              <a:rPr lang="en-GB" dirty="0"/>
              <a:t>VP→ </a:t>
            </a:r>
            <a:r>
              <a:rPr lang="en-GB" dirty="0" err="1"/>
              <a:t>Vc</a:t>
            </a:r>
            <a:r>
              <a:rPr lang="en-GB" dirty="0"/>
              <a:t>+ </a:t>
            </a:r>
            <a:r>
              <a:rPr lang="en-GB" dirty="0" err="1"/>
              <a:t>NomPred</a:t>
            </a:r>
            <a:r>
              <a:rPr lang="en-GB" dirty="0"/>
              <a:t> + AM</a:t>
            </a:r>
          </a:p>
          <a:p>
            <a:r>
              <a:rPr lang="en-GB" dirty="0" err="1"/>
              <a:t>Vc</a:t>
            </a:r>
            <a:r>
              <a:rPr lang="en-GB" dirty="0"/>
              <a:t>→ looks</a:t>
            </a:r>
          </a:p>
          <a:p>
            <a:r>
              <a:rPr lang="en-GB" dirty="0" err="1"/>
              <a:t>NomPred</a:t>
            </a:r>
            <a:r>
              <a:rPr lang="en-GB" dirty="0"/>
              <a:t>→ </a:t>
            </a:r>
            <a:r>
              <a:rPr lang="en-GB" dirty="0" err="1"/>
              <a:t>AdjP</a:t>
            </a:r>
            <a:endParaRPr lang="en-GB" dirty="0"/>
          </a:p>
          <a:p>
            <a:r>
              <a:rPr lang="en-GB" dirty="0" err="1"/>
              <a:t>AdjP</a:t>
            </a:r>
            <a:r>
              <a:rPr lang="en-GB" dirty="0"/>
              <a:t>→ M+ H</a:t>
            </a:r>
          </a:p>
          <a:p>
            <a:r>
              <a:rPr lang="en-GB" dirty="0"/>
              <a:t>M→ </a:t>
            </a:r>
            <a:r>
              <a:rPr lang="en-GB" dirty="0" err="1"/>
              <a:t>Int</a:t>
            </a:r>
            <a:endParaRPr lang="en-GB" dirty="0"/>
          </a:p>
          <a:p>
            <a:r>
              <a:rPr lang="en-GB" dirty="0" err="1"/>
              <a:t>Int→Adv</a:t>
            </a:r>
            <a:endParaRPr lang="en-GB" dirty="0"/>
          </a:p>
          <a:p>
            <a:r>
              <a:rPr lang="en-GB" dirty="0" err="1"/>
              <a:t>Adv</a:t>
            </a:r>
            <a:r>
              <a:rPr lang="en-GB" dirty="0"/>
              <a:t>→ quite</a:t>
            </a:r>
          </a:p>
          <a:p>
            <a:r>
              <a:rPr lang="en-GB" dirty="0"/>
              <a:t>H→ </a:t>
            </a:r>
            <a:r>
              <a:rPr lang="en-GB" dirty="0" err="1"/>
              <a:t>Adj</a:t>
            </a:r>
            <a:endParaRPr lang="en-GB" dirty="0"/>
          </a:p>
          <a:p>
            <a:r>
              <a:rPr lang="en-GB" dirty="0" err="1"/>
              <a:t>Adj</a:t>
            </a:r>
            <a:r>
              <a:rPr lang="en-GB" dirty="0"/>
              <a:t>→ pretty</a:t>
            </a:r>
          </a:p>
          <a:p>
            <a:r>
              <a:rPr lang="en-GB" dirty="0"/>
              <a:t>AM→ </a:t>
            </a:r>
            <a:r>
              <a:rPr lang="en-GB" dirty="0" err="1"/>
              <a:t>PrepP</a:t>
            </a:r>
            <a:endParaRPr lang="en-GB" dirty="0"/>
          </a:p>
          <a:p>
            <a:r>
              <a:rPr lang="en-GB" dirty="0" err="1"/>
              <a:t>PrepP</a:t>
            </a:r>
            <a:r>
              <a:rPr lang="en-GB" dirty="0"/>
              <a:t>→ prep+ NP</a:t>
            </a:r>
          </a:p>
          <a:p>
            <a:r>
              <a:rPr lang="en-GB" dirty="0"/>
              <a:t>prep→ in</a:t>
            </a:r>
          </a:p>
          <a:p>
            <a:r>
              <a:rPr lang="en-GB" dirty="0"/>
              <a:t>NP→ </a:t>
            </a:r>
            <a:r>
              <a:rPr lang="en-GB" dirty="0" err="1"/>
              <a:t>Det</a:t>
            </a:r>
            <a:r>
              <a:rPr lang="en-GB" dirty="0"/>
              <a:t>+ M+ H</a:t>
            </a:r>
          </a:p>
          <a:p>
            <a:r>
              <a:rPr lang="en-GB" dirty="0" err="1"/>
              <a:t>Det</a:t>
            </a:r>
            <a:r>
              <a:rPr lang="en-GB" dirty="0"/>
              <a:t>→ </a:t>
            </a:r>
            <a:r>
              <a:rPr lang="en-GB" dirty="0" err="1"/>
              <a:t>Adjposs</a:t>
            </a:r>
            <a:endParaRPr lang="en-GB" dirty="0"/>
          </a:p>
          <a:p>
            <a:r>
              <a:rPr lang="en-GB" dirty="0" err="1"/>
              <a:t>Adj</a:t>
            </a:r>
            <a:r>
              <a:rPr lang="en-GB" dirty="0"/>
              <a:t> </a:t>
            </a:r>
            <a:r>
              <a:rPr lang="en-GB" dirty="0" err="1"/>
              <a:t>poss</a:t>
            </a:r>
            <a:r>
              <a:rPr lang="en-GB" dirty="0"/>
              <a:t>→ her</a:t>
            </a:r>
          </a:p>
          <a:p>
            <a:r>
              <a:rPr lang="en-GB" dirty="0"/>
              <a:t>M→ </a:t>
            </a:r>
            <a:r>
              <a:rPr lang="en-GB" dirty="0" err="1"/>
              <a:t>Adj</a:t>
            </a:r>
            <a:endParaRPr lang="en-GB" dirty="0"/>
          </a:p>
          <a:p>
            <a:r>
              <a:rPr lang="en-GB" dirty="0" err="1"/>
              <a:t>Adj</a:t>
            </a:r>
            <a:r>
              <a:rPr lang="en-GB" dirty="0"/>
              <a:t>→ new</a:t>
            </a:r>
          </a:p>
          <a:p>
            <a:r>
              <a:rPr lang="en-GB" dirty="0"/>
              <a:t>H→ N</a:t>
            </a:r>
          </a:p>
          <a:p>
            <a:r>
              <a:rPr lang="en-GB" dirty="0"/>
              <a:t>N→ dress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 smtClean="0"/>
              <a:t/>
            </a:r>
            <a:br>
              <a:rPr lang="sr-Latn-ME" dirty="0" smtClean="0"/>
            </a:br>
            <a:r>
              <a:rPr lang="en-GB" sz="4000" b="0" dirty="0" smtClean="0">
                <a:solidFill>
                  <a:schemeClr val="tx1"/>
                </a:solidFill>
                <a:effectLst/>
              </a:rPr>
              <a:t>Alice </a:t>
            </a:r>
            <a:r>
              <a:rPr lang="en-GB" sz="4000" b="0" dirty="0">
                <a:solidFill>
                  <a:schemeClr val="tx1"/>
                </a:solidFill>
                <a:effectLst/>
              </a:rPr>
              <a:t>looks quite pretty in her new dress.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52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dirty="0" smtClean="0"/>
              <a:t>Sent</a:t>
            </a:r>
            <a:r>
              <a:rPr lang="en-GB" dirty="0"/>
              <a:t>→ S+ P</a:t>
            </a:r>
          </a:p>
          <a:p>
            <a:r>
              <a:rPr lang="en-GB" dirty="0"/>
              <a:t>S→ NP</a:t>
            </a:r>
          </a:p>
          <a:p>
            <a:r>
              <a:rPr lang="en-GB" dirty="0" err="1"/>
              <a:t>NP→Nprop</a:t>
            </a:r>
            <a:endParaRPr lang="en-GB" dirty="0"/>
          </a:p>
          <a:p>
            <a:r>
              <a:rPr lang="en-GB" dirty="0" err="1"/>
              <a:t>Nprop</a:t>
            </a:r>
            <a:r>
              <a:rPr lang="en-GB" dirty="0"/>
              <a:t>→ Bill</a:t>
            </a:r>
          </a:p>
          <a:p>
            <a:r>
              <a:rPr lang="en-GB" dirty="0"/>
              <a:t>P→ VP</a:t>
            </a:r>
          </a:p>
          <a:p>
            <a:r>
              <a:rPr lang="en-GB" dirty="0"/>
              <a:t>VP→ </a:t>
            </a:r>
            <a:r>
              <a:rPr lang="en-GB" dirty="0" err="1"/>
              <a:t>Vtr</a:t>
            </a:r>
            <a:r>
              <a:rPr lang="en-GB" dirty="0"/>
              <a:t>+ DO + AM                                                       </a:t>
            </a:r>
          </a:p>
          <a:p>
            <a:r>
              <a:rPr lang="en-GB" dirty="0" err="1"/>
              <a:t>Vtr</a:t>
            </a:r>
            <a:r>
              <a:rPr lang="en-GB" dirty="0"/>
              <a:t>→ saw                                                                          </a:t>
            </a:r>
          </a:p>
          <a:p>
            <a:r>
              <a:rPr lang="en-GB" dirty="0"/>
              <a:t>DO→ NP                                                                         </a:t>
            </a:r>
          </a:p>
          <a:p>
            <a:r>
              <a:rPr lang="en-GB" dirty="0"/>
              <a:t>NP→ </a:t>
            </a:r>
            <a:r>
              <a:rPr lang="en-GB" dirty="0" err="1"/>
              <a:t>Det</a:t>
            </a:r>
            <a:r>
              <a:rPr lang="en-GB" dirty="0"/>
              <a:t>+ H                                                                    </a:t>
            </a:r>
          </a:p>
          <a:p>
            <a:r>
              <a:rPr lang="en-GB" dirty="0" err="1"/>
              <a:t>Det</a:t>
            </a:r>
            <a:r>
              <a:rPr lang="en-GB" dirty="0"/>
              <a:t>→ Art </a:t>
            </a:r>
            <a:r>
              <a:rPr lang="en-GB" dirty="0" err="1"/>
              <a:t>def</a:t>
            </a:r>
            <a:r>
              <a:rPr lang="en-GB" dirty="0"/>
              <a:t>                                                                                                        </a:t>
            </a:r>
          </a:p>
          <a:p>
            <a:r>
              <a:rPr lang="en-GB" dirty="0"/>
              <a:t>Art </a:t>
            </a:r>
            <a:r>
              <a:rPr lang="en-GB" dirty="0" err="1"/>
              <a:t>def</a:t>
            </a:r>
            <a:r>
              <a:rPr lang="en-GB" dirty="0"/>
              <a:t>→ the                                                                      </a:t>
            </a:r>
          </a:p>
          <a:p>
            <a:r>
              <a:rPr lang="en-GB" dirty="0"/>
              <a:t>H→ N                                                                              </a:t>
            </a:r>
          </a:p>
          <a:p>
            <a:r>
              <a:rPr lang="en-GB" dirty="0"/>
              <a:t>N→ man                                                                           </a:t>
            </a:r>
          </a:p>
          <a:p>
            <a:r>
              <a:rPr lang="en-GB" dirty="0"/>
              <a:t>AM→ </a:t>
            </a:r>
            <a:r>
              <a:rPr lang="en-GB" dirty="0" err="1"/>
              <a:t>PrepP</a:t>
            </a:r>
            <a:endParaRPr lang="en-GB" dirty="0"/>
          </a:p>
          <a:p>
            <a:r>
              <a:rPr lang="en-GB" dirty="0" err="1"/>
              <a:t>PrepP</a:t>
            </a:r>
            <a:r>
              <a:rPr lang="en-GB" dirty="0"/>
              <a:t>→ prep+ NP</a:t>
            </a:r>
          </a:p>
          <a:p>
            <a:r>
              <a:rPr lang="en-GB" dirty="0"/>
              <a:t>prep→ on</a:t>
            </a:r>
          </a:p>
          <a:p>
            <a:r>
              <a:rPr lang="en-GB" dirty="0"/>
              <a:t>NP→ </a:t>
            </a:r>
            <a:r>
              <a:rPr lang="en-GB" dirty="0" err="1"/>
              <a:t>Det</a:t>
            </a:r>
            <a:r>
              <a:rPr lang="en-GB" dirty="0"/>
              <a:t>+ H</a:t>
            </a:r>
          </a:p>
          <a:p>
            <a:r>
              <a:rPr lang="en-GB" dirty="0" err="1"/>
              <a:t>Det</a:t>
            </a:r>
            <a:r>
              <a:rPr lang="en-GB" dirty="0"/>
              <a:t>→ Art </a:t>
            </a:r>
            <a:r>
              <a:rPr lang="en-GB" dirty="0" err="1"/>
              <a:t>def</a:t>
            </a:r>
            <a:endParaRPr lang="en-GB" dirty="0"/>
          </a:p>
          <a:p>
            <a:r>
              <a:rPr lang="en-GB" dirty="0"/>
              <a:t>Art </a:t>
            </a:r>
            <a:r>
              <a:rPr lang="en-GB" dirty="0" err="1"/>
              <a:t>def</a:t>
            </a:r>
            <a:r>
              <a:rPr lang="en-GB" dirty="0"/>
              <a:t>→ the</a:t>
            </a:r>
          </a:p>
          <a:p>
            <a:r>
              <a:rPr lang="en-GB" dirty="0"/>
              <a:t>H→ N</a:t>
            </a:r>
          </a:p>
          <a:p>
            <a:r>
              <a:rPr lang="en-GB" dirty="0"/>
              <a:t>N→ boat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sz="2700" b="0" dirty="0" smtClean="0">
                <a:solidFill>
                  <a:schemeClr val="tx1"/>
                </a:solidFill>
              </a:rPr>
              <a:t/>
            </a:r>
            <a:br>
              <a:rPr lang="sr-Latn-ME" sz="2700" b="0" dirty="0" smtClean="0">
                <a:solidFill>
                  <a:schemeClr val="tx1"/>
                </a:solidFill>
              </a:rPr>
            </a:br>
            <a:r>
              <a:rPr lang="sr-Latn-ME" sz="2700" b="0" dirty="0">
                <a:solidFill>
                  <a:schemeClr val="tx1"/>
                </a:solidFill>
              </a:rPr>
              <a:t/>
            </a:r>
            <a:br>
              <a:rPr lang="sr-Latn-ME" sz="2700" b="0" dirty="0">
                <a:solidFill>
                  <a:schemeClr val="tx1"/>
                </a:solidFill>
              </a:rPr>
            </a:br>
            <a:r>
              <a:rPr lang="en-GB" sz="2700" b="0" dirty="0" smtClean="0">
                <a:solidFill>
                  <a:schemeClr val="tx1"/>
                </a:solidFill>
              </a:rPr>
              <a:t>Bill </a:t>
            </a:r>
            <a:r>
              <a:rPr lang="en-GB" sz="2700" b="0" dirty="0">
                <a:solidFill>
                  <a:schemeClr val="tx1"/>
                </a:solidFill>
              </a:rPr>
              <a:t>saw the man on the boat. (ambiguous sentence)</a:t>
            </a:r>
            <a:r>
              <a:rPr lang="en-GB" b="0" dirty="0">
                <a:solidFill>
                  <a:schemeClr val="tx1"/>
                </a:solidFill>
              </a:rPr>
              <a:t/>
            </a:r>
            <a:br>
              <a:rPr lang="en-GB" b="0" dirty="0">
                <a:solidFill>
                  <a:schemeClr val="tx1"/>
                </a:solidFill>
              </a:rPr>
            </a:br>
            <a:endParaRPr lang="en-GB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51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</TotalTime>
  <Words>873</Words>
  <Application>Microsoft Office PowerPoint</Application>
  <PresentationFormat>On-screen Show (4:3)</PresentationFormat>
  <Paragraphs>231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Analyzing sentences at all levels (I)</vt:lpstr>
      <vt:lpstr> Mary is a student. </vt:lpstr>
      <vt:lpstr>  Mary is clever.   </vt:lpstr>
      <vt:lpstr> Mary is in the garden. </vt:lpstr>
      <vt:lpstr>Mary walks in the garden. </vt:lpstr>
      <vt:lpstr> Mary reads books. </vt:lpstr>
      <vt:lpstr> Poor John washed up the dishes. </vt:lpstr>
      <vt:lpstr> Alice looks quite pretty in her new dress. </vt:lpstr>
      <vt:lpstr>  Bill saw the man on the boat. (ambiguous sentence) </vt:lpstr>
      <vt:lpstr>  Bill saw the man on the boat. (ambiguous sentence) </vt:lpstr>
      <vt:lpstr>John and Bill frequently meet their old friends from their hometown.</vt:lpstr>
      <vt:lpstr>John and Bill frequently meet their old friends in their hometown.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Analyzing sentences at all levels (I)</dc:title>
  <dc:creator>Lejla Zejnilovic</dc:creator>
  <cp:lastModifiedBy>PC</cp:lastModifiedBy>
  <cp:revision>7</cp:revision>
  <dcterms:created xsi:type="dcterms:W3CDTF">2006-08-16T00:00:00Z</dcterms:created>
  <dcterms:modified xsi:type="dcterms:W3CDTF">2022-10-25T12:39:48Z</dcterms:modified>
</cp:coreProperties>
</file>