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0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BEC30B-CEB8-4A48-A50B-EBF5FB7288C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B1C98D-0082-4FC5-8103-D6E181C7533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1970-2000</a:t>
            </a:r>
            <a:br>
              <a:rPr lang="en-GB" sz="3600" dirty="0" smtClean="0"/>
            </a:br>
            <a:r>
              <a:rPr lang="en-GB" sz="3600" dirty="0" smtClean="0"/>
              <a:t>The flourishing of black women writers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3508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1970-2000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Black Arts </a:t>
            </a:r>
            <a:r>
              <a:rPr lang="en-GB" dirty="0" smtClean="0"/>
              <a:t>Movement</a:t>
            </a:r>
          </a:p>
          <a:p>
            <a:pPr algn="just"/>
            <a:r>
              <a:rPr lang="en-GB" sz="2000" dirty="0"/>
              <a:t>The </a:t>
            </a:r>
            <a:r>
              <a:rPr lang="en-GB" sz="2000" dirty="0" smtClean="0"/>
              <a:t>major works </a:t>
            </a:r>
            <a:r>
              <a:rPr lang="en-GB" sz="2000" dirty="0"/>
              <a:t>of the 1960s were based firmly in folk culture and black </a:t>
            </a:r>
            <a:r>
              <a:rPr lang="en-GB" sz="2000" dirty="0" smtClean="0"/>
              <a:t>vernacular speech, and </a:t>
            </a:r>
            <a:r>
              <a:rPr lang="en-GB" sz="2000" dirty="0"/>
              <a:t>many were published by small or alternative presses that were </a:t>
            </a:r>
            <a:r>
              <a:rPr lang="en-GB" sz="2000" dirty="0" smtClean="0"/>
              <a:t>considered marginal </a:t>
            </a:r>
            <a:r>
              <a:rPr lang="en-GB" sz="2000" dirty="0"/>
              <a:t>or underground</a:t>
            </a:r>
            <a:r>
              <a:rPr lang="en-GB" dirty="0" smtClean="0"/>
              <a:t>.</a:t>
            </a:r>
          </a:p>
          <a:p>
            <a:pPr algn="just"/>
            <a:r>
              <a:rPr lang="en-GB" sz="2000" dirty="0"/>
              <a:t>there is currently vigorous </a:t>
            </a:r>
            <a:r>
              <a:rPr lang="en-GB" sz="2000" dirty="0" smtClean="0"/>
              <a:t>debate about </a:t>
            </a:r>
            <a:r>
              <a:rPr lang="en-GB" sz="2000" dirty="0"/>
              <a:t>whether or not black literature in the twenty-first century has the </a:t>
            </a:r>
            <a:r>
              <a:rPr lang="en-GB" sz="2000" dirty="0" smtClean="0"/>
              <a:t>same political </a:t>
            </a:r>
            <a:r>
              <a:rPr lang="en-GB" sz="2000" dirty="0"/>
              <a:t>obligations it had in the 1960s and early 1970s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4116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1970-2000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1800" dirty="0"/>
              <a:t>Moreover, in the aftermath of the Black Arts Movement, which was </a:t>
            </a:r>
            <a:r>
              <a:rPr lang="en-GB" sz="1800" dirty="0" smtClean="0"/>
              <a:t>weighted toward </a:t>
            </a:r>
            <a:r>
              <a:rPr lang="en-GB" sz="1800" dirty="0"/>
              <a:t>male writers and a conventionally masculine sensibility, black women </a:t>
            </a:r>
            <a:r>
              <a:rPr lang="en-GB" sz="1800" dirty="0" smtClean="0"/>
              <a:t>writers rose </a:t>
            </a:r>
            <a:r>
              <a:rPr lang="en-GB" sz="1800" dirty="0"/>
              <a:t>to the foreground in the 1970s and 1980s, a trend which reached a </a:t>
            </a:r>
            <a:r>
              <a:rPr lang="en-GB" sz="1800" dirty="0" smtClean="0"/>
              <a:t>crescendo </a:t>
            </a:r>
            <a:r>
              <a:rPr lang="en-GB" sz="1800" dirty="0"/>
              <a:t>when Toni Morrison received the Nobel Prize in Literature </a:t>
            </a:r>
            <a:r>
              <a:rPr lang="en-GB" sz="1800" dirty="0" smtClean="0"/>
              <a:t>in1993</a:t>
            </a:r>
          </a:p>
          <a:p>
            <a:pPr algn="just"/>
            <a:r>
              <a:rPr lang="en-GB" sz="1800" dirty="0" smtClean="0"/>
              <a:t> </a:t>
            </a:r>
            <a:r>
              <a:rPr lang="en-GB" sz="1800" dirty="0"/>
              <a:t>It could be argued that fiction writers Morrison, Toni Cade Bambara, </a:t>
            </a:r>
            <a:r>
              <a:rPr lang="en-GB" sz="1800" dirty="0" smtClean="0"/>
              <a:t>Alice Walker</a:t>
            </a:r>
            <a:r>
              <a:rPr lang="en-GB" sz="1800" dirty="0"/>
              <a:t>, and Gloria Naylor, poets Nikki Giovanni, </a:t>
            </a:r>
            <a:r>
              <a:rPr lang="en-GB" sz="1800" dirty="0" err="1"/>
              <a:t>Audre</a:t>
            </a:r>
            <a:r>
              <a:rPr lang="en-GB" sz="1800" dirty="0"/>
              <a:t> </a:t>
            </a:r>
            <a:r>
              <a:rPr lang="en-GB" sz="1800" dirty="0" err="1"/>
              <a:t>Lorde</a:t>
            </a:r>
            <a:r>
              <a:rPr lang="en-GB" sz="1800" dirty="0"/>
              <a:t>, and Lucille </a:t>
            </a:r>
            <a:r>
              <a:rPr lang="en-GB" sz="1800" dirty="0" err="1" smtClean="0"/>
              <a:t>Clifton,and</a:t>
            </a:r>
            <a:r>
              <a:rPr lang="en-GB" sz="1800" dirty="0" smtClean="0"/>
              <a:t> </a:t>
            </a:r>
            <a:r>
              <a:rPr lang="en-GB" sz="1800" dirty="0"/>
              <a:t>playwright </a:t>
            </a:r>
            <a:r>
              <a:rPr lang="en-GB" sz="1800" dirty="0" err="1"/>
              <a:t>Ntozake</a:t>
            </a:r>
            <a:r>
              <a:rPr lang="en-GB" sz="1800" dirty="0"/>
              <a:t> </a:t>
            </a:r>
            <a:r>
              <a:rPr lang="en-GB" sz="1800" dirty="0" err="1"/>
              <a:t>Shange</a:t>
            </a:r>
            <a:r>
              <a:rPr lang="en-GB" sz="1800" dirty="0"/>
              <a:t> were influenced simultaneously by the </a:t>
            </a:r>
            <a:r>
              <a:rPr lang="en-GB" sz="1800" dirty="0" smtClean="0"/>
              <a:t>radical politics </a:t>
            </a:r>
            <a:r>
              <a:rPr lang="en-GB" sz="1800" dirty="0"/>
              <a:t>of both the Black Arts Movement and of second-wave feminism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4572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dirty="0"/>
              <a:t>The 1970s and the Proliferation of Black Women Writers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3474720"/>
          </a:xfrm>
        </p:spPr>
        <p:txBody>
          <a:bodyPr>
            <a:normAutofit/>
          </a:bodyPr>
          <a:lstStyle/>
          <a:p>
            <a:pPr algn="just"/>
            <a:r>
              <a:rPr lang="en-GB" sz="1400" dirty="0"/>
              <a:t>The second wave of feminism in the late 1960s evolved along with the Black </a:t>
            </a:r>
            <a:r>
              <a:rPr lang="en-GB" sz="1400" dirty="0" smtClean="0"/>
              <a:t>Arts Movement </a:t>
            </a:r>
            <a:r>
              <a:rPr lang="en-GB" sz="1400" dirty="0"/>
              <a:t>with similar energy and equally radical </a:t>
            </a:r>
            <a:r>
              <a:rPr lang="en-GB" sz="1400" dirty="0" smtClean="0"/>
              <a:t>goals</a:t>
            </a:r>
          </a:p>
          <a:p>
            <a:pPr algn="just"/>
            <a:r>
              <a:rPr lang="en-GB" sz="1400" dirty="0"/>
              <a:t>1970 </a:t>
            </a:r>
            <a:r>
              <a:rPr lang="en-GB" sz="1400" dirty="0" smtClean="0"/>
              <a:t>-the </a:t>
            </a:r>
            <a:r>
              <a:rPr lang="en-GB" sz="1400" dirty="0"/>
              <a:t>publication of </a:t>
            </a:r>
            <a:r>
              <a:rPr lang="en-GB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Black Woman</a:t>
            </a:r>
            <a:r>
              <a:rPr lang="en-GB" sz="1400" dirty="0"/>
              <a:t>, </a:t>
            </a:r>
            <a:r>
              <a:rPr lang="en-GB" sz="1400" dirty="0" smtClean="0"/>
              <a:t>edited by </a:t>
            </a:r>
            <a:r>
              <a:rPr lang="en-GB" sz="1400" dirty="0"/>
              <a:t>Toni Cade Bambara, the first anthology to focus exclusively on African </a:t>
            </a:r>
            <a:r>
              <a:rPr lang="en-GB" sz="1400" dirty="0" smtClean="0"/>
              <a:t>American women’s </a:t>
            </a:r>
            <a:r>
              <a:rPr lang="en-GB" sz="1400" dirty="0"/>
              <a:t>writing</a:t>
            </a:r>
            <a:r>
              <a:rPr lang="en-GB" sz="1400" dirty="0" smtClean="0"/>
              <a:t>.</a:t>
            </a:r>
          </a:p>
          <a:p>
            <a:pPr algn="just"/>
            <a:r>
              <a:rPr lang="en-GB" sz="1400" dirty="0"/>
              <a:t>Bambara is remembered as a fiction writer, particularly for the 1972 story collection</a:t>
            </a:r>
          </a:p>
          <a:p>
            <a:pPr algn="just"/>
            <a:r>
              <a:rPr lang="en-GB" sz="1400" i="1" dirty="0"/>
              <a:t>Gorilla, My Love</a:t>
            </a:r>
            <a:r>
              <a:rPr lang="en-GB" sz="1400" dirty="0"/>
              <a:t>, though her contributions were far-ranging as an activist, educator,</a:t>
            </a:r>
          </a:p>
          <a:p>
            <a:pPr algn="just"/>
            <a:r>
              <a:rPr lang="en-GB" sz="1400" dirty="0"/>
              <a:t>and filmmaker as well. The stories in Gorilla, My Love tend to be upbeat, despite</a:t>
            </a:r>
          </a:p>
          <a:p>
            <a:pPr algn="just"/>
            <a:r>
              <a:rPr lang="en-GB" sz="1400" dirty="0"/>
              <a:t>the fact that they emerged from the blighted inner cities of the late 1960s and</a:t>
            </a:r>
          </a:p>
          <a:p>
            <a:pPr algn="just"/>
            <a:r>
              <a:rPr lang="en-GB" sz="1400" dirty="0"/>
              <a:t>1970s. Bambara’s gift is to render speech into writing in a way that is compelling</a:t>
            </a:r>
          </a:p>
          <a:p>
            <a:pPr algn="just"/>
            <a:r>
              <a:rPr lang="en-GB" sz="1400" dirty="0"/>
              <a:t>without resorting to the historic traits of black dialect in print. Her characters are</a:t>
            </a:r>
          </a:p>
          <a:p>
            <a:pPr algn="just"/>
            <a:r>
              <a:rPr lang="en-GB" sz="1400" dirty="0"/>
              <a:t>often feisty women who are both street-wise and caring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1973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“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Gorilla, My 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Love” Toni Cade Bambara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3474720"/>
          </a:xfrm>
        </p:spPr>
        <p:txBody>
          <a:bodyPr>
            <a:normAutofit/>
          </a:bodyPr>
          <a:lstStyle/>
          <a:p>
            <a:pPr algn="just"/>
            <a:r>
              <a:rPr lang="en-GB" u="sng" dirty="0" smtClean="0"/>
              <a:t>Study questions</a:t>
            </a:r>
            <a:endParaRPr lang="en-GB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Discuss the point of view. Why does Bambara use a child as a narrator?</a:t>
            </a:r>
          </a:p>
          <a:p>
            <a:pPr algn="just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Discuss the language.</a:t>
            </a:r>
          </a:p>
          <a:p>
            <a:pPr algn="just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Comment on Hazel’s values, her sense of integrity.</a:t>
            </a:r>
          </a:p>
          <a:p>
            <a:pPr algn="just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Comment on the theme of importance of family.</a:t>
            </a:r>
          </a:p>
          <a:p>
            <a:pPr algn="just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Discuss the importance of names in the story.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7683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401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1970-2000 The flourishing of black women writers</vt:lpstr>
      <vt:lpstr>1970-2000</vt:lpstr>
      <vt:lpstr>1970-2000</vt:lpstr>
      <vt:lpstr>The 1970s and the Proliferation of Black Women Writers</vt:lpstr>
      <vt:lpstr>“Gorilla, My Love” Toni Cade Bambara 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1970-2000 The flourishing of black women writers</dc:title>
  <dc:creator>Tamara Jovovic</dc:creator>
  <cp:lastModifiedBy>Tamara Jovovic</cp:lastModifiedBy>
  <cp:revision>3</cp:revision>
  <dcterms:created xsi:type="dcterms:W3CDTF">2021-01-26T17:25:23Z</dcterms:created>
  <dcterms:modified xsi:type="dcterms:W3CDTF">2021-01-26T17:54:10Z</dcterms:modified>
</cp:coreProperties>
</file>