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1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90" r:id="rId28"/>
    <p:sldId id="291" r:id="rId29"/>
    <p:sldId id="292" r:id="rId30"/>
    <p:sldId id="293" r:id="rId31"/>
    <p:sldId id="297" r:id="rId32"/>
    <p:sldId id="298" r:id="rId33"/>
    <p:sldId id="299" r:id="rId34"/>
    <p:sldId id="300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1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3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0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7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3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6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0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9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8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6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en-US" smtClean="0"/>
              <a:t>© 2015 Cengage Learning. All Rights Reserved. May not be copied, scanned, or </a:t>
            </a:r>
            <a:r>
              <a:rPr lang="en-US" spc="-5" smtClean="0"/>
              <a:t>duplicated, </a:t>
            </a:r>
            <a:r>
              <a:rPr lang="en-US" smtClean="0"/>
              <a:t>in whole or in part, except for use as </a:t>
            </a:r>
            <a:r>
              <a:rPr lang="en-US" spc="5" smtClean="0"/>
              <a:t> </a:t>
            </a:r>
            <a:r>
              <a:rPr lang="en-US" smtClean="0"/>
              <a:t>permitted</a:t>
            </a:r>
            <a:r>
              <a:rPr lang="en-US" spc="-40" smtClean="0"/>
              <a:t> </a:t>
            </a:r>
            <a:r>
              <a:rPr lang="en-US" smtClean="0"/>
              <a:t>in a license</a:t>
            </a:r>
            <a:r>
              <a:rPr lang="en-US" spc="-40" smtClean="0"/>
              <a:t> </a:t>
            </a:r>
            <a:r>
              <a:rPr lang="en-US" smtClean="0"/>
              <a:t>distributed</a:t>
            </a:r>
            <a:r>
              <a:rPr lang="en-US" spc="-35" smtClean="0"/>
              <a:t> </a:t>
            </a:r>
            <a:r>
              <a:rPr lang="en-US" smtClean="0"/>
              <a:t>with</a:t>
            </a:r>
            <a:r>
              <a:rPr lang="en-US" spc="-20" smtClean="0"/>
              <a:t> </a:t>
            </a:r>
            <a:r>
              <a:rPr lang="en-US" smtClean="0"/>
              <a:t>a certain</a:t>
            </a:r>
            <a:r>
              <a:rPr lang="en-US" spc="-35" smtClean="0"/>
              <a:t> </a:t>
            </a:r>
            <a:r>
              <a:rPr lang="en-US" smtClean="0"/>
              <a:t>product</a:t>
            </a:r>
            <a:r>
              <a:rPr lang="en-US" spc="-35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service</a:t>
            </a:r>
            <a:r>
              <a:rPr lang="en-US" spc="-30" smtClean="0"/>
              <a:t> </a:t>
            </a:r>
            <a:r>
              <a:rPr lang="en-US" smtClean="0"/>
              <a:t>or</a:t>
            </a:r>
            <a:r>
              <a:rPr lang="en-US" spc="-5" smtClean="0"/>
              <a:t> </a:t>
            </a:r>
            <a:r>
              <a:rPr lang="en-US" smtClean="0"/>
              <a:t>otherwise</a:t>
            </a:r>
            <a:r>
              <a:rPr lang="en-US" spc="-40" smtClean="0"/>
              <a:t> </a:t>
            </a:r>
            <a:r>
              <a:rPr lang="en-US" smtClean="0"/>
              <a:t>on</a:t>
            </a:r>
            <a:r>
              <a:rPr lang="en-US" spc="-15" smtClean="0"/>
              <a:t> </a:t>
            </a:r>
            <a:r>
              <a:rPr lang="en-US" smtClean="0"/>
              <a:t>a password-protected</a:t>
            </a:r>
            <a:r>
              <a:rPr lang="en-US" spc="-35" smtClean="0"/>
              <a:t> </a:t>
            </a:r>
            <a:r>
              <a:rPr lang="en-US" smtClean="0"/>
              <a:t>website</a:t>
            </a:r>
            <a:r>
              <a:rPr lang="en-US" spc="-30" smtClean="0"/>
              <a:t> </a:t>
            </a:r>
            <a:r>
              <a:rPr lang="en-US" smtClean="0"/>
              <a:t>for</a:t>
            </a:r>
            <a:r>
              <a:rPr lang="en-US" spc="-20" smtClean="0"/>
              <a:t> </a:t>
            </a:r>
            <a:r>
              <a:rPr lang="en-US" smtClean="0"/>
              <a:t>classroom</a:t>
            </a:r>
            <a:r>
              <a:rPr lang="en-US" spc="-20" smtClean="0"/>
              <a:t> </a:t>
            </a:r>
            <a:r>
              <a:rPr lang="en-US" smtClean="0"/>
              <a:t>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196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7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1013205"/>
            <a:ext cx="936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7295" y="969263"/>
            <a:ext cx="2284730" cy="6451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565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445"/>
              </a:spcBef>
            </a:pP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value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3043" y="1013205"/>
            <a:ext cx="313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final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goods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366" y="1470025"/>
            <a:ext cx="7682865" cy="415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 marR="913765">
              <a:lnSpc>
                <a:spcPct val="1201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services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 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time.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Goods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are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valued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their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market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prices,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so:</a:t>
            </a:r>
            <a:endParaRPr sz="2800">
              <a:latin typeface="Arial"/>
              <a:cs typeface="Arial"/>
            </a:endParaRPr>
          </a:p>
          <a:p>
            <a:pPr marL="410209" marR="1329690" indent="-287020">
              <a:lnSpc>
                <a:spcPct val="110000"/>
              </a:lnSpc>
              <a:spcBef>
                <a:spcPts val="555"/>
              </a:spcBef>
              <a:buClr>
                <a:srgbClr val="777777"/>
              </a:buClr>
              <a:buSzPct val="119642"/>
              <a:buFont typeface="Wingdings"/>
              <a:buChar char=""/>
              <a:tabLst>
                <a:tab pos="410845" algn="l"/>
              </a:tabLst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All goods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measured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the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same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units </a:t>
            </a:r>
            <a:r>
              <a:rPr sz="2800" i="1" spc="-76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(e.g.,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dollars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in the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U.S.)</a:t>
            </a:r>
            <a:endParaRPr sz="2800">
              <a:latin typeface="Arial"/>
              <a:cs typeface="Arial"/>
            </a:endParaRPr>
          </a:p>
          <a:p>
            <a:pPr marL="410209" marR="5080" indent="-287020">
              <a:lnSpc>
                <a:spcPct val="110000"/>
              </a:lnSpc>
              <a:spcBef>
                <a:spcPts val="840"/>
              </a:spcBef>
              <a:buClr>
                <a:srgbClr val="777777"/>
              </a:buClr>
              <a:buSzPct val="119642"/>
              <a:buFont typeface="Wingdings"/>
              <a:buChar char=""/>
              <a:tabLst>
                <a:tab pos="410845" algn="l"/>
              </a:tabLst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Things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that 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don’t</a:t>
            </a:r>
            <a:r>
              <a:rPr sz="2800" i="1" spc="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have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 market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value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are 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excluded,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e.g.,</a:t>
            </a:r>
            <a:r>
              <a:rPr sz="2800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housework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you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do for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yourself.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8</a:t>
            </a:r>
          </a:p>
        </p:txBody>
      </p:sp>
      <p:sp>
        <p:nvSpPr>
          <p:cNvPr id="7" name="object 7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1013205"/>
            <a:ext cx="4130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5503" y="1005839"/>
            <a:ext cx="803275" cy="59753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968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55"/>
              </a:spcBef>
            </a:pPr>
            <a:r>
              <a:rPr sz="3000" dirty="0">
                <a:latin typeface="Arial MT"/>
                <a:cs typeface="Arial MT"/>
              </a:rPr>
              <a:t>final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6232" y="1013205"/>
            <a:ext cx="1421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goods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1470025"/>
            <a:ext cx="7289800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1544" marR="513715">
              <a:lnSpc>
                <a:spcPct val="1201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services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 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time.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</a:pPr>
            <a:r>
              <a:rPr sz="2800" b="1" i="1" spc="-5" dirty="0">
                <a:solidFill>
                  <a:srgbClr val="008080"/>
                </a:solidFill>
                <a:latin typeface="Arial"/>
                <a:cs typeface="Arial"/>
              </a:rPr>
              <a:t>Final</a:t>
            </a:r>
            <a:r>
              <a:rPr sz="28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8080"/>
                </a:solidFill>
                <a:latin typeface="Arial"/>
                <a:cs typeface="Arial"/>
              </a:rPr>
              <a:t>goods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:</a:t>
            </a:r>
            <a:r>
              <a:rPr sz="2800" i="1" spc="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intended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for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the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end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user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800" b="1" i="1" spc="-5" dirty="0">
                <a:solidFill>
                  <a:srgbClr val="008080"/>
                </a:solidFill>
                <a:latin typeface="Arial"/>
                <a:cs typeface="Arial"/>
              </a:rPr>
              <a:t>Intermediate</a:t>
            </a:r>
            <a:r>
              <a:rPr sz="2800" b="1" i="1" spc="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8080"/>
                </a:solidFill>
                <a:latin typeface="Arial"/>
                <a:cs typeface="Arial"/>
              </a:rPr>
              <a:t>goods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:</a:t>
            </a:r>
            <a:r>
              <a:rPr sz="2800" i="1" spc="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used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as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or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ingredients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 the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production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of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other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goods</a:t>
            </a:r>
            <a:endParaRPr sz="2800">
              <a:latin typeface="Arial"/>
              <a:cs typeface="Arial"/>
            </a:endParaRPr>
          </a:p>
          <a:p>
            <a:pPr marL="12700" marR="233045">
              <a:lnSpc>
                <a:spcPct val="110000"/>
              </a:lnSpc>
              <a:spcBef>
                <a:spcPts val="1010"/>
              </a:spcBef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GDP</a:t>
            </a:r>
            <a:r>
              <a:rPr sz="2800" i="1" spc="-114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only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includes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final</a:t>
            </a:r>
            <a:r>
              <a:rPr sz="2800" i="1" spc="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goods—they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already </a:t>
            </a:r>
            <a:r>
              <a:rPr sz="2800" i="1" spc="-76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embody</a:t>
            </a:r>
            <a:r>
              <a:rPr sz="2800" i="1" spc="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the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value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of the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intermediate</a:t>
            </a:r>
            <a:r>
              <a:rPr sz="2800" i="1" spc="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goods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used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their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9</a:t>
            </a:r>
          </a:p>
        </p:txBody>
      </p:sp>
      <p:sp>
        <p:nvSpPr>
          <p:cNvPr id="7" name="object 7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1013205"/>
            <a:ext cx="4935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final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5603" y="1033272"/>
            <a:ext cx="1125220" cy="597535"/>
          </a:xfrm>
          <a:prstGeom prst="rect">
            <a:avLst/>
          </a:prstGeom>
          <a:solidFill>
            <a:srgbClr val="FFD9D9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3540"/>
              </a:lnSpc>
            </a:pPr>
            <a:r>
              <a:rPr sz="3000" spc="-5" dirty="0">
                <a:latin typeface="Arial MT"/>
                <a:cs typeface="Arial MT"/>
              </a:rPr>
              <a:t>goods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7360" y="1013205"/>
            <a:ext cx="280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&amp;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832" y="1578863"/>
            <a:ext cx="1480185" cy="584200"/>
          </a:xfrm>
          <a:prstGeom prst="rect">
            <a:avLst/>
          </a:prstGeom>
          <a:solidFill>
            <a:srgbClr val="FFD9D9"/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3565"/>
              </a:lnSpc>
            </a:pPr>
            <a:r>
              <a:rPr sz="3000" spc="-5" dirty="0">
                <a:latin typeface="Arial MT"/>
                <a:cs typeface="Arial MT"/>
              </a:rPr>
              <a:t>services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6357" y="1561846"/>
            <a:ext cx="435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66" y="2110866"/>
            <a:ext cx="6880859" cy="301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 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12700" marR="1560830">
              <a:lnSpc>
                <a:spcPct val="110000"/>
              </a:lnSpc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GDP includes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tangible</a:t>
            </a:r>
            <a:r>
              <a:rPr sz="2800" i="1" spc="76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goods 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(like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DVDs,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mountain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bikes,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beer)</a:t>
            </a:r>
            <a:endParaRPr sz="2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460"/>
              </a:spcBef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and</a:t>
            </a:r>
            <a:r>
              <a:rPr sz="2800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intangible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35"/>
              </a:spcBef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(dry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cleaning, concerts,</a:t>
            </a:r>
            <a:r>
              <a:rPr sz="28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cell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phone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service).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10</a:t>
            </a:r>
          </a:p>
        </p:txBody>
      </p:sp>
      <p:sp>
        <p:nvSpPr>
          <p:cNvPr id="9" name="object 9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1013205"/>
            <a:ext cx="6435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goods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5216" y="1561846"/>
            <a:ext cx="1423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services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7207" y="1578863"/>
            <a:ext cx="1697989" cy="56705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3565"/>
              </a:lnSpc>
            </a:pPr>
            <a:r>
              <a:rPr sz="3000" spc="-5" dirty="0">
                <a:latin typeface="Arial MT"/>
                <a:cs typeface="Arial MT"/>
              </a:rPr>
              <a:t>produced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7996" y="1561846"/>
            <a:ext cx="2668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366" y="2110866"/>
            <a:ext cx="6401435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6875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 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GDP</a:t>
            </a:r>
            <a:r>
              <a:rPr sz="2800" i="1" spc="-114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includes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currently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produced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goods, </a:t>
            </a:r>
            <a:r>
              <a:rPr sz="2800" i="1" spc="-7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not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goods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produced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the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past.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11</a:t>
            </a:r>
          </a:p>
        </p:txBody>
      </p:sp>
      <p:sp>
        <p:nvSpPr>
          <p:cNvPr id="8" name="object 8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1013205"/>
            <a:ext cx="6435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goods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5216" y="1561846"/>
            <a:ext cx="3115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services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produced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6655" y="1597152"/>
            <a:ext cx="2775585" cy="559435"/>
          </a:xfrm>
          <a:prstGeom prst="rect">
            <a:avLst/>
          </a:prstGeom>
          <a:solidFill>
            <a:srgbClr val="DEBCFF"/>
          </a:solidFill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3420"/>
              </a:lnSpc>
            </a:pP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366" y="2110866"/>
            <a:ext cx="8089900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 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GDP measures the value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of production that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occurs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within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country’s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borders,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whether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done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by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its </a:t>
            </a:r>
            <a:r>
              <a:rPr sz="2800" i="1" spc="-10" dirty="0">
                <a:solidFill>
                  <a:srgbClr val="008080"/>
                </a:solidFill>
                <a:latin typeface="Arial"/>
                <a:cs typeface="Arial"/>
              </a:rPr>
              <a:t>own </a:t>
            </a:r>
            <a:r>
              <a:rPr sz="2800" i="1" spc="-7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citizens</a:t>
            </a:r>
            <a:r>
              <a:rPr sz="28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or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by</a:t>
            </a:r>
            <a:r>
              <a:rPr sz="28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foreigners located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8080"/>
                </a:solidFill>
                <a:latin typeface="Arial"/>
                <a:cs typeface="Arial"/>
              </a:rPr>
              <a:t>there.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12</a:t>
            </a:r>
          </a:p>
        </p:txBody>
      </p:sp>
      <p:sp>
        <p:nvSpPr>
          <p:cNvPr id="7" name="object 7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921765"/>
            <a:ext cx="64350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2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…the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market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final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goods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services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country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2138172"/>
            <a:ext cx="4261485" cy="55943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3485"/>
              </a:lnSpc>
            </a:pP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 given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period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time.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640" y="334771"/>
            <a:ext cx="6524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Gross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Domestic Product</a:t>
            </a:r>
            <a:r>
              <a:rPr sz="32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(GDP)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Is…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366" y="3123437"/>
            <a:ext cx="6020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Usually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year</a:t>
            </a:r>
            <a:r>
              <a:rPr sz="2800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or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800" i="1" spc="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quarter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(3</a:t>
            </a:r>
            <a:r>
              <a:rPr sz="2800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8080"/>
                </a:solidFill>
                <a:latin typeface="Arial"/>
                <a:cs typeface="Arial"/>
              </a:rPr>
              <a:t>months)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224" y="2970276"/>
            <a:ext cx="8545195" cy="0"/>
          </a:xfrm>
          <a:custGeom>
            <a:avLst/>
            <a:gdLst/>
            <a:ahLst/>
            <a:cxnLst/>
            <a:rect l="l" t="t" r="r" b="b"/>
            <a:pathLst>
              <a:path w="8545195">
                <a:moveTo>
                  <a:pt x="0" y="0"/>
                </a:moveTo>
                <a:lnTo>
                  <a:pt x="8545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282320"/>
            <a:ext cx="4582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The</a:t>
            </a:r>
            <a:r>
              <a:rPr sz="3200" spc="-4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Arial MT"/>
                <a:cs typeface="Arial MT"/>
              </a:rPr>
              <a:t>Components</a:t>
            </a:r>
            <a:r>
              <a:rPr sz="32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of</a:t>
            </a:r>
            <a:r>
              <a:rPr sz="3200" spc="-4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746912"/>
            <a:ext cx="7907655" cy="377253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70"/>
              </a:spcBef>
              <a:buClr>
                <a:srgbClr val="A2C167"/>
              </a:buClr>
              <a:buFont typeface="Wingdings"/>
              <a:buChar char=""/>
              <a:tabLst>
                <a:tab pos="354965" algn="l"/>
                <a:tab pos="355600" algn="l"/>
                <a:tab pos="1640205" algn="l"/>
              </a:tabLst>
            </a:pPr>
            <a:r>
              <a:rPr sz="2800" spc="-5" dirty="0">
                <a:latin typeface="Arial MT"/>
                <a:cs typeface="Arial MT"/>
              </a:rPr>
              <a:t>Recall:	GDP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total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spending.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Four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components: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65"/>
              </a:spcBef>
              <a:buClr>
                <a:srgbClr val="CC9900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dirty="0">
                <a:latin typeface="Arial MT"/>
                <a:cs typeface="Arial MT"/>
              </a:rPr>
              <a:t>Consumption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Clr>
                <a:srgbClr val="CC9900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dirty="0">
                <a:latin typeface="Arial MT"/>
                <a:cs typeface="Arial MT"/>
              </a:rPr>
              <a:t>Investment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</a:t>
            </a:r>
            <a:r>
              <a:rPr sz="2800" b="1" spc="-5" dirty="0">
                <a:latin typeface="Tahoma"/>
                <a:cs typeface="Tahoma"/>
              </a:rPr>
              <a:t>I</a:t>
            </a:r>
            <a:r>
              <a:rPr sz="2800" spc="-5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Clr>
                <a:srgbClr val="CC9900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dirty="0">
                <a:latin typeface="Arial MT"/>
                <a:cs typeface="Arial MT"/>
              </a:rPr>
              <a:t>Government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Purchases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spc="-5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Clr>
                <a:srgbClr val="CC9900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Net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Exports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</a:t>
            </a:r>
            <a:r>
              <a:rPr sz="2800" b="1" dirty="0">
                <a:latin typeface="Tahoma"/>
                <a:cs typeface="Tahoma"/>
              </a:rPr>
              <a:t>NX</a:t>
            </a:r>
            <a:r>
              <a:rPr sz="280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These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components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up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5" dirty="0">
                <a:latin typeface="Arial MT"/>
                <a:cs typeface="Arial MT"/>
              </a:rPr>
              <a:t> GDP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(denoted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spc="-5" dirty="0">
                <a:latin typeface="Arial MT"/>
                <a:cs typeface="Arial MT"/>
              </a:rPr>
              <a:t>):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0514" y="5007897"/>
            <a:ext cx="5158740" cy="909955"/>
            <a:chOff x="1810514" y="5007897"/>
            <a:chExt cx="5158740" cy="909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0514" y="5007897"/>
              <a:ext cx="5158734" cy="8061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9" y="5010911"/>
              <a:ext cx="5119115" cy="9067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27276" y="5015484"/>
            <a:ext cx="5070475" cy="7270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55"/>
              </a:spcBef>
              <a:tabLst>
                <a:tab pos="735330" algn="l"/>
                <a:tab pos="1268730" algn="l"/>
                <a:tab pos="1743710" algn="l"/>
                <a:tab pos="2277110" algn="l"/>
                <a:tab pos="2683510" algn="l"/>
                <a:tab pos="3217545" algn="l"/>
                <a:tab pos="3723004" algn="l"/>
                <a:tab pos="4256405" algn="l"/>
              </a:tabLst>
            </a:pPr>
            <a:r>
              <a:rPr sz="3000" b="1" dirty="0">
                <a:latin typeface="Tahoma"/>
                <a:cs typeface="Tahoma"/>
              </a:rPr>
              <a:t>Y	=	C	+	I	+	G	+	NX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3479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Consumption</a:t>
            </a:r>
            <a:r>
              <a:rPr sz="3600" spc="-10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(C)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9065"/>
            <a:ext cx="7820025" cy="402717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7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total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spending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households </a:t>
            </a:r>
            <a:r>
              <a:rPr sz="2800" spc="-5" dirty="0">
                <a:latin typeface="Arial MT"/>
                <a:cs typeface="Arial MT"/>
              </a:rPr>
              <a:t>on g&amp;s.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Note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housing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costs: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97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renters,</a:t>
            </a:r>
            <a:endParaRPr sz="2700">
              <a:latin typeface="Arial MT"/>
              <a:cs typeface="Arial MT"/>
            </a:endParaRPr>
          </a:p>
          <a:p>
            <a:pPr marL="756285">
              <a:lnSpc>
                <a:spcPct val="100000"/>
              </a:lnSpc>
              <a:spcBef>
                <a:spcPts val="170"/>
              </a:spcBef>
            </a:pPr>
            <a:r>
              <a:rPr sz="2700" dirty="0">
                <a:latin typeface="Arial MT"/>
                <a:cs typeface="Arial MT"/>
              </a:rPr>
              <a:t>consumption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includes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rent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payments.</a:t>
            </a:r>
            <a:endParaRPr sz="27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969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homeowners,</a:t>
            </a:r>
            <a:endParaRPr sz="2700">
              <a:latin typeface="Arial MT"/>
              <a:cs typeface="Arial MT"/>
            </a:endParaRPr>
          </a:p>
          <a:p>
            <a:pPr marL="756285">
              <a:lnSpc>
                <a:spcPct val="100000"/>
              </a:lnSpc>
              <a:spcBef>
                <a:spcPts val="160"/>
              </a:spcBef>
            </a:pPr>
            <a:r>
              <a:rPr sz="2700" dirty="0">
                <a:latin typeface="Arial MT"/>
                <a:cs typeface="Arial MT"/>
              </a:rPr>
              <a:t>consumption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includes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imputed </a:t>
            </a:r>
            <a:r>
              <a:rPr sz="2700" dirty="0">
                <a:latin typeface="Arial MT"/>
                <a:cs typeface="Arial MT"/>
              </a:rPr>
              <a:t>rental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value</a:t>
            </a:r>
            <a:endParaRPr sz="2700">
              <a:latin typeface="Arial MT"/>
              <a:cs typeface="Arial MT"/>
            </a:endParaRPr>
          </a:p>
          <a:p>
            <a:pPr marL="756285" marR="616585">
              <a:lnSpc>
                <a:spcPct val="104800"/>
              </a:lnSpc>
              <a:spcBef>
                <a:spcPts val="15"/>
              </a:spcBef>
            </a:pPr>
            <a:r>
              <a:rPr sz="2700" dirty="0">
                <a:latin typeface="Arial MT"/>
                <a:cs typeface="Arial MT"/>
              </a:rPr>
              <a:t>of</a:t>
            </a:r>
            <a:r>
              <a:rPr sz="2700" spc="-5" dirty="0">
                <a:latin typeface="Arial MT"/>
                <a:cs typeface="Arial MT"/>
              </a:rPr>
              <a:t> the house,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but </a:t>
            </a:r>
            <a:r>
              <a:rPr sz="2700" dirty="0">
                <a:latin typeface="Arial MT"/>
                <a:cs typeface="Arial MT"/>
              </a:rPr>
              <a:t>not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purchase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price or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mortgage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payments.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282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Investment</a:t>
            </a:r>
            <a:r>
              <a:rPr sz="3600" spc="-9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(I)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638415" cy="303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1125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total spending on goods that </a:t>
            </a:r>
            <a:r>
              <a:rPr sz="2800" spc="-5" dirty="0">
                <a:latin typeface="Arial MT"/>
                <a:cs typeface="Arial MT"/>
              </a:rPr>
              <a:t>will be </a:t>
            </a:r>
            <a:r>
              <a:rPr sz="2800" dirty="0">
                <a:latin typeface="Arial MT"/>
                <a:cs typeface="Arial MT"/>
              </a:rPr>
              <a:t>used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future</a:t>
            </a:r>
            <a:r>
              <a:rPr sz="2800" spc="-5" dirty="0">
                <a:latin typeface="Arial MT"/>
                <a:cs typeface="Arial MT"/>
              </a:rPr>
              <a:t> to produce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more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goods.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18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dirty="0">
                <a:latin typeface="Arial MT"/>
                <a:cs typeface="Arial MT"/>
              </a:rPr>
              <a:t>includes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spending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capital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equipment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(e.g.,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machines,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tools)</a:t>
            </a:r>
            <a:endParaRPr sz="27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structures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(factories,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office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buildings,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houses)</a:t>
            </a:r>
            <a:endParaRPr sz="27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inventories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(goods produced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but</a:t>
            </a:r>
            <a:r>
              <a:rPr sz="2700" spc="-5" dirty="0">
                <a:latin typeface="Arial MT"/>
                <a:cs typeface="Arial MT"/>
              </a:rPr>
              <a:t> not</a:t>
            </a:r>
            <a:r>
              <a:rPr sz="2700" dirty="0">
                <a:latin typeface="Arial MT"/>
                <a:cs typeface="Arial MT"/>
              </a:rPr>
              <a:t> yet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sold)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9279" y="4533900"/>
            <a:ext cx="5485130" cy="1882139"/>
            <a:chOff x="1859279" y="4533900"/>
            <a:chExt cx="5485130" cy="18821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942" y="4549109"/>
              <a:ext cx="5364490" cy="17709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79" y="4533900"/>
              <a:ext cx="5484876" cy="18821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6711" y="4556759"/>
              <a:ext cx="5276088" cy="1691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7603" y="4558283"/>
              <a:ext cx="2703575" cy="7894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86711" y="4556759"/>
            <a:ext cx="5276215" cy="169163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11454" marR="207010" indent="100330" algn="just">
              <a:lnSpc>
                <a:spcPct val="120000"/>
              </a:lnSpc>
              <a:spcBef>
                <a:spcPts val="170"/>
              </a:spcBef>
            </a:pPr>
            <a:r>
              <a:rPr sz="2800" i="1" spc="-5" dirty="0">
                <a:latin typeface="Arial"/>
                <a:cs typeface="Arial"/>
              </a:rPr>
              <a:t>Note: </a:t>
            </a:r>
            <a:r>
              <a:rPr sz="2800" b="1" i="1" dirty="0">
                <a:solidFill>
                  <a:srgbClr val="FF6600"/>
                </a:solidFill>
                <a:latin typeface="Arial"/>
                <a:cs typeface="Arial"/>
              </a:rPr>
              <a:t>“Investment” </a:t>
            </a:r>
            <a:r>
              <a:rPr sz="2800" i="1" spc="-5" dirty="0">
                <a:latin typeface="Arial"/>
                <a:cs typeface="Arial"/>
              </a:rPr>
              <a:t>does </a:t>
            </a:r>
            <a:r>
              <a:rPr sz="2800" i="1" dirty="0">
                <a:latin typeface="Arial"/>
                <a:cs typeface="Arial"/>
              </a:rPr>
              <a:t>not 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mean the </a:t>
            </a:r>
            <a:r>
              <a:rPr sz="2800" i="1" dirty="0">
                <a:latin typeface="Arial"/>
                <a:cs typeface="Arial"/>
              </a:rPr>
              <a:t>purchase of financial </a:t>
            </a:r>
            <a:r>
              <a:rPr sz="2800" i="1" spc="-77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assets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like stocks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and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bonds.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561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Government</a:t>
            </a:r>
            <a:r>
              <a:rPr sz="3600" spc="-4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Purchases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(G)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433309" cy="301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is all</a:t>
            </a:r>
            <a:r>
              <a:rPr sz="2800" dirty="0">
                <a:latin typeface="Arial MT"/>
                <a:cs typeface="Arial MT"/>
              </a:rPr>
              <a:t> spending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g&amp;s </a:t>
            </a:r>
            <a:r>
              <a:rPr sz="2800" dirty="0">
                <a:latin typeface="Arial MT"/>
                <a:cs typeface="Arial MT"/>
              </a:rPr>
              <a:t>purchased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r>
              <a:rPr sz="2800" dirty="0">
                <a:latin typeface="Arial MT"/>
                <a:cs typeface="Arial MT"/>
              </a:rPr>
              <a:t> govt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federal,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state,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local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levels.</a:t>
            </a:r>
            <a:endParaRPr sz="2800">
              <a:latin typeface="Arial MT"/>
              <a:cs typeface="Arial MT"/>
            </a:endParaRPr>
          </a:p>
          <a:p>
            <a:pPr marL="355600" marR="225425" indent="-343535">
              <a:lnSpc>
                <a:spcPct val="105000"/>
              </a:lnSpc>
              <a:spcBef>
                <a:spcPts val="185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spc="-5" dirty="0">
                <a:latin typeface="Arial MT"/>
                <a:cs typeface="Arial MT"/>
              </a:rPr>
              <a:t>excludes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transfer</a:t>
            </a:r>
            <a:r>
              <a:rPr sz="2800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payments</a:t>
            </a:r>
            <a:r>
              <a:rPr sz="2800" spc="-5" dirty="0">
                <a:latin typeface="Arial MT"/>
                <a:cs typeface="Arial MT"/>
              </a:rPr>
              <a:t>,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such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Social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Security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unemployment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insurance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benefits.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MT"/>
                <a:cs typeface="Arial MT"/>
              </a:rPr>
              <a:t>They are</a:t>
            </a:r>
            <a:r>
              <a:rPr sz="2800" dirty="0">
                <a:latin typeface="Arial MT"/>
                <a:cs typeface="Arial MT"/>
              </a:rPr>
              <a:t> not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purchases </a:t>
            </a:r>
            <a:r>
              <a:rPr sz="2800" spc="-5" dirty="0">
                <a:latin typeface="Arial MT"/>
                <a:cs typeface="Arial MT"/>
              </a:rPr>
              <a:t>of g&amp;s.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3" y="1295401"/>
            <a:ext cx="5507833" cy="1371600"/>
          </a:xfrm>
        </p:spPr>
        <p:txBody>
          <a:bodyPr/>
          <a:lstStyle/>
          <a:p>
            <a:r>
              <a:rPr lang="en-US" sz="4000" dirty="0" smtClean="0"/>
              <a:t>Principle of economics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963101"/>
            <a:ext cx="5308866" cy="1377651"/>
          </a:xfrm>
        </p:spPr>
        <p:txBody>
          <a:bodyPr/>
          <a:lstStyle/>
          <a:p>
            <a:r>
              <a:rPr lang="en-US" sz="3000" b="1" u="sng" dirty="0" smtClean="0"/>
              <a:t>Measuring a Nation’s Income</a:t>
            </a:r>
          </a:p>
          <a:p>
            <a:r>
              <a:rPr lang="en-US" dirty="0" smtClean="0"/>
              <a:t>Chapter 23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726" y="15915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Faculty of Law, Mediterranean University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Net</a:t>
            </a:r>
            <a:r>
              <a:rPr sz="3600" spc="-4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Exports</a:t>
            </a:r>
            <a:r>
              <a:rPr sz="3600" spc="-4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(NX)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9065"/>
            <a:ext cx="7343775" cy="332549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7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Tahoma"/>
                <a:cs typeface="Tahoma"/>
              </a:rPr>
              <a:t>NX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exports</a:t>
            </a:r>
            <a:r>
              <a:rPr sz="2800" spc="-5" dirty="0">
                <a:latin typeface="Arial MT"/>
                <a:cs typeface="Arial MT"/>
              </a:rPr>
              <a:t> – imports</a:t>
            </a:r>
            <a:endParaRPr sz="2800">
              <a:latin typeface="Arial MT"/>
              <a:cs typeface="Arial MT"/>
            </a:endParaRPr>
          </a:p>
          <a:p>
            <a:pPr marL="355600" marR="349885" indent="-343535">
              <a:lnSpc>
                <a:spcPct val="105000"/>
              </a:lnSpc>
              <a:spcBef>
                <a:spcPts val="12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Exports </a:t>
            </a:r>
            <a:r>
              <a:rPr sz="2800" dirty="0">
                <a:latin typeface="Arial MT"/>
                <a:cs typeface="Arial MT"/>
              </a:rPr>
              <a:t>represent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foreign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spending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economy’s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g&amp;s.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Imports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5" dirty="0">
                <a:latin typeface="Arial MT"/>
                <a:cs typeface="Arial MT"/>
              </a:rPr>
              <a:t> the portions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Tahoma"/>
                <a:cs typeface="Tahoma"/>
              </a:rPr>
              <a:t>I</a:t>
            </a:r>
            <a:r>
              <a:rPr sz="2800" spc="-5" dirty="0">
                <a:latin typeface="Arial MT"/>
                <a:cs typeface="Arial MT"/>
              </a:rPr>
              <a:t>, 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-5" dirty="0">
                <a:latin typeface="Arial MT"/>
                <a:cs typeface="Arial MT"/>
              </a:rPr>
              <a:t> are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spent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g&amp;s produced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abroad.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Adding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up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components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gives: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2038" y="5021613"/>
            <a:ext cx="5158740" cy="909955"/>
            <a:chOff x="1812038" y="5021613"/>
            <a:chExt cx="5158740" cy="909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2038" y="5021613"/>
              <a:ext cx="5158734" cy="8061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0323" y="5024628"/>
              <a:ext cx="5119116" cy="9067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28800" y="5029200"/>
            <a:ext cx="5070475" cy="7270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462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60"/>
              </a:spcBef>
              <a:tabLst>
                <a:tab pos="734695" algn="l"/>
                <a:tab pos="1269365" algn="l"/>
                <a:tab pos="1744980" algn="l"/>
                <a:tab pos="2278380" algn="l"/>
                <a:tab pos="2685415" algn="l"/>
                <a:tab pos="3218815" algn="l"/>
                <a:tab pos="3724910" algn="l"/>
                <a:tab pos="4258310" algn="l"/>
              </a:tabLst>
            </a:pPr>
            <a:r>
              <a:rPr sz="3000" b="1" dirty="0">
                <a:latin typeface="Tahoma"/>
                <a:cs typeface="Tahoma"/>
              </a:rPr>
              <a:t>Y	=	C	+	I	+	G	+	NX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40" y="319862"/>
            <a:ext cx="70961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006699"/>
                </a:solidFill>
                <a:latin typeface="Arial MT"/>
                <a:cs typeface="Arial MT"/>
              </a:rPr>
              <a:t>U.S.</a:t>
            </a:r>
            <a:r>
              <a:rPr sz="34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400" spc="-5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r>
              <a:rPr sz="3400" spc="-5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006699"/>
                </a:solidFill>
                <a:latin typeface="Arial MT"/>
                <a:cs typeface="Arial MT"/>
              </a:rPr>
              <a:t>and</a:t>
            </a:r>
            <a:r>
              <a:rPr sz="3400" dirty="0">
                <a:solidFill>
                  <a:srgbClr val="006699"/>
                </a:solidFill>
                <a:latin typeface="Arial MT"/>
                <a:cs typeface="Arial MT"/>
              </a:rPr>
              <a:t> Its</a:t>
            </a:r>
            <a:r>
              <a:rPr sz="3400" spc="1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006699"/>
                </a:solidFill>
                <a:latin typeface="Arial MT"/>
                <a:cs typeface="Arial MT"/>
              </a:rPr>
              <a:t>Components,</a:t>
            </a:r>
            <a:r>
              <a:rPr sz="3400" spc="4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006699"/>
                </a:solidFill>
                <a:latin typeface="Arial MT"/>
                <a:cs typeface="Arial MT"/>
              </a:rPr>
              <a:t>2013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19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9140" y="1426463"/>
          <a:ext cx="7706358" cy="4059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936114"/>
                <a:gridCol w="2089150"/>
                <a:gridCol w="2233294"/>
              </a:tblGrid>
              <a:tr h="678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600" i="1" dirty="0">
                          <a:latin typeface="Arial"/>
                          <a:cs typeface="Arial"/>
                        </a:rPr>
                        <a:t>billions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600" i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6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6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i="1" dirty="0">
                          <a:latin typeface="Arial"/>
                          <a:cs typeface="Arial"/>
                        </a:rPr>
                        <a:t>GDP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600" i="1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i="1" dirty="0">
                          <a:latin typeface="Arial"/>
                          <a:cs typeface="Arial"/>
                        </a:rPr>
                        <a:t>capita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74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$16,912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100.0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$53,350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C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spc="-30" dirty="0">
                          <a:latin typeface="Arial MT"/>
                          <a:cs typeface="Arial MT"/>
                        </a:rPr>
                        <a:t>11,537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68.2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36,394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7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2,738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16.2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8,637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3,137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18.5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9,895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73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NX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–500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–2.9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–1,577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265937"/>
            <a:ext cx="3044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1760" algn="l"/>
              </a:tabLst>
            </a:pP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C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T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V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E17C0D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L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R</a:t>
            </a:r>
            <a:r>
              <a:rPr sz="2200" spc="-29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G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401291"/>
            <a:ext cx="8127365" cy="607695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95"/>
              </a:spcBef>
            </a:pP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GDP</a:t>
            </a:r>
            <a:r>
              <a:rPr sz="3600" spc="-80" dirty="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and</a:t>
            </a:r>
            <a:r>
              <a:rPr sz="3600" spc="-25" dirty="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its</a:t>
            </a:r>
            <a:r>
              <a:rPr sz="3600" spc="-15" dirty="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components</a:t>
            </a:r>
            <a:endParaRPr sz="3600">
              <a:latin typeface="Arial MT"/>
              <a:cs typeface="Arial MT"/>
            </a:endParaRPr>
          </a:p>
          <a:p>
            <a:pPr marL="12700" marR="307340">
              <a:lnSpc>
                <a:spcPct val="105100"/>
              </a:lnSpc>
              <a:spcBef>
                <a:spcPts val="1285"/>
              </a:spcBef>
            </a:pPr>
            <a:r>
              <a:rPr sz="2600" dirty="0">
                <a:latin typeface="Arial MT"/>
                <a:cs typeface="Arial MT"/>
              </a:rPr>
              <a:t>In each of the following cases, determine how </a:t>
            </a:r>
            <a:r>
              <a:rPr sz="2600" spc="5" dirty="0">
                <a:latin typeface="Arial MT"/>
                <a:cs typeface="Arial MT"/>
              </a:rPr>
              <a:t>much 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GDP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 each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its components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 </a:t>
            </a:r>
            <a:r>
              <a:rPr sz="2600" spc="-5" dirty="0">
                <a:latin typeface="Arial MT"/>
                <a:cs typeface="Arial MT"/>
              </a:rPr>
              <a:t>affected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(if</a:t>
            </a:r>
            <a:r>
              <a:rPr sz="2600" dirty="0">
                <a:latin typeface="Arial MT"/>
                <a:cs typeface="Arial MT"/>
              </a:rPr>
              <a:t> at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all).</a:t>
            </a:r>
            <a:endParaRPr sz="2600">
              <a:latin typeface="Arial MT"/>
              <a:cs typeface="Arial MT"/>
            </a:endParaRPr>
          </a:p>
          <a:p>
            <a:pPr marL="582930" marR="567690" indent="-456565">
              <a:lnSpc>
                <a:spcPct val="105100"/>
              </a:lnSpc>
              <a:spcBef>
                <a:spcPts val="994"/>
              </a:spcBef>
              <a:buClr>
                <a:srgbClr val="C00000"/>
              </a:buClr>
              <a:buFont typeface="Arial"/>
              <a:buAutoNum type="alphaUcPeriod"/>
              <a:tabLst>
                <a:tab pos="583565" algn="l"/>
              </a:tabLst>
            </a:pPr>
            <a:r>
              <a:rPr sz="2600" dirty="0">
                <a:latin typeface="Arial MT"/>
                <a:cs typeface="Arial MT"/>
              </a:rPr>
              <a:t>Debbie spends $300 </a:t>
            </a:r>
            <a:r>
              <a:rPr sz="2600" spc="-5" dirty="0">
                <a:latin typeface="Arial MT"/>
                <a:cs typeface="Arial MT"/>
              </a:rPr>
              <a:t>to </a:t>
            </a:r>
            <a:r>
              <a:rPr sz="2600" dirty="0">
                <a:latin typeface="Arial MT"/>
                <a:cs typeface="Arial MT"/>
              </a:rPr>
              <a:t>buy her husband dinner </a:t>
            </a:r>
            <a:r>
              <a:rPr sz="2600" spc="-7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 the finest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restaurant in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Boston.</a:t>
            </a:r>
            <a:endParaRPr sz="2600">
              <a:latin typeface="Arial MT"/>
              <a:cs typeface="Arial MT"/>
            </a:endParaRPr>
          </a:p>
          <a:p>
            <a:pPr marL="582930" marR="41910" indent="-456565">
              <a:lnSpc>
                <a:spcPct val="105000"/>
              </a:lnSpc>
              <a:spcBef>
                <a:spcPts val="994"/>
              </a:spcBef>
              <a:buClr>
                <a:srgbClr val="C00000"/>
              </a:buClr>
              <a:buFont typeface="Arial"/>
              <a:buAutoNum type="alphaUcPeriod"/>
              <a:tabLst>
                <a:tab pos="583565" algn="l"/>
                <a:tab pos="3737610" algn="l"/>
              </a:tabLst>
            </a:pPr>
            <a:r>
              <a:rPr sz="2600" dirty="0">
                <a:latin typeface="Arial MT"/>
                <a:cs typeface="Arial MT"/>
              </a:rPr>
              <a:t>Sarah spends $1200 on a new laptop </a:t>
            </a:r>
            <a:r>
              <a:rPr sz="2600" spc="-5" dirty="0">
                <a:latin typeface="Arial MT"/>
                <a:cs typeface="Arial MT"/>
              </a:rPr>
              <a:t>to </a:t>
            </a:r>
            <a:r>
              <a:rPr sz="2600" dirty="0">
                <a:latin typeface="Arial MT"/>
                <a:cs typeface="Arial MT"/>
              </a:rPr>
              <a:t>use in her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publishing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business.	The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laptop was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built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China.</a:t>
            </a:r>
            <a:endParaRPr sz="2600">
              <a:latin typeface="Arial MT"/>
              <a:cs typeface="Arial MT"/>
            </a:endParaRPr>
          </a:p>
          <a:p>
            <a:pPr marL="582930" marR="13335" indent="-456565">
              <a:lnSpc>
                <a:spcPct val="105000"/>
              </a:lnSpc>
              <a:spcBef>
                <a:spcPts val="1010"/>
              </a:spcBef>
              <a:buClr>
                <a:srgbClr val="C00000"/>
              </a:buClr>
              <a:buFont typeface="Arial"/>
              <a:buAutoNum type="alphaUcPeriod"/>
              <a:tabLst>
                <a:tab pos="583565" algn="l"/>
                <a:tab pos="3229610" algn="l"/>
              </a:tabLst>
            </a:pPr>
            <a:r>
              <a:rPr sz="2600" dirty="0">
                <a:latin typeface="Arial MT"/>
                <a:cs typeface="Arial MT"/>
              </a:rPr>
              <a:t>Jane spends $800 on a computer to use in her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editing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business.	She got last </a:t>
            </a:r>
            <a:r>
              <a:rPr sz="2600" spc="5" dirty="0">
                <a:latin typeface="Arial MT"/>
                <a:cs typeface="Arial MT"/>
              </a:rPr>
              <a:t>year’s </a:t>
            </a:r>
            <a:r>
              <a:rPr sz="2600" dirty="0">
                <a:latin typeface="Arial MT"/>
                <a:cs typeface="Arial MT"/>
              </a:rPr>
              <a:t>model </a:t>
            </a:r>
            <a:r>
              <a:rPr sz="2600" spc="-5" dirty="0">
                <a:latin typeface="Arial MT"/>
                <a:cs typeface="Arial MT"/>
              </a:rPr>
              <a:t>on sale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 great price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from a local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manufacturer.</a:t>
            </a:r>
            <a:endParaRPr sz="2600">
              <a:latin typeface="Arial MT"/>
              <a:cs typeface="Arial MT"/>
            </a:endParaRPr>
          </a:p>
          <a:p>
            <a:pPr marL="582930" marR="5080" indent="-456565">
              <a:lnSpc>
                <a:spcPct val="105000"/>
              </a:lnSpc>
              <a:spcBef>
                <a:spcPts val="1000"/>
              </a:spcBef>
              <a:buClr>
                <a:srgbClr val="C00000"/>
              </a:buClr>
              <a:buFont typeface="Arial"/>
              <a:buAutoNum type="alphaUcPeriod"/>
              <a:tabLst>
                <a:tab pos="583565" algn="l"/>
              </a:tabLst>
            </a:pPr>
            <a:r>
              <a:rPr sz="2600" dirty="0">
                <a:latin typeface="Arial MT"/>
                <a:cs typeface="Arial MT"/>
              </a:rPr>
              <a:t>General Motors builds $500 </a:t>
            </a:r>
            <a:r>
              <a:rPr sz="2600" spc="-5" dirty="0">
                <a:latin typeface="Arial MT"/>
                <a:cs typeface="Arial MT"/>
              </a:rPr>
              <a:t>million </a:t>
            </a:r>
            <a:r>
              <a:rPr sz="2600" dirty="0">
                <a:latin typeface="Arial MT"/>
                <a:cs typeface="Arial MT"/>
              </a:rPr>
              <a:t>worth of cars,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but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consumers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only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buy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$470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million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worth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them.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233236"/>
            <a:ext cx="3044825" cy="9956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  <a:tabLst>
                <a:tab pos="1381760" algn="l"/>
              </a:tabLst>
            </a:pP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C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T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V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E17C0D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L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R</a:t>
            </a:r>
            <a:r>
              <a:rPr sz="2200" spc="-29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G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Answers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86281"/>
            <a:ext cx="8152765" cy="41205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76250" marR="447040" indent="-464184">
              <a:lnSpc>
                <a:spcPts val="3400"/>
              </a:lnSpc>
              <a:spcBef>
                <a:spcPts val="80"/>
              </a:spcBef>
              <a:buClr>
                <a:srgbClr val="C00000"/>
              </a:buClr>
              <a:buSzPct val="96296"/>
              <a:buFont typeface="Arial"/>
              <a:buAutoNum type="alphaUcPeriod"/>
              <a:tabLst>
                <a:tab pos="476884" algn="l"/>
              </a:tabLst>
            </a:pPr>
            <a:r>
              <a:rPr sz="2700" spc="-5" dirty="0">
                <a:latin typeface="Arial MT"/>
                <a:cs typeface="Arial MT"/>
              </a:rPr>
              <a:t>Debbie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spends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$300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buy</a:t>
            </a:r>
            <a:r>
              <a:rPr sz="2700" dirty="0">
                <a:latin typeface="Arial MT"/>
                <a:cs typeface="Arial MT"/>
              </a:rPr>
              <a:t> her </a:t>
            </a:r>
            <a:r>
              <a:rPr sz="2700" spc="-5" dirty="0">
                <a:latin typeface="Arial MT"/>
                <a:cs typeface="Arial MT"/>
              </a:rPr>
              <a:t>husband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dinner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at</a:t>
            </a:r>
            <a:r>
              <a:rPr sz="2700" spc="-5" dirty="0">
                <a:latin typeface="Arial MT"/>
                <a:cs typeface="Arial MT"/>
              </a:rPr>
              <a:t> the</a:t>
            </a:r>
            <a:r>
              <a:rPr sz="2700" dirty="0">
                <a:latin typeface="Arial MT"/>
                <a:cs typeface="Arial MT"/>
              </a:rPr>
              <a:t> finest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restaurant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 </a:t>
            </a:r>
            <a:r>
              <a:rPr sz="2700" dirty="0">
                <a:latin typeface="Arial MT"/>
                <a:cs typeface="Arial MT"/>
              </a:rPr>
              <a:t>Boston.</a:t>
            </a:r>
            <a:endParaRPr sz="2700">
              <a:latin typeface="Arial MT"/>
              <a:cs typeface="Arial MT"/>
            </a:endParaRPr>
          </a:p>
          <a:p>
            <a:pPr marL="476250">
              <a:lnSpc>
                <a:spcPct val="100000"/>
              </a:lnSpc>
              <a:spcBef>
                <a:spcPts val="1325"/>
              </a:spcBef>
            </a:pP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Consumption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7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sz="2700" i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rise</a:t>
            </a:r>
            <a:r>
              <a:rPr sz="27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 $300.</a:t>
            </a:r>
            <a:endParaRPr sz="2700">
              <a:latin typeface="Arial"/>
              <a:cs typeface="Arial"/>
            </a:endParaRPr>
          </a:p>
          <a:p>
            <a:pPr marL="476250" marR="5080" indent="-464184">
              <a:lnSpc>
                <a:spcPct val="105000"/>
              </a:lnSpc>
              <a:spcBef>
                <a:spcPts val="2585"/>
              </a:spcBef>
              <a:buClr>
                <a:srgbClr val="C00000"/>
              </a:buClr>
              <a:buSzPct val="96296"/>
              <a:buFont typeface="Arial"/>
              <a:buAutoNum type="alphaUcPeriod" startAt="2"/>
              <a:tabLst>
                <a:tab pos="476884" algn="l"/>
                <a:tab pos="3747135" algn="l"/>
              </a:tabLst>
            </a:pPr>
            <a:r>
              <a:rPr sz="2700" spc="-5" dirty="0">
                <a:latin typeface="Arial MT"/>
                <a:cs typeface="Arial MT"/>
              </a:rPr>
              <a:t>Sarah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spends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$1200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on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new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laptop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use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her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publishing</a:t>
            </a:r>
            <a:r>
              <a:rPr sz="2700" spc="5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business.	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laptop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was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built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China.</a:t>
            </a:r>
            <a:endParaRPr sz="2700">
              <a:latin typeface="Arial MT"/>
              <a:cs typeface="Arial MT"/>
            </a:endParaRPr>
          </a:p>
          <a:p>
            <a:pPr marL="476250" marR="1247775">
              <a:lnSpc>
                <a:spcPct val="104800"/>
              </a:lnSpc>
              <a:spcBef>
                <a:spcPts val="1310"/>
              </a:spcBef>
            </a:pP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Investment</a:t>
            </a:r>
            <a:r>
              <a:rPr sz="270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rises by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$1200,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net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exports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fall </a:t>
            </a:r>
            <a:r>
              <a:rPr sz="2700" i="1" spc="-7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 $1200,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 GDP</a:t>
            </a:r>
            <a:r>
              <a:rPr sz="2700" i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unchanged.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233236"/>
            <a:ext cx="3044825" cy="9956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  <a:tabLst>
                <a:tab pos="1381760" algn="l"/>
              </a:tabLst>
            </a:pP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C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T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V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E17C0D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L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E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A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R</a:t>
            </a:r>
            <a:r>
              <a:rPr sz="2200" spc="-29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I</a:t>
            </a:r>
            <a:r>
              <a:rPr sz="2200" spc="-300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N</a:t>
            </a:r>
            <a:r>
              <a:rPr sz="2200" spc="-295" dirty="0">
                <a:solidFill>
                  <a:srgbClr val="E17C0D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E17C0D"/>
                </a:solidFill>
                <a:latin typeface="Tahoma"/>
                <a:cs typeface="Tahoma"/>
              </a:rPr>
              <a:t>G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3600" dirty="0">
                <a:solidFill>
                  <a:srgbClr val="CC9900"/>
                </a:solidFill>
                <a:latin typeface="Arial MT"/>
                <a:cs typeface="Arial MT"/>
              </a:rPr>
              <a:t>Answers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86281"/>
            <a:ext cx="7919720" cy="48825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76250" marR="363220" indent="-464184">
              <a:lnSpc>
                <a:spcPts val="3400"/>
              </a:lnSpc>
              <a:spcBef>
                <a:spcPts val="80"/>
              </a:spcBef>
              <a:tabLst>
                <a:tab pos="3218815" algn="l"/>
              </a:tabLst>
            </a:pP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C.</a:t>
            </a:r>
            <a:r>
              <a:rPr sz="2600" b="1" spc="3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dirty="0">
                <a:latin typeface="Arial MT"/>
                <a:cs typeface="Arial MT"/>
              </a:rPr>
              <a:t>Jane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spends</a:t>
            </a:r>
            <a:r>
              <a:rPr sz="2700" spc="-5" dirty="0">
                <a:latin typeface="Arial MT"/>
                <a:cs typeface="Arial MT"/>
              </a:rPr>
              <a:t> $800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on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computer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use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her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editing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business.	</a:t>
            </a:r>
            <a:r>
              <a:rPr sz="2700" dirty="0">
                <a:latin typeface="Arial MT"/>
                <a:cs typeface="Arial MT"/>
              </a:rPr>
              <a:t>She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got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last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5" dirty="0">
                <a:latin typeface="Arial MT"/>
                <a:cs typeface="Arial MT"/>
              </a:rPr>
              <a:t>year’s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model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on</a:t>
            </a:r>
            <a:endParaRPr sz="2700">
              <a:latin typeface="Arial MT"/>
              <a:cs typeface="Arial MT"/>
            </a:endParaRPr>
          </a:p>
          <a:p>
            <a:pPr marL="476250">
              <a:lnSpc>
                <a:spcPct val="100000"/>
              </a:lnSpc>
              <a:spcBef>
                <a:spcPts val="30"/>
              </a:spcBef>
            </a:pPr>
            <a:r>
              <a:rPr sz="2700" spc="-5" dirty="0">
                <a:latin typeface="Arial MT"/>
                <a:cs typeface="Arial MT"/>
              </a:rPr>
              <a:t>sale</a:t>
            </a:r>
            <a:r>
              <a:rPr sz="2700" dirty="0">
                <a:latin typeface="Arial MT"/>
                <a:cs typeface="Arial MT"/>
              </a:rPr>
              <a:t> for </a:t>
            </a:r>
            <a:r>
              <a:rPr sz="2700" spc="-5" dirty="0">
                <a:latin typeface="Arial MT"/>
                <a:cs typeface="Arial MT"/>
              </a:rPr>
              <a:t>a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great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price</a:t>
            </a:r>
            <a:r>
              <a:rPr sz="2700" dirty="0">
                <a:latin typeface="Arial MT"/>
                <a:cs typeface="Arial MT"/>
              </a:rPr>
              <a:t> from </a:t>
            </a:r>
            <a:r>
              <a:rPr sz="2700" spc="-5" dirty="0">
                <a:latin typeface="Arial MT"/>
                <a:cs typeface="Arial MT"/>
              </a:rPr>
              <a:t>a </a:t>
            </a:r>
            <a:r>
              <a:rPr sz="2700" dirty="0">
                <a:latin typeface="Arial MT"/>
                <a:cs typeface="Arial MT"/>
              </a:rPr>
              <a:t>local </a:t>
            </a:r>
            <a:r>
              <a:rPr sz="2700" spc="-15" dirty="0">
                <a:latin typeface="Arial MT"/>
                <a:cs typeface="Arial MT"/>
              </a:rPr>
              <a:t>manufacturer.</a:t>
            </a:r>
            <a:endParaRPr sz="2700">
              <a:latin typeface="Arial MT"/>
              <a:cs typeface="Arial MT"/>
            </a:endParaRPr>
          </a:p>
          <a:p>
            <a:pPr marL="476250" marR="685165">
              <a:lnSpc>
                <a:spcPct val="105200"/>
              </a:lnSpc>
              <a:spcBef>
                <a:spcPts val="960"/>
              </a:spcBef>
            </a:pP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Current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sz="2700" i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 investment</a:t>
            </a:r>
            <a:r>
              <a:rPr sz="27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do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not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change, </a:t>
            </a:r>
            <a:r>
              <a:rPr sz="2700" i="1" spc="-7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because</a:t>
            </a:r>
            <a:r>
              <a:rPr sz="27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700" i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computer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was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built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last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20" dirty="0">
                <a:solidFill>
                  <a:srgbClr val="0000FF"/>
                </a:solidFill>
                <a:latin typeface="Arial"/>
                <a:cs typeface="Arial"/>
              </a:rPr>
              <a:t>year.</a:t>
            </a:r>
            <a:endParaRPr sz="2700">
              <a:latin typeface="Arial"/>
              <a:cs typeface="Arial"/>
            </a:endParaRPr>
          </a:p>
          <a:p>
            <a:pPr marL="476250" marR="5080" indent="-464184">
              <a:lnSpc>
                <a:spcPct val="104800"/>
              </a:lnSpc>
              <a:spcBef>
                <a:spcPts val="2440"/>
              </a:spcBef>
            </a:pP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D.</a:t>
            </a:r>
            <a:r>
              <a:rPr sz="2600" b="1" spc="3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latin typeface="Arial MT"/>
                <a:cs typeface="Arial MT"/>
              </a:rPr>
              <a:t>General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Motors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builds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$500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million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worth</a:t>
            </a:r>
            <a:r>
              <a:rPr sz="2700" dirty="0">
                <a:latin typeface="Arial MT"/>
                <a:cs typeface="Arial MT"/>
              </a:rPr>
              <a:t> of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cars,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but </a:t>
            </a:r>
            <a:r>
              <a:rPr sz="2700" spc="-5" dirty="0">
                <a:latin typeface="Arial MT"/>
                <a:cs typeface="Arial MT"/>
              </a:rPr>
              <a:t>consumers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only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buy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$470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million</a:t>
            </a:r>
            <a:r>
              <a:rPr sz="2700" dirty="0">
                <a:latin typeface="Arial MT"/>
                <a:cs typeface="Arial MT"/>
              </a:rPr>
              <a:t> of them.</a:t>
            </a:r>
            <a:endParaRPr sz="2700">
              <a:latin typeface="Arial MT"/>
              <a:cs typeface="Arial MT"/>
            </a:endParaRPr>
          </a:p>
          <a:p>
            <a:pPr marL="476250" marR="1188085">
              <a:lnSpc>
                <a:spcPct val="105000"/>
              </a:lnSpc>
              <a:spcBef>
                <a:spcPts val="975"/>
              </a:spcBef>
            </a:pP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Consumption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rises by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$470 million,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 inventory</a:t>
            </a:r>
            <a:r>
              <a:rPr sz="27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investment</a:t>
            </a:r>
            <a:r>
              <a:rPr sz="27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rises</a:t>
            </a:r>
            <a:r>
              <a:rPr sz="27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sz="27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$30</a:t>
            </a:r>
            <a:r>
              <a:rPr sz="27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million, </a:t>
            </a:r>
            <a:r>
              <a:rPr sz="2700" i="1" spc="-7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7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sz="2700" i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rises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$500</a:t>
            </a:r>
            <a:r>
              <a:rPr sz="27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million.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5358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Real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versus</a:t>
            </a:r>
            <a:r>
              <a:rPr sz="3600" spc="-1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Nominal</a:t>
            </a:r>
            <a:r>
              <a:rPr sz="3600" spc="-4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8055609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dirty="0">
                <a:latin typeface="Arial MT"/>
                <a:cs typeface="Arial MT"/>
              </a:rPr>
              <a:t>Inflation</a:t>
            </a:r>
            <a:r>
              <a:rPr sz="2800" spc="-5" dirty="0">
                <a:latin typeface="Arial MT"/>
                <a:cs typeface="Arial MT"/>
              </a:rPr>
              <a:t> can</a:t>
            </a:r>
            <a:r>
              <a:rPr sz="2800" dirty="0">
                <a:latin typeface="Arial MT"/>
                <a:cs typeface="Arial MT"/>
              </a:rPr>
              <a:t> distort </a:t>
            </a:r>
            <a:r>
              <a:rPr sz="2800" spc="-5" dirty="0">
                <a:latin typeface="Arial MT"/>
                <a:cs typeface="Arial MT"/>
              </a:rPr>
              <a:t>economic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variables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like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GDP,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have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two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versions 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GDP: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Nominal</a:t>
            </a:r>
            <a:r>
              <a:rPr sz="28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GDP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spc="-5" dirty="0">
                <a:latin typeface="Arial MT"/>
                <a:cs typeface="Arial MT"/>
              </a:rPr>
              <a:t>values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output</a:t>
            </a:r>
            <a:r>
              <a:rPr sz="2700" spc="-5" dirty="0">
                <a:latin typeface="Arial MT"/>
                <a:cs typeface="Arial MT"/>
              </a:rPr>
              <a:t> using </a:t>
            </a:r>
            <a:r>
              <a:rPr sz="2700" dirty="0">
                <a:latin typeface="Arial MT"/>
                <a:cs typeface="Arial MT"/>
              </a:rPr>
              <a:t>current</a:t>
            </a:r>
            <a:r>
              <a:rPr sz="2700" spc="-5" dirty="0">
                <a:latin typeface="Arial MT"/>
                <a:cs typeface="Arial MT"/>
              </a:rPr>
              <a:t> prices</a:t>
            </a:r>
            <a:endParaRPr sz="27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not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corrected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inflation</a:t>
            </a:r>
            <a:endParaRPr sz="27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Real</a:t>
            </a:r>
            <a:r>
              <a:rPr sz="28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GDP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spc="-5" dirty="0">
                <a:latin typeface="Arial MT"/>
                <a:cs typeface="Arial MT"/>
              </a:rPr>
              <a:t>values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output </a:t>
            </a:r>
            <a:r>
              <a:rPr sz="2700" spc="-5" dirty="0">
                <a:latin typeface="Arial MT"/>
                <a:cs typeface="Arial MT"/>
              </a:rPr>
              <a:t>using</a:t>
            </a:r>
            <a:r>
              <a:rPr sz="2700" dirty="0">
                <a:latin typeface="Arial MT"/>
                <a:cs typeface="Arial MT"/>
              </a:rPr>
              <a:t> the </a:t>
            </a:r>
            <a:r>
              <a:rPr sz="2700" spc="-5" dirty="0">
                <a:latin typeface="Arial MT"/>
                <a:cs typeface="Arial MT"/>
              </a:rPr>
              <a:t>prices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b="1" i="1" spc="-5" dirty="0">
                <a:solidFill>
                  <a:srgbClr val="800080"/>
                </a:solidFill>
                <a:latin typeface="Arial"/>
                <a:cs typeface="Arial"/>
              </a:rPr>
              <a:t>base</a:t>
            </a:r>
            <a:r>
              <a:rPr sz="2700" b="1" i="1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700" b="1" i="1" spc="-5" dirty="0">
                <a:solidFill>
                  <a:srgbClr val="800080"/>
                </a:solidFill>
                <a:latin typeface="Arial"/>
                <a:cs typeface="Arial"/>
              </a:rPr>
              <a:t>year</a:t>
            </a:r>
            <a:endParaRPr sz="27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is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corrected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inflation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365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The</a:t>
            </a:r>
            <a:r>
              <a:rPr sz="3600" spc="-2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r>
              <a:rPr sz="3600" spc="-8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Deflator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404100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deflator</a:t>
            </a:r>
            <a:r>
              <a:rPr sz="2800" spc="-5" dirty="0">
                <a:latin typeface="Arial MT"/>
                <a:cs typeface="Arial MT"/>
              </a:rPr>
              <a:t> is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measure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overall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prices.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Definition: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616" y="4369402"/>
            <a:ext cx="7533640" cy="136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5000"/>
              </a:lnSpc>
              <a:spcBef>
                <a:spcPts val="95"/>
              </a:spcBef>
              <a:buClr>
                <a:srgbClr val="339966"/>
              </a:buClr>
              <a:buSzPct val="119642"/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One </a:t>
            </a:r>
            <a:r>
              <a:rPr sz="2800" spc="-10" dirty="0">
                <a:latin typeface="Arial MT"/>
                <a:cs typeface="Arial MT"/>
              </a:rPr>
              <a:t>way </a:t>
            </a:r>
            <a:r>
              <a:rPr sz="2800" spc="-5" dirty="0">
                <a:latin typeface="Arial MT"/>
                <a:cs typeface="Arial MT"/>
              </a:rPr>
              <a:t>to measure the </a:t>
            </a:r>
            <a:r>
              <a:rPr sz="2800" spc="-10" dirty="0">
                <a:latin typeface="Arial MT"/>
                <a:cs typeface="Arial MT"/>
              </a:rPr>
              <a:t>economy’s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inflation </a:t>
            </a:r>
            <a:r>
              <a:rPr sz="2800" b="1" spc="-7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rate </a:t>
            </a:r>
            <a:r>
              <a:rPr sz="2800" spc="-5" dirty="0">
                <a:latin typeface="Arial MT"/>
                <a:cs typeface="Arial MT"/>
              </a:rPr>
              <a:t>is to compute the </a:t>
            </a:r>
            <a:r>
              <a:rPr sz="2800" dirty="0">
                <a:latin typeface="Arial MT"/>
                <a:cs typeface="Arial MT"/>
              </a:rPr>
              <a:t>percentage increase in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deflator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one</a:t>
            </a:r>
            <a:r>
              <a:rPr sz="2800" dirty="0">
                <a:latin typeface="Arial MT"/>
                <a:cs typeface="Arial MT"/>
              </a:rPr>
              <a:t> year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next.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64919" y="2871195"/>
            <a:ext cx="6666230" cy="1315720"/>
            <a:chOff x="1264919" y="2871195"/>
            <a:chExt cx="6666230" cy="13157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4919" y="2871195"/>
              <a:ext cx="6665976" cy="13152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3137916"/>
              <a:ext cx="4291584" cy="8808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1683" y="2878836"/>
              <a:ext cx="6577965" cy="1236345"/>
            </a:xfrm>
            <a:custGeom>
              <a:avLst/>
              <a:gdLst/>
              <a:ahLst/>
              <a:cxnLst/>
              <a:rect l="l" t="t" r="r" b="b"/>
              <a:pathLst>
                <a:path w="6577965" h="1236345">
                  <a:moveTo>
                    <a:pt x="6577583" y="0"/>
                  </a:moveTo>
                  <a:lnTo>
                    <a:pt x="0" y="0"/>
                  </a:lnTo>
                  <a:lnTo>
                    <a:pt x="0" y="1235964"/>
                  </a:lnTo>
                  <a:lnTo>
                    <a:pt x="6577583" y="1235964"/>
                  </a:lnTo>
                  <a:lnTo>
                    <a:pt x="657758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30350" y="3252673"/>
            <a:ext cx="60471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2349500" algn="l"/>
                <a:tab pos="2767330" algn="l"/>
              </a:tabLst>
            </a:pPr>
            <a:r>
              <a:rPr sz="2900" dirty="0">
                <a:latin typeface="Arial MT"/>
                <a:cs typeface="Arial MT"/>
              </a:rPr>
              <a:t>GDP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deflator	=	100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x</a:t>
            </a:r>
            <a:r>
              <a:rPr sz="2900" spc="340" dirty="0">
                <a:latin typeface="Arial MT"/>
                <a:cs typeface="Arial MT"/>
              </a:rPr>
              <a:t> </a:t>
            </a:r>
            <a:r>
              <a:rPr sz="4350" u="sng" baseline="354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nominal</a:t>
            </a:r>
            <a:r>
              <a:rPr sz="4350" u="sng" spc="-75" baseline="354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4350" u="sng" baseline="354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GDP</a:t>
            </a:r>
            <a:endParaRPr sz="4350" baseline="3544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1504" y="3513785"/>
            <a:ext cx="152844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 MT"/>
                <a:cs typeface="Arial MT"/>
              </a:rPr>
              <a:t>real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GDP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6252" y="6351523"/>
            <a:ext cx="2419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B1B1B1"/>
                </a:solidFill>
                <a:latin typeface="Times New Roman"/>
                <a:cs typeface="Times New Roman"/>
              </a:rPr>
              <a:t>34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2" y="6530441"/>
            <a:ext cx="54057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6362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r>
              <a:rPr sz="3600" spc="-7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and</a:t>
            </a:r>
            <a:r>
              <a:rPr sz="3600" spc="-2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Economic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006699"/>
                </a:solidFill>
                <a:latin typeface="Arial MT"/>
                <a:cs typeface="Arial MT"/>
              </a:rPr>
              <a:t>Well-Being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11596"/>
            <a:ext cx="7748270" cy="314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Real GDP per capita is the </a:t>
            </a:r>
            <a:r>
              <a:rPr sz="2800" b="1" i="1" dirty="0">
                <a:solidFill>
                  <a:srgbClr val="660066"/>
                </a:solidFill>
                <a:latin typeface="Arial"/>
                <a:cs typeface="Arial"/>
              </a:rPr>
              <a:t>main </a:t>
            </a: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indicator of </a:t>
            </a:r>
            <a:r>
              <a:rPr sz="2800" b="1" i="1" spc="-7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800" b="1" i="1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average</a:t>
            </a:r>
            <a:r>
              <a:rPr sz="2800" b="1" i="1" spc="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660066"/>
                </a:solidFill>
                <a:latin typeface="Arial"/>
                <a:cs typeface="Arial"/>
              </a:rPr>
              <a:t>person’s</a:t>
            </a:r>
            <a:r>
              <a:rPr sz="2800" b="1" i="1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660066"/>
                </a:solidFill>
                <a:latin typeface="Arial"/>
                <a:cs typeface="Arial"/>
              </a:rPr>
              <a:t>standard</a:t>
            </a:r>
            <a:r>
              <a:rPr sz="2800" b="1" i="1" spc="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8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660066"/>
                </a:solidFill>
                <a:latin typeface="Arial"/>
                <a:cs typeface="Arial"/>
              </a:rPr>
              <a:t>living.</a:t>
            </a:r>
            <a:endParaRPr sz="2800">
              <a:latin typeface="Arial"/>
              <a:cs typeface="Arial"/>
            </a:endParaRPr>
          </a:p>
          <a:p>
            <a:pPr marL="355600" marR="1678305" indent="-343535">
              <a:lnSpc>
                <a:spcPct val="105100"/>
              </a:lnSpc>
              <a:spcBef>
                <a:spcPts val="168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But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not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perfect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measure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well-being.</a:t>
            </a:r>
            <a:endParaRPr sz="2800">
              <a:latin typeface="Arial MT"/>
              <a:cs typeface="Arial MT"/>
            </a:endParaRPr>
          </a:p>
          <a:p>
            <a:pPr marL="355600" marR="1152525" indent="-343535">
              <a:lnSpc>
                <a:spcPct val="105000"/>
              </a:lnSpc>
              <a:spcBef>
                <a:spcPts val="168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Robert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Kennedy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issued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very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eloquent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yet</a:t>
            </a:r>
            <a:r>
              <a:rPr sz="2800" spc="-5" dirty="0">
                <a:latin typeface="Arial MT"/>
                <a:cs typeface="Arial MT"/>
              </a:rPr>
              <a:t> harsh</a:t>
            </a:r>
            <a:r>
              <a:rPr sz="2800" dirty="0">
                <a:latin typeface="Arial MT"/>
                <a:cs typeface="Arial MT"/>
              </a:rPr>
              <a:t> criticism</a:t>
            </a:r>
            <a:r>
              <a:rPr sz="2800" spc="-5" dirty="0">
                <a:latin typeface="Arial MT"/>
                <a:cs typeface="Arial MT"/>
              </a:rPr>
              <a:t> 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GDP: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314" y="238455"/>
            <a:ext cx="41319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990033"/>
                </a:solidFill>
                <a:latin typeface="Times New Roman"/>
                <a:cs typeface="Times New Roman"/>
              </a:rPr>
              <a:t>Gross</a:t>
            </a:r>
            <a:r>
              <a:rPr sz="3000" spc="-4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990033"/>
                </a:solidFill>
                <a:latin typeface="Times New Roman"/>
                <a:cs typeface="Times New Roman"/>
              </a:rPr>
              <a:t>Domestic</a:t>
            </a:r>
            <a:r>
              <a:rPr sz="3000" spc="-1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990033"/>
                </a:solidFill>
                <a:latin typeface="Times New Roman"/>
                <a:cs typeface="Times New Roman"/>
              </a:rPr>
              <a:t>Product…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227" y="685800"/>
            <a:ext cx="7259320" cy="1607820"/>
          </a:xfrm>
          <a:custGeom>
            <a:avLst/>
            <a:gdLst/>
            <a:ahLst/>
            <a:cxnLst/>
            <a:rect l="l" t="t" r="r" b="b"/>
            <a:pathLst>
              <a:path w="7259320" h="1607820">
                <a:moveTo>
                  <a:pt x="7258811" y="0"/>
                </a:moveTo>
                <a:lnTo>
                  <a:pt x="0" y="0"/>
                </a:lnTo>
                <a:lnTo>
                  <a:pt x="0" y="1607820"/>
                </a:lnTo>
                <a:lnTo>
                  <a:pt x="7258811" y="1607820"/>
                </a:lnTo>
                <a:lnTo>
                  <a:pt x="7258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968" y="679163"/>
            <a:ext cx="5629910" cy="921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“…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allow</a:t>
            </a:r>
            <a:r>
              <a:rPr sz="2800" dirty="0">
                <a:latin typeface="Times New Roman"/>
                <a:cs typeface="Times New Roman"/>
              </a:rPr>
              <a:t> 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health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children,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quality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education,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968" y="1597279"/>
            <a:ext cx="328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or 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joy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play.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4134" y="1659127"/>
            <a:ext cx="1525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does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084984"/>
            <a:ext cx="8045450" cy="451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3021330">
              <a:lnSpc>
                <a:spcPct val="105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include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beauty of our poetry 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strength of our marriages,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intelligence of our </a:t>
            </a:r>
            <a:r>
              <a:rPr sz="2800" dirty="0">
                <a:latin typeface="Times New Roman"/>
                <a:cs typeface="Times New Roman"/>
              </a:rPr>
              <a:t>public </a:t>
            </a:r>
            <a:r>
              <a:rPr sz="2800" spc="-5" dirty="0">
                <a:latin typeface="Times New Roman"/>
                <a:cs typeface="Times New Roman"/>
              </a:rPr>
              <a:t>debate 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integrity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our </a:t>
            </a:r>
            <a:r>
              <a:rPr sz="2800" dirty="0">
                <a:latin typeface="Times New Roman"/>
                <a:cs typeface="Times New Roman"/>
              </a:rPr>
              <a:t>public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officials.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85"/>
              </a:lnSpc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measures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neither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our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courage,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wisdom,</a:t>
            </a:r>
            <a:endParaRPr sz="2800">
              <a:latin typeface="Times New Roman"/>
              <a:cs typeface="Times New Roman"/>
            </a:endParaRPr>
          </a:p>
          <a:p>
            <a:pPr marL="34925" marR="5080" indent="-22860" algn="just">
              <a:lnSpc>
                <a:spcPct val="105000"/>
              </a:lnSpc>
            </a:pPr>
            <a:r>
              <a:rPr sz="2800" spc="-5" dirty="0">
                <a:latin typeface="Times New Roman"/>
                <a:cs typeface="Times New Roman"/>
              </a:rPr>
              <a:t>nor </a:t>
            </a:r>
            <a:r>
              <a:rPr sz="2800" dirty="0">
                <a:latin typeface="Times New Roman"/>
                <a:cs typeface="Times New Roman"/>
              </a:rPr>
              <a:t>our devotion </a:t>
            </a:r>
            <a:r>
              <a:rPr sz="2800" spc="-5" dirty="0">
                <a:latin typeface="Times New Roman"/>
                <a:cs typeface="Times New Roman"/>
              </a:rPr>
              <a:t>to our </a:t>
            </a:r>
            <a:r>
              <a:rPr sz="2800" spc="-25" dirty="0">
                <a:latin typeface="Times New Roman"/>
                <a:cs typeface="Times New Roman"/>
              </a:rPr>
              <a:t>country.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measures </a:t>
            </a:r>
            <a:r>
              <a:rPr sz="2800" spc="-5" dirty="0">
                <a:latin typeface="Times New Roman"/>
                <a:cs typeface="Times New Roman"/>
              </a:rPr>
              <a:t>everything,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short, </a:t>
            </a:r>
            <a:r>
              <a:rPr sz="2800" spc="-5" dirty="0">
                <a:latin typeface="Times New Roman"/>
                <a:cs typeface="Times New Roman"/>
              </a:rPr>
              <a:t>except that which makes life worthwhile,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tell us everything about America except why we are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eric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.”</a:t>
            </a:r>
            <a:endParaRPr sz="2800">
              <a:latin typeface="Times New Roman"/>
              <a:cs typeface="Times New Roman"/>
            </a:endParaRPr>
          </a:p>
          <a:p>
            <a:pPr marL="34925" algn="just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Times New Roman"/>
                <a:cs typeface="Times New Roman"/>
              </a:rPr>
              <a:t>- </a:t>
            </a:r>
            <a:r>
              <a:rPr sz="2800" b="1" i="1" spc="-5" dirty="0">
                <a:latin typeface="Times New Roman"/>
                <a:cs typeface="Times New Roman"/>
              </a:rPr>
              <a:t>Senator Robert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Kennedy,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1968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443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GDP</a:t>
            </a:r>
            <a:r>
              <a:rPr sz="3600" spc="-8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Does</a:t>
            </a:r>
            <a:r>
              <a:rPr sz="3600" spc="-4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Not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45" dirty="0">
                <a:solidFill>
                  <a:srgbClr val="006699"/>
                </a:solidFill>
                <a:latin typeface="Arial MT"/>
                <a:cs typeface="Arial MT"/>
              </a:rPr>
              <a:t>Value: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8053"/>
            <a:ext cx="6969125" cy="312102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95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quality</a:t>
            </a:r>
            <a:r>
              <a:rPr sz="2800" spc="-5" dirty="0">
                <a:latin typeface="Arial MT"/>
                <a:cs typeface="Arial MT"/>
              </a:rPr>
              <a:t> of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environment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dirty="0">
                <a:latin typeface="Arial MT"/>
                <a:cs typeface="Arial MT"/>
              </a:rPr>
              <a:t>leisure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time</a:t>
            </a:r>
            <a:endParaRPr sz="2800">
              <a:latin typeface="Arial MT"/>
              <a:cs typeface="Arial MT"/>
            </a:endParaRPr>
          </a:p>
          <a:p>
            <a:pPr marL="355600" marR="5080" indent="-343535">
              <a:lnSpc>
                <a:spcPct val="105100"/>
              </a:lnSpc>
              <a:spcBef>
                <a:spcPts val="167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non-market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activity,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such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 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child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parent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provides </a:t>
            </a:r>
            <a:r>
              <a:rPr sz="2800" spc="-5" dirty="0">
                <a:latin typeface="Arial MT"/>
                <a:cs typeface="Arial MT"/>
              </a:rPr>
              <a:t>at home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an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equitable distribution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income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78434"/>
            <a:ext cx="8251190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95" dirty="0">
                <a:solidFill>
                  <a:srgbClr val="008000"/>
                </a:solidFill>
                <a:latin typeface="Arial MT"/>
                <a:cs typeface="Arial MT"/>
              </a:rPr>
              <a:t>In</a:t>
            </a:r>
            <a:r>
              <a:rPr sz="3300" spc="37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008000"/>
                </a:solidFill>
                <a:latin typeface="Arial MT"/>
                <a:cs typeface="Arial MT"/>
              </a:rPr>
              <a:t>this</a:t>
            </a:r>
            <a:r>
              <a:rPr sz="3300" spc="37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70" dirty="0">
                <a:solidFill>
                  <a:srgbClr val="008000"/>
                </a:solidFill>
                <a:latin typeface="Arial MT"/>
                <a:cs typeface="Arial MT"/>
              </a:rPr>
              <a:t>chapter,</a:t>
            </a:r>
            <a:endParaRPr sz="3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3300" spc="145" dirty="0">
                <a:solidFill>
                  <a:srgbClr val="008000"/>
                </a:solidFill>
                <a:latin typeface="Arial MT"/>
                <a:cs typeface="Arial MT"/>
              </a:rPr>
              <a:t>look</a:t>
            </a:r>
            <a:r>
              <a:rPr sz="3300" spc="38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30" dirty="0">
                <a:solidFill>
                  <a:srgbClr val="008000"/>
                </a:solidFill>
                <a:latin typeface="Arial MT"/>
                <a:cs typeface="Arial MT"/>
              </a:rPr>
              <a:t>for</a:t>
            </a:r>
            <a:r>
              <a:rPr sz="3300" spc="37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30" dirty="0">
                <a:solidFill>
                  <a:srgbClr val="008000"/>
                </a:solidFill>
                <a:latin typeface="Arial MT"/>
                <a:cs typeface="Arial MT"/>
              </a:rPr>
              <a:t>the</a:t>
            </a:r>
            <a:r>
              <a:rPr sz="3300" spc="37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70" dirty="0">
                <a:solidFill>
                  <a:srgbClr val="008000"/>
                </a:solidFill>
                <a:latin typeface="Arial MT"/>
                <a:cs typeface="Arial MT"/>
              </a:rPr>
              <a:t>answers</a:t>
            </a:r>
            <a:r>
              <a:rPr sz="3300" spc="36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95" dirty="0">
                <a:solidFill>
                  <a:srgbClr val="008000"/>
                </a:solidFill>
                <a:latin typeface="Arial MT"/>
                <a:cs typeface="Arial MT"/>
              </a:rPr>
              <a:t>to</a:t>
            </a:r>
            <a:r>
              <a:rPr sz="3300" spc="37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60" dirty="0">
                <a:solidFill>
                  <a:srgbClr val="008000"/>
                </a:solidFill>
                <a:latin typeface="Arial MT"/>
                <a:cs typeface="Arial MT"/>
              </a:rPr>
              <a:t>these</a:t>
            </a:r>
            <a:r>
              <a:rPr sz="3300" spc="37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3300" spc="175" dirty="0">
                <a:solidFill>
                  <a:srgbClr val="008000"/>
                </a:solidFill>
                <a:latin typeface="Arial MT"/>
                <a:cs typeface="Arial MT"/>
              </a:rPr>
              <a:t>questions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97571"/>
            <a:ext cx="7457440" cy="34023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Clr>
                <a:srgbClr val="375F92"/>
              </a:buClr>
              <a:buSzPct val="119642"/>
              <a:buChar char="•"/>
              <a:tabLst>
                <a:tab pos="299720" algn="l"/>
              </a:tabLst>
            </a:pPr>
            <a:r>
              <a:rPr sz="2800" spc="-5" dirty="0">
                <a:latin typeface="Arial MT"/>
                <a:cs typeface="Arial MT"/>
              </a:rPr>
              <a:t>What is Gross Domestic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Product (GDP)?</a:t>
            </a:r>
            <a:endParaRPr sz="2800">
              <a:latin typeface="Arial MT"/>
              <a:cs typeface="Arial MT"/>
            </a:endParaRPr>
          </a:p>
          <a:p>
            <a:pPr marL="299085" marR="5080" indent="-287020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299720" algn="l"/>
              </a:tabLst>
            </a:pPr>
            <a:r>
              <a:rPr sz="2800" spc="-10" dirty="0">
                <a:latin typeface="Arial MT"/>
                <a:cs typeface="Arial MT"/>
              </a:rPr>
              <a:t>How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related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nation’s</a:t>
            </a:r>
            <a:r>
              <a:rPr sz="2800" dirty="0">
                <a:latin typeface="Arial MT"/>
                <a:cs typeface="Arial MT"/>
              </a:rPr>
              <a:t> total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income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spending?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375F92"/>
              </a:buClr>
              <a:buSzPct val="119642"/>
              <a:buChar char="•"/>
              <a:tabLst>
                <a:tab pos="299720" algn="l"/>
              </a:tabLst>
            </a:pPr>
            <a:r>
              <a:rPr sz="2800" spc="-5" dirty="0">
                <a:latin typeface="Arial MT"/>
                <a:cs typeface="Arial MT"/>
              </a:rPr>
              <a:t>What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components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GDP?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375F92"/>
              </a:buClr>
              <a:buSzPct val="119642"/>
              <a:buChar char="•"/>
              <a:tabLst>
                <a:tab pos="299720" algn="l"/>
              </a:tabLst>
            </a:pPr>
            <a:r>
              <a:rPr sz="2800" spc="-5" dirty="0">
                <a:latin typeface="Arial MT"/>
                <a:cs typeface="Arial MT"/>
              </a:rPr>
              <a:t>How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corrected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inflation?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365"/>
              </a:spcBef>
              <a:buClr>
                <a:srgbClr val="375F92"/>
              </a:buClr>
              <a:buSzPct val="119642"/>
              <a:buChar char="•"/>
              <a:tabLst>
                <a:tab pos="299720" algn="l"/>
              </a:tabLst>
            </a:pPr>
            <a:r>
              <a:rPr sz="2800" spc="-5" dirty="0">
                <a:latin typeface="Arial MT"/>
                <a:cs typeface="Arial MT"/>
              </a:rPr>
              <a:t>Does GDP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measure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society’s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well-being?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530441"/>
            <a:ext cx="54057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741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Then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Why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 Do </a:t>
            </a:r>
            <a:r>
              <a:rPr sz="3600" spc="-35" dirty="0">
                <a:solidFill>
                  <a:srgbClr val="006699"/>
                </a:solidFill>
                <a:latin typeface="Arial MT"/>
                <a:cs typeface="Arial MT"/>
              </a:rPr>
              <a:t>We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 Care</a:t>
            </a:r>
            <a:r>
              <a:rPr sz="3600" spc="-22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About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 GDP?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37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834630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Having a large GDP </a:t>
            </a:r>
            <a:r>
              <a:rPr sz="2800" dirty="0">
                <a:latin typeface="Arial MT"/>
                <a:cs typeface="Arial MT"/>
              </a:rPr>
              <a:t>enables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country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spc="-10" dirty="0">
                <a:latin typeface="Arial MT"/>
                <a:cs typeface="Arial MT"/>
              </a:rPr>
              <a:t>afford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better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schools,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cleaner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environment,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latin typeface="Arial MT"/>
                <a:cs typeface="Arial MT"/>
              </a:rPr>
              <a:t>health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care,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etc</a:t>
            </a:r>
            <a:r>
              <a:rPr sz="2800" i="1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141605" indent="-343535">
              <a:lnSpc>
                <a:spcPct val="105000"/>
              </a:lnSpc>
              <a:spcBef>
                <a:spcPts val="168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  <a:tab pos="5351145" algn="l"/>
              </a:tabLst>
            </a:pPr>
            <a:r>
              <a:rPr sz="2800" spc="-5" dirty="0">
                <a:latin typeface="Arial MT"/>
                <a:cs typeface="Arial MT"/>
              </a:rPr>
              <a:t>Many</a:t>
            </a:r>
            <a:r>
              <a:rPr sz="2800" dirty="0">
                <a:latin typeface="Arial MT"/>
                <a:cs typeface="Arial MT"/>
              </a:rPr>
              <a:t> indicators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quality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life </a:t>
            </a:r>
            <a:r>
              <a:rPr sz="2800" dirty="0">
                <a:latin typeface="Arial MT"/>
                <a:cs typeface="Arial MT"/>
              </a:rPr>
              <a:t>are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positively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correlated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with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GDP.	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example…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01497"/>
            <a:ext cx="213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Su</a:t>
            </a:r>
            <a:r>
              <a:rPr sz="3600" spc="204" dirty="0">
                <a:solidFill>
                  <a:srgbClr val="008000"/>
                </a:solidFill>
                <a:latin typeface="Arial MT"/>
                <a:cs typeface="Arial MT"/>
              </a:rPr>
              <a:t>mm</a:t>
            </a: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ar</a:t>
            </a:r>
            <a:r>
              <a:rPr sz="3600" dirty="0">
                <a:solidFill>
                  <a:srgbClr val="008000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287796"/>
            <a:ext cx="8098790" cy="544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661035" indent="-343535">
              <a:lnSpc>
                <a:spcPct val="105100"/>
              </a:lnSpc>
              <a:spcBef>
                <a:spcPts val="100"/>
              </a:spcBef>
              <a:buClr>
                <a:srgbClr val="375F92"/>
              </a:buClr>
              <a:buSzPct val="119642"/>
              <a:buChar char="•"/>
              <a:tabLst>
                <a:tab pos="508000" algn="l"/>
                <a:tab pos="508634" algn="l"/>
              </a:tabLst>
            </a:pPr>
            <a:r>
              <a:rPr sz="2800" spc="-5" dirty="0">
                <a:latin typeface="Arial MT"/>
                <a:cs typeface="Arial MT"/>
              </a:rPr>
              <a:t>Gross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Domestic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Product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(GDP)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measures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country’s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total</a:t>
            </a:r>
            <a:r>
              <a:rPr sz="2800" spc="-5" dirty="0">
                <a:latin typeface="Arial MT"/>
                <a:cs typeface="Arial MT"/>
              </a:rPr>
              <a:t> income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expenditure.</a:t>
            </a:r>
            <a:endParaRPr sz="2800">
              <a:latin typeface="Arial MT"/>
              <a:cs typeface="Arial MT"/>
            </a:endParaRPr>
          </a:p>
          <a:p>
            <a:pPr marL="508000" marR="90805" indent="-343535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508000" algn="l"/>
                <a:tab pos="508634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four </a:t>
            </a:r>
            <a:r>
              <a:rPr sz="2800" spc="-5" dirty="0">
                <a:latin typeface="Arial MT"/>
                <a:cs typeface="Arial MT"/>
              </a:rPr>
              <a:t>spending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components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include: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Consumption,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Investment,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Government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Purchases,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Net </a:t>
            </a:r>
            <a:r>
              <a:rPr sz="2800" dirty="0">
                <a:latin typeface="Arial MT"/>
                <a:cs typeface="Arial MT"/>
              </a:rPr>
              <a:t>Exports.</a:t>
            </a:r>
            <a:endParaRPr sz="2800">
              <a:latin typeface="Arial MT"/>
              <a:cs typeface="Arial MT"/>
            </a:endParaRPr>
          </a:p>
          <a:p>
            <a:pPr marL="508000" marR="5080" indent="-343535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508000" algn="l"/>
                <a:tab pos="508634" algn="l"/>
              </a:tabLst>
            </a:pPr>
            <a:r>
              <a:rPr sz="2800" spc="-5" dirty="0">
                <a:latin typeface="Arial MT"/>
                <a:cs typeface="Arial MT"/>
              </a:rPr>
              <a:t>Nominal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measured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using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current prices.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measured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using 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prices</a:t>
            </a:r>
            <a:r>
              <a:rPr sz="2800" spc="-5" dirty="0">
                <a:latin typeface="Arial MT"/>
                <a:cs typeface="Arial MT"/>
              </a:rPr>
              <a:t> of a </a:t>
            </a:r>
            <a:r>
              <a:rPr sz="2800" dirty="0">
                <a:latin typeface="Arial MT"/>
                <a:cs typeface="Arial MT"/>
              </a:rPr>
              <a:t> constant</a:t>
            </a:r>
            <a:r>
              <a:rPr sz="2800" spc="-5" dirty="0">
                <a:latin typeface="Arial MT"/>
                <a:cs typeface="Arial MT"/>
              </a:rPr>
              <a:t> base</a:t>
            </a:r>
            <a:r>
              <a:rPr sz="2800" dirty="0">
                <a:latin typeface="Arial MT"/>
                <a:cs typeface="Arial MT"/>
              </a:rPr>
              <a:t> year 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corrected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</a:t>
            </a:r>
            <a:r>
              <a:rPr sz="2800" spc="-5" dirty="0">
                <a:latin typeface="Arial MT"/>
                <a:cs typeface="Arial MT"/>
              </a:rPr>
              <a:t> inflation.</a:t>
            </a:r>
            <a:endParaRPr sz="2800">
              <a:latin typeface="Arial MT"/>
              <a:cs typeface="Arial MT"/>
            </a:endParaRPr>
          </a:p>
          <a:p>
            <a:pPr marL="508000" marR="970280" indent="-343535">
              <a:lnSpc>
                <a:spcPct val="105000"/>
              </a:lnSpc>
              <a:spcBef>
                <a:spcPts val="1205"/>
              </a:spcBef>
              <a:buClr>
                <a:srgbClr val="375F92"/>
              </a:buClr>
              <a:buSzPct val="119642"/>
              <a:buChar char="•"/>
              <a:tabLst>
                <a:tab pos="508000" algn="l"/>
                <a:tab pos="508634" algn="l"/>
              </a:tabLst>
            </a:pPr>
            <a:r>
              <a:rPr sz="2800" spc="-5" dirty="0">
                <a:latin typeface="Arial MT"/>
                <a:cs typeface="Arial MT"/>
              </a:rPr>
              <a:t>GDP is the main indicator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spc="-10" dirty="0">
                <a:latin typeface="Arial MT"/>
                <a:cs typeface="Arial MT"/>
              </a:rPr>
              <a:t>country’s </a:t>
            </a:r>
            <a:r>
              <a:rPr sz="2800" spc="-5" dirty="0">
                <a:latin typeface="Arial MT"/>
                <a:cs typeface="Arial MT"/>
              </a:rPr>
              <a:t> economic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well-being,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even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though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 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not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</a:t>
            </a:r>
            <a:r>
              <a:rPr sz="800" i="1" spc="-2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Ce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sz="4200" spc="-2317" baseline="3968" dirty="0">
                <a:latin typeface="Arial MT"/>
                <a:cs typeface="Arial MT"/>
              </a:rPr>
              <a:t>p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ga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g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sz="4200" spc="-2047" baseline="3968" dirty="0">
                <a:latin typeface="Arial MT"/>
                <a:cs typeface="Arial MT"/>
              </a:rPr>
              <a:t>e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L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ea</a:t>
            </a:r>
            <a:r>
              <a:rPr sz="800" i="1" spc="-165" dirty="0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sz="4200" spc="-1162" baseline="3968" dirty="0">
                <a:latin typeface="Arial MT"/>
                <a:cs typeface="Arial MT"/>
              </a:rPr>
              <a:t>r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ni</a:t>
            </a:r>
            <a:r>
              <a:rPr sz="800" i="1" spc="-260" dirty="0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sz="4200" spc="-772" baseline="3968" dirty="0">
                <a:latin typeface="Arial MT"/>
                <a:cs typeface="Arial MT"/>
              </a:rPr>
              <a:t>f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g</a:t>
            </a:r>
            <a:r>
              <a:rPr sz="800" i="1" spc="-95" dirty="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sz="4200" spc="-1964" baseline="3968" dirty="0">
                <a:latin typeface="Arial MT"/>
                <a:cs typeface="Arial MT"/>
              </a:rPr>
              <a:t>e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l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l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spc="-330" dirty="0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sz="4200" spc="-1620" baseline="3968" dirty="0">
                <a:latin typeface="Arial MT"/>
                <a:cs typeface="Arial MT"/>
              </a:rPr>
              <a:t>c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igh</a:t>
            </a:r>
            <a:r>
              <a:rPr sz="800" i="1" spc="-185" dirty="0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sz="4200" spc="-885" baseline="3968" dirty="0">
                <a:latin typeface="Arial MT"/>
                <a:cs typeface="Arial MT"/>
              </a:rPr>
              <a:t>t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spc="-385" dirty="0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sz="4200" spc="-600" baseline="3968" dirty="0">
                <a:latin typeface="Arial MT"/>
                <a:cs typeface="Arial MT"/>
              </a:rPr>
              <a:t>.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eserve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sz="800" i="1" spc="-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M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y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not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be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copie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,</a:t>
            </a:r>
            <a:r>
              <a:rPr sz="800" i="1" spc="-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sc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nne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,</a:t>
            </a:r>
            <a:r>
              <a:rPr sz="800" i="1" spc="-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duplic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d,</a:t>
            </a:r>
            <a:r>
              <a:rPr sz="800" i="1" spc="-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whole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part,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exce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as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40" y="6663480"/>
            <a:ext cx="5405755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2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1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2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01497"/>
            <a:ext cx="213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Su</a:t>
            </a:r>
            <a:r>
              <a:rPr sz="3600" spc="204" dirty="0">
                <a:solidFill>
                  <a:srgbClr val="008000"/>
                </a:solidFill>
                <a:latin typeface="Arial MT"/>
                <a:cs typeface="Arial MT"/>
              </a:rPr>
              <a:t>mm</a:t>
            </a: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ar</a:t>
            </a:r>
            <a:r>
              <a:rPr sz="3600" dirty="0">
                <a:solidFill>
                  <a:srgbClr val="008000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24265"/>
            <a:ext cx="7646670" cy="32505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tradeoffs.</a:t>
            </a:r>
            <a:endParaRPr sz="2800">
              <a:latin typeface="Arial MT"/>
              <a:cs typeface="Arial MT"/>
            </a:endParaRPr>
          </a:p>
          <a:p>
            <a:pPr marL="355600" marR="5080" indent="-343535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cost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any action </a:t>
            </a:r>
            <a:r>
              <a:rPr sz="2800" dirty="0">
                <a:latin typeface="Arial MT"/>
                <a:cs typeface="Arial MT"/>
              </a:rPr>
              <a:t>is </a:t>
            </a:r>
            <a:r>
              <a:rPr sz="2800" spc="-5" dirty="0">
                <a:latin typeface="Arial MT"/>
                <a:cs typeface="Arial MT"/>
              </a:rPr>
              <a:t>measured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terms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foregone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opportunities.</a:t>
            </a:r>
            <a:endParaRPr sz="2800">
              <a:latin typeface="Arial MT"/>
              <a:cs typeface="Arial MT"/>
            </a:endParaRPr>
          </a:p>
          <a:p>
            <a:pPr marL="355600" marR="22225" indent="-343535">
              <a:lnSpc>
                <a:spcPct val="105000"/>
              </a:lnSpc>
              <a:spcBef>
                <a:spcPts val="120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Rational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make</a:t>
            </a:r>
            <a:r>
              <a:rPr sz="2800" dirty="0">
                <a:latin typeface="Arial MT"/>
                <a:cs typeface="Arial MT"/>
              </a:rPr>
              <a:t> decisions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comparing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costs</a:t>
            </a:r>
            <a:r>
              <a:rPr sz="2800" spc="-5" dirty="0">
                <a:latin typeface="Arial MT"/>
                <a:cs typeface="Arial MT"/>
              </a:rPr>
              <a:t> 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benefits.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respond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incentives.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01497"/>
            <a:ext cx="213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Su</a:t>
            </a:r>
            <a:r>
              <a:rPr sz="3600" spc="204" dirty="0">
                <a:solidFill>
                  <a:srgbClr val="008000"/>
                </a:solidFill>
                <a:latin typeface="Arial MT"/>
                <a:cs typeface="Arial MT"/>
              </a:rPr>
              <a:t>mm</a:t>
            </a: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ar</a:t>
            </a:r>
            <a:r>
              <a:rPr sz="3600" dirty="0">
                <a:solidFill>
                  <a:srgbClr val="008000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24265"/>
            <a:ext cx="7646670" cy="32505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tradeoffs.</a:t>
            </a:r>
            <a:endParaRPr sz="2800">
              <a:latin typeface="Arial MT"/>
              <a:cs typeface="Arial MT"/>
            </a:endParaRPr>
          </a:p>
          <a:p>
            <a:pPr marL="355600" marR="5080" indent="-343535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cost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any action </a:t>
            </a:r>
            <a:r>
              <a:rPr sz="2800" dirty="0">
                <a:latin typeface="Arial MT"/>
                <a:cs typeface="Arial MT"/>
              </a:rPr>
              <a:t>is </a:t>
            </a:r>
            <a:r>
              <a:rPr sz="2800" spc="-5" dirty="0">
                <a:latin typeface="Arial MT"/>
                <a:cs typeface="Arial MT"/>
              </a:rPr>
              <a:t>measured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terms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foregone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opportunities.</a:t>
            </a:r>
            <a:endParaRPr sz="2800">
              <a:latin typeface="Arial MT"/>
              <a:cs typeface="Arial MT"/>
            </a:endParaRPr>
          </a:p>
          <a:p>
            <a:pPr marL="355600" marR="22225" indent="-343535">
              <a:lnSpc>
                <a:spcPct val="105000"/>
              </a:lnSpc>
              <a:spcBef>
                <a:spcPts val="120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Rational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make</a:t>
            </a:r>
            <a:r>
              <a:rPr sz="2800" dirty="0">
                <a:latin typeface="Arial MT"/>
                <a:cs typeface="Arial MT"/>
              </a:rPr>
              <a:t> decisions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comparing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costs</a:t>
            </a:r>
            <a:r>
              <a:rPr sz="2800" spc="-5" dirty="0">
                <a:latin typeface="Arial MT"/>
                <a:cs typeface="Arial MT"/>
              </a:rPr>
              <a:t> 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benefits.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respond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incentives.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01497"/>
            <a:ext cx="213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Su</a:t>
            </a:r>
            <a:r>
              <a:rPr sz="3600" spc="204" dirty="0">
                <a:solidFill>
                  <a:srgbClr val="008000"/>
                </a:solidFill>
                <a:latin typeface="Arial MT"/>
                <a:cs typeface="Arial MT"/>
              </a:rPr>
              <a:t>mm</a:t>
            </a:r>
            <a:r>
              <a:rPr sz="3600" spc="200" dirty="0">
                <a:solidFill>
                  <a:srgbClr val="008000"/>
                </a:solidFill>
                <a:latin typeface="Arial MT"/>
                <a:cs typeface="Arial MT"/>
              </a:rPr>
              <a:t>ar</a:t>
            </a:r>
            <a:r>
              <a:rPr sz="3600" dirty="0">
                <a:solidFill>
                  <a:srgbClr val="008000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24265"/>
            <a:ext cx="7646670" cy="32505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tradeoffs.</a:t>
            </a:r>
            <a:endParaRPr sz="2800">
              <a:latin typeface="Arial MT"/>
              <a:cs typeface="Arial MT"/>
            </a:endParaRPr>
          </a:p>
          <a:p>
            <a:pPr marL="355600" marR="5080" indent="-343535">
              <a:lnSpc>
                <a:spcPct val="105000"/>
              </a:lnSpc>
              <a:spcBef>
                <a:spcPts val="120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cost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any action </a:t>
            </a:r>
            <a:r>
              <a:rPr sz="2800" dirty="0">
                <a:latin typeface="Arial MT"/>
                <a:cs typeface="Arial MT"/>
              </a:rPr>
              <a:t>is </a:t>
            </a:r>
            <a:r>
              <a:rPr sz="2800" spc="-5" dirty="0">
                <a:latin typeface="Arial MT"/>
                <a:cs typeface="Arial MT"/>
              </a:rPr>
              <a:t>measured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terms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foregone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opportunities.</a:t>
            </a:r>
            <a:endParaRPr sz="2800">
              <a:latin typeface="Arial MT"/>
              <a:cs typeface="Arial MT"/>
            </a:endParaRPr>
          </a:p>
          <a:p>
            <a:pPr marL="355600" marR="22225" indent="-343535">
              <a:lnSpc>
                <a:spcPct val="105000"/>
              </a:lnSpc>
              <a:spcBef>
                <a:spcPts val="1205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Rational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make</a:t>
            </a:r>
            <a:r>
              <a:rPr sz="2800" dirty="0">
                <a:latin typeface="Arial MT"/>
                <a:cs typeface="Arial MT"/>
              </a:rPr>
              <a:t> decisions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comparing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costs</a:t>
            </a:r>
            <a:r>
              <a:rPr sz="2800" spc="-5" dirty="0">
                <a:latin typeface="Arial MT"/>
                <a:cs typeface="Arial MT"/>
              </a:rPr>
              <a:t> 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marginal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benefits.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Clr>
                <a:srgbClr val="375F92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People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respond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incentives.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" cy="6857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40" y="6541559"/>
            <a:ext cx="5405755" cy="260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© 2015 Cengage Learning. All Rights Reserved. May not be copied, scanned, or 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duplicated,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whole or in part, except for use as </a:t>
            </a:r>
            <a:r>
              <a:rPr sz="800" i="1" spc="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permitted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in a license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distributed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certain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product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sz="800" i="1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otherwise</a:t>
            </a:r>
            <a:r>
              <a:rPr sz="800" i="1" spc="-4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sz="800" i="1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a password-protected</a:t>
            </a:r>
            <a:r>
              <a:rPr sz="800" i="1" spc="-3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website</a:t>
            </a:r>
            <a:r>
              <a:rPr sz="800" i="1" spc="-3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classroom</a:t>
            </a:r>
            <a:r>
              <a:rPr sz="800" i="1" spc="-2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800" i="1" dirty="0">
                <a:solidFill>
                  <a:srgbClr val="777777"/>
                </a:solidFill>
                <a:latin typeface="Times New Roman"/>
                <a:cs typeface="Times New Roman"/>
              </a:rPr>
              <a:t>use.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49056" y="6375088"/>
            <a:ext cx="18478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sz="1700" dirty="0">
                <a:solidFill>
                  <a:srgbClr val="B1B1B1"/>
                </a:solidFill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325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Micro</a:t>
            </a:r>
            <a:r>
              <a:rPr sz="3600" spc="-2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vs.</a:t>
            </a:r>
            <a:r>
              <a:rPr sz="3600" spc="-4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Macro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785100" cy="29711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7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Microeconomics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355600" marR="5080">
              <a:lnSpc>
                <a:spcPct val="105000"/>
              </a:lnSpc>
              <a:spcBef>
                <a:spcPts val="5"/>
              </a:spcBef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study</a:t>
            </a:r>
            <a:r>
              <a:rPr sz="2800" spc="-5" dirty="0">
                <a:latin typeface="Arial MT"/>
                <a:cs typeface="Arial MT"/>
              </a:rPr>
              <a:t> of how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individual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households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firms make </a:t>
            </a:r>
            <a:r>
              <a:rPr sz="2800" dirty="0">
                <a:latin typeface="Arial MT"/>
                <a:cs typeface="Arial MT"/>
              </a:rPr>
              <a:t>decisions, interact </a:t>
            </a:r>
            <a:r>
              <a:rPr sz="2800" spc="-5" dirty="0">
                <a:latin typeface="Arial MT"/>
                <a:cs typeface="Arial MT"/>
              </a:rPr>
              <a:t>with </a:t>
            </a:r>
            <a:r>
              <a:rPr sz="2800" dirty="0">
                <a:latin typeface="Arial MT"/>
                <a:cs typeface="Arial MT"/>
              </a:rPr>
              <a:t>one another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markets.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18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Macroeconomics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study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economy</a:t>
            </a:r>
            <a:r>
              <a:rPr sz="2800" spc="-5" dirty="0">
                <a:latin typeface="Arial MT"/>
                <a:cs typeface="Arial MT"/>
              </a:rPr>
              <a:t> 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whole.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4981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Income and Expenditure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596"/>
            <a:ext cx="7364730" cy="197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055" indent="-343535">
              <a:lnSpc>
                <a:spcPct val="105100"/>
              </a:lnSpc>
              <a:spcBef>
                <a:spcPts val="1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Gross Domestic</a:t>
            </a:r>
            <a:r>
              <a:rPr sz="2800" b="1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Product</a:t>
            </a:r>
            <a:r>
              <a:rPr sz="2800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(GDP)</a:t>
            </a:r>
            <a:r>
              <a:rPr sz="2800" b="1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measures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total income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everyone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25" dirty="0">
                <a:latin typeface="Arial MT"/>
                <a:cs typeface="Arial MT"/>
              </a:rPr>
              <a:t>economy.</a:t>
            </a:r>
            <a:endParaRPr sz="2800">
              <a:latin typeface="Arial MT"/>
              <a:cs typeface="Arial MT"/>
            </a:endParaRPr>
          </a:p>
          <a:p>
            <a:pPr marL="355600" marR="5080" indent="-343535">
              <a:lnSpc>
                <a:spcPct val="105100"/>
              </a:lnSpc>
              <a:spcBef>
                <a:spcPts val="120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also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measures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total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expenditure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economy’s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output</a:t>
            </a:r>
            <a:r>
              <a:rPr sz="2800" dirty="0">
                <a:latin typeface="Arial MT"/>
                <a:cs typeface="Arial MT"/>
              </a:rPr>
              <a:t> of </a:t>
            </a:r>
            <a:r>
              <a:rPr sz="2800" spc="-10" dirty="0">
                <a:latin typeface="Arial MT"/>
                <a:cs typeface="Arial MT"/>
              </a:rPr>
              <a:t>g&amp;s.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1826" y="3596606"/>
            <a:ext cx="7283450" cy="2447925"/>
            <a:chOff x="941826" y="3596606"/>
            <a:chExt cx="7283450" cy="2447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26" y="3596606"/>
              <a:ext cx="7283207" cy="241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03" y="3654552"/>
              <a:ext cx="6455664" cy="2389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595" y="3604260"/>
              <a:ext cx="7194804" cy="23393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9" y="4184904"/>
              <a:ext cx="5056632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58596" y="3604259"/>
            <a:ext cx="7195184" cy="23393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85165" marR="676910" indent="-3810" algn="ctr">
              <a:lnSpc>
                <a:spcPct val="120000"/>
              </a:lnSpc>
              <a:spcBef>
                <a:spcPts val="700"/>
              </a:spcBef>
            </a:pPr>
            <a:r>
              <a:rPr sz="2800" i="1" spc="-5" dirty="0">
                <a:latin typeface="Arial"/>
                <a:cs typeface="Arial"/>
              </a:rPr>
              <a:t>For</a:t>
            </a:r>
            <a:r>
              <a:rPr sz="2800" i="1" spc="6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the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economy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as</a:t>
            </a:r>
            <a:r>
              <a:rPr sz="2800" i="1" spc="4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whole,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Arial"/>
                <a:cs typeface="Arial"/>
              </a:rPr>
              <a:t>income</a:t>
            </a:r>
            <a:r>
              <a:rPr sz="2800" b="1" i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Arial"/>
                <a:cs typeface="Arial"/>
              </a:rPr>
              <a:t>equals</a:t>
            </a:r>
            <a:r>
              <a:rPr sz="2800" b="1" i="1" spc="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Arial"/>
                <a:cs typeface="Arial"/>
              </a:rPr>
              <a:t>expenditure </a:t>
            </a:r>
            <a:r>
              <a:rPr sz="2800" b="1" i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because every dollar </a:t>
            </a:r>
            <a:r>
              <a:rPr sz="2800" i="1" spc="-5" dirty="0">
                <a:latin typeface="Arial"/>
                <a:cs typeface="Arial"/>
              </a:rPr>
              <a:t>a </a:t>
            </a:r>
            <a:r>
              <a:rPr sz="2800" i="1" dirty="0">
                <a:latin typeface="Arial"/>
                <a:cs typeface="Arial"/>
              </a:rPr>
              <a:t>buyer spends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is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</a:t>
            </a:r>
            <a:r>
              <a:rPr sz="2800" i="1" dirty="0">
                <a:latin typeface="Arial"/>
                <a:cs typeface="Arial"/>
              </a:rPr>
              <a:t>dollar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of income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for the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seller.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9056" y="6375088"/>
            <a:ext cx="18478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sz="1700" dirty="0">
                <a:solidFill>
                  <a:srgbClr val="B1B1B1"/>
                </a:solid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49056" y="6375088"/>
            <a:ext cx="18478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sz="1700" dirty="0">
                <a:solidFill>
                  <a:srgbClr val="B1B1B1"/>
                </a:solidFill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5488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99"/>
                </a:solidFill>
                <a:latin typeface="Arial MT"/>
                <a:cs typeface="Arial MT"/>
              </a:rPr>
              <a:t>The</a:t>
            </a:r>
            <a:r>
              <a:rPr sz="36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Circular-Flow</a:t>
            </a:r>
            <a:r>
              <a:rPr sz="3600" spc="-5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Diagram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8053"/>
            <a:ext cx="7764145" cy="439420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95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simple </a:t>
            </a:r>
            <a:r>
              <a:rPr sz="2800" dirty="0">
                <a:latin typeface="Arial MT"/>
                <a:cs typeface="Arial MT"/>
              </a:rPr>
              <a:t>depiction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macroeconomy</a:t>
            </a:r>
            <a:endParaRPr sz="2800">
              <a:latin typeface="Arial MT"/>
              <a:cs typeface="Arial MT"/>
            </a:endParaRPr>
          </a:p>
          <a:p>
            <a:pPr marL="355600" marR="1433195" indent="-343535">
              <a:lnSpc>
                <a:spcPct val="105000"/>
              </a:lnSpc>
              <a:spcBef>
                <a:spcPts val="168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dirty="0">
                <a:latin typeface="Arial MT"/>
                <a:cs typeface="Arial MT"/>
              </a:rPr>
              <a:t>illustrates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GDP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spending,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revenue,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factor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payments,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income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Preliminaries:</a:t>
            </a:r>
            <a:endParaRPr sz="2800">
              <a:latin typeface="Arial MT"/>
              <a:cs typeface="Arial MT"/>
            </a:endParaRPr>
          </a:p>
          <a:p>
            <a:pPr marL="756285" marR="310515" lvl="1" indent="-287020">
              <a:lnSpc>
                <a:spcPct val="105300"/>
              </a:lnSpc>
              <a:spcBef>
                <a:spcPts val="805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b="1" spc="-5" dirty="0">
                <a:solidFill>
                  <a:srgbClr val="800080"/>
                </a:solidFill>
                <a:latin typeface="Arial"/>
                <a:cs typeface="Arial"/>
              </a:rPr>
              <a:t>Factors</a:t>
            </a:r>
            <a:r>
              <a:rPr sz="27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80"/>
                </a:solidFill>
                <a:latin typeface="Arial"/>
                <a:cs typeface="Arial"/>
              </a:rPr>
              <a:t>of</a:t>
            </a:r>
            <a:r>
              <a:rPr sz="27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800080"/>
                </a:solidFill>
                <a:latin typeface="Arial"/>
                <a:cs typeface="Arial"/>
              </a:rPr>
              <a:t>production</a:t>
            </a:r>
            <a:r>
              <a:rPr sz="2700" b="1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700" spc="-5" dirty="0">
                <a:latin typeface="Arial MT"/>
                <a:cs typeface="Arial MT"/>
              </a:rPr>
              <a:t>are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inputs</a:t>
            </a:r>
            <a:r>
              <a:rPr sz="2700" spc="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like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labor,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land,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capital,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and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natural</a:t>
            </a:r>
            <a:r>
              <a:rPr sz="2700" dirty="0">
                <a:latin typeface="Arial MT"/>
                <a:cs typeface="Arial MT"/>
              </a:rPr>
              <a:t> resources.</a:t>
            </a:r>
            <a:endParaRPr sz="2700">
              <a:latin typeface="Arial MT"/>
              <a:cs typeface="Arial MT"/>
            </a:endParaRPr>
          </a:p>
          <a:p>
            <a:pPr marL="756285" marR="5080" lvl="1" indent="-287020">
              <a:lnSpc>
                <a:spcPct val="104800"/>
              </a:lnSpc>
              <a:spcBef>
                <a:spcPts val="820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b="1" spc="-5" dirty="0">
                <a:solidFill>
                  <a:srgbClr val="800080"/>
                </a:solidFill>
                <a:latin typeface="Arial"/>
                <a:cs typeface="Arial"/>
              </a:rPr>
              <a:t>Factor payments</a:t>
            </a:r>
            <a:r>
              <a:rPr sz="2700" b="1" spc="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700" spc="-5" dirty="0">
                <a:latin typeface="Arial MT"/>
                <a:cs typeface="Arial MT"/>
              </a:rPr>
              <a:t>are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payments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the</a:t>
            </a:r>
            <a:r>
              <a:rPr sz="2700" dirty="0">
                <a:latin typeface="Arial MT"/>
                <a:cs typeface="Arial MT"/>
              </a:rPr>
              <a:t> factors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-5" dirty="0">
                <a:latin typeface="Arial MT"/>
                <a:cs typeface="Arial MT"/>
              </a:rPr>
              <a:t> production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(e.g.,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wages,</a:t>
            </a:r>
            <a:r>
              <a:rPr sz="2700" dirty="0">
                <a:latin typeface="Arial MT"/>
                <a:cs typeface="Arial MT"/>
              </a:rPr>
              <a:t> rent).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797051"/>
            <a:ext cx="8703945" cy="3156585"/>
            <a:chOff x="198120" y="797051"/>
            <a:chExt cx="8703945" cy="3156585"/>
          </a:xfrm>
        </p:grpSpPr>
        <p:sp>
          <p:nvSpPr>
            <p:cNvPr id="3" name="object 3"/>
            <p:cNvSpPr/>
            <p:nvPr/>
          </p:nvSpPr>
          <p:spPr>
            <a:xfrm>
              <a:off x="6580631" y="2921507"/>
              <a:ext cx="2251075" cy="989330"/>
            </a:xfrm>
            <a:custGeom>
              <a:avLst/>
              <a:gdLst/>
              <a:ahLst/>
              <a:cxnLst/>
              <a:rect l="l" t="t" r="r" b="b"/>
              <a:pathLst>
                <a:path w="2251075" h="989329">
                  <a:moveTo>
                    <a:pt x="2250948" y="0"/>
                  </a:moveTo>
                  <a:lnTo>
                    <a:pt x="0" y="0"/>
                  </a:lnTo>
                  <a:lnTo>
                    <a:pt x="0" y="989076"/>
                  </a:lnTo>
                  <a:lnTo>
                    <a:pt x="2250948" y="989076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2633" y="873265"/>
              <a:ext cx="6042664" cy="1958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8627" y="797051"/>
              <a:ext cx="6163056" cy="2185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2933700"/>
              <a:ext cx="2068068" cy="10195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186944"/>
            <a:ext cx="41224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006699"/>
                </a:solidFill>
                <a:latin typeface="Arial MT"/>
                <a:cs typeface="Arial MT"/>
              </a:rPr>
              <a:t>The</a:t>
            </a:r>
            <a:r>
              <a:rPr sz="2700" spc="-3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06699"/>
                </a:solidFill>
                <a:latin typeface="Arial MT"/>
                <a:cs typeface="Arial MT"/>
              </a:rPr>
              <a:t>Circular-Flow</a:t>
            </a:r>
            <a:r>
              <a:rPr sz="2700" spc="-25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006699"/>
                </a:solidFill>
                <a:latin typeface="Arial MT"/>
                <a:cs typeface="Arial MT"/>
              </a:rPr>
              <a:t>Diagram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0" y="880872"/>
            <a:ext cx="5954395" cy="187960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683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290"/>
              </a:spcBef>
            </a:pPr>
            <a:r>
              <a:rPr sz="2700" b="1" spc="-5" dirty="0">
                <a:latin typeface="Arial"/>
                <a:cs typeface="Arial"/>
              </a:rPr>
              <a:t>Households</a:t>
            </a:r>
            <a:r>
              <a:rPr sz="2700" spc="-5" dirty="0">
                <a:latin typeface="Arial MT"/>
                <a:cs typeface="Arial MT"/>
              </a:rPr>
              <a:t>:</a:t>
            </a:r>
            <a:endParaRPr sz="2700">
              <a:latin typeface="Arial MT"/>
              <a:cs typeface="Arial MT"/>
            </a:endParaRPr>
          </a:p>
          <a:p>
            <a:pPr marL="382905" marR="589915" indent="-23177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"/>
              <a:tabLst>
                <a:tab pos="383540" algn="l"/>
              </a:tabLst>
            </a:pPr>
            <a:r>
              <a:rPr sz="2700" spc="-5" dirty="0">
                <a:latin typeface="Arial MT"/>
                <a:cs typeface="Arial MT"/>
              </a:rPr>
              <a:t>own </a:t>
            </a:r>
            <a:r>
              <a:rPr sz="2700" dirty="0">
                <a:latin typeface="Arial MT"/>
                <a:cs typeface="Arial MT"/>
              </a:rPr>
              <a:t>the factors of </a:t>
            </a:r>
            <a:r>
              <a:rPr sz="2700" spc="-5" dirty="0">
                <a:latin typeface="Arial MT"/>
                <a:cs typeface="Arial MT"/>
              </a:rPr>
              <a:t>production, </a:t>
            </a:r>
            <a:r>
              <a:rPr sz="2700" dirty="0">
                <a:latin typeface="Arial MT"/>
                <a:cs typeface="Arial MT"/>
              </a:rPr>
              <a:t> sell/rent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them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firms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income</a:t>
            </a:r>
            <a:endParaRPr sz="2700">
              <a:latin typeface="Arial MT"/>
              <a:cs typeface="Arial MT"/>
            </a:endParaRPr>
          </a:p>
          <a:p>
            <a:pPr marL="382905" indent="-232410">
              <a:lnSpc>
                <a:spcPct val="100000"/>
              </a:lnSpc>
              <a:spcBef>
                <a:spcPts val="495"/>
              </a:spcBef>
              <a:buClr>
                <a:srgbClr val="CC0000"/>
              </a:buClr>
              <a:buFont typeface="Wingdings"/>
              <a:buChar char=""/>
              <a:tabLst>
                <a:tab pos="383540" algn="l"/>
              </a:tabLst>
            </a:pPr>
            <a:r>
              <a:rPr sz="2700" spc="-5" dirty="0">
                <a:latin typeface="Arial MT"/>
                <a:cs typeface="Arial MT"/>
              </a:rPr>
              <a:t>buy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and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consume</a:t>
            </a:r>
            <a:r>
              <a:rPr sz="2700" spc="-5" dirty="0">
                <a:latin typeface="Arial MT"/>
                <a:cs typeface="Arial MT"/>
              </a:rPr>
              <a:t> goods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services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8919" y="2942844"/>
            <a:ext cx="2269235" cy="9997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24828" y="2968751"/>
            <a:ext cx="2162810" cy="893444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24066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895"/>
              </a:spcBef>
            </a:pPr>
            <a:r>
              <a:rPr sz="2700" dirty="0">
                <a:latin typeface="Arial MT"/>
                <a:cs typeface="Arial MT"/>
              </a:rPr>
              <a:t>Households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791" y="2977895"/>
            <a:ext cx="1945005" cy="89471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217170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1710"/>
              </a:spcBef>
            </a:pPr>
            <a:r>
              <a:rPr sz="2700" spc="-5" dirty="0">
                <a:latin typeface="Arial MT"/>
                <a:cs typeface="Arial MT"/>
              </a:rPr>
              <a:t>Firms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1731" y="3985259"/>
            <a:ext cx="5360035" cy="2595880"/>
            <a:chOff x="141731" y="3985259"/>
            <a:chExt cx="5360035" cy="25958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734" y="4061425"/>
              <a:ext cx="5163322" cy="2372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731" y="3985259"/>
              <a:ext cx="5359908" cy="259537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2504" y="4069079"/>
            <a:ext cx="5074920" cy="229362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295"/>
              </a:spcBef>
            </a:pPr>
            <a:r>
              <a:rPr sz="2700" b="1" dirty="0">
                <a:latin typeface="Arial"/>
                <a:cs typeface="Arial"/>
              </a:rPr>
              <a:t>Firms</a:t>
            </a:r>
            <a:r>
              <a:rPr sz="2700" dirty="0">
                <a:latin typeface="Arial MT"/>
                <a:cs typeface="Arial MT"/>
              </a:rPr>
              <a:t>:</a:t>
            </a:r>
            <a:endParaRPr sz="2700">
              <a:latin typeface="Arial MT"/>
              <a:cs typeface="Arial MT"/>
            </a:endParaRPr>
          </a:p>
          <a:p>
            <a:pPr marL="382270" marR="169545" indent="-23241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"/>
              <a:tabLst>
                <a:tab pos="382905" algn="l"/>
              </a:tabLst>
            </a:pPr>
            <a:r>
              <a:rPr sz="2700" dirty="0">
                <a:latin typeface="Arial MT"/>
                <a:cs typeface="Arial MT"/>
              </a:rPr>
              <a:t>buy/hire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factors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production,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use them to </a:t>
            </a:r>
            <a:r>
              <a:rPr sz="2700" spc="-5" dirty="0">
                <a:latin typeface="Arial MT"/>
                <a:cs typeface="Arial MT"/>
              </a:rPr>
              <a:t>produce goods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and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services</a:t>
            </a:r>
            <a:endParaRPr sz="2700">
              <a:latin typeface="Arial MT"/>
              <a:cs typeface="Arial MT"/>
            </a:endParaRPr>
          </a:p>
          <a:p>
            <a:pPr marL="382270" indent="-232410">
              <a:lnSpc>
                <a:spcPct val="100000"/>
              </a:lnSpc>
              <a:spcBef>
                <a:spcPts val="495"/>
              </a:spcBef>
              <a:buClr>
                <a:srgbClr val="CC0000"/>
              </a:buClr>
              <a:buFont typeface="Wingdings"/>
              <a:buChar char=""/>
              <a:tabLst>
                <a:tab pos="382905" algn="l"/>
              </a:tabLst>
            </a:pPr>
            <a:r>
              <a:rPr sz="2700" spc="-5" dirty="0">
                <a:latin typeface="Arial MT"/>
                <a:cs typeface="Arial MT"/>
              </a:rPr>
              <a:t>sell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goods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services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49056" y="6375088"/>
            <a:ext cx="18478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sz="1700" dirty="0">
                <a:solidFill>
                  <a:srgbClr val="B1B1B1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89687"/>
            <a:ext cx="41217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006699"/>
                </a:solidFill>
                <a:latin typeface="Arial MT"/>
                <a:cs typeface="Arial MT"/>
              </a:rPr>
              <a:t>The</a:t>
            </a:r>
            <a:r>
              <a:rPr sz="2700" spc="-1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006699"/>
                </a:solidFill>
                <a:latin typeface="Arial MT"/>
                <a:cs typeface="Arial MT"/>
              </a:rPr>
              <a:t>Circular-Flow</a:t>
            </a:r>
            <a:r>
              <a:rPr sz="27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006699"/>
                </a:solidFill>
                <a:latin typeface="Arial MT"/>
                <a:cs typeface="Arial MT"/>
              </a:rPr>
              <a:t>Diagram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6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68040" y="4408932"/>
            <a:ext cx="2428240" cy="1797050"/>
            <a:chOff x="3368040" y="4408932"/>
            <a:chExt cx="2428240" cy="1797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129" y="4427173"/>
              <a:ext cx="2401978" cy="1769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0" y="4408932"/>
              <a:ext cx="2427732" cy="17967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93948" y="4434840"/>
              <a:ext cx="2321560" cy="1690370"/>
            </a:xfrm>
            <a:custGeom>
              <a:avLst/>
              <a:gdLst/>
              <a:ahLst/>
              <a:cxnLst/>
              <a:rect l="l" t="t" r="r" b="b"/>
              <a:pathLst>
                <a:path w="2321560" h="1690370">
                  <a:moveTo>
                    <a:pt x="1160526" y="0"/>
                  </a:moveTo>
                  <a:lnTo>
                    <a:pt x="1104295" y="974"/>
                  </a:lnTo>
                  <a:lnTo>
                    <a:pt x="1048755" y="3868"/>
                  </a:lnTo>
                  <a:lnTo>
                    <a:pt x="993966" y="8637"/>
                  </a:lnTo>
                  <a:lnTo>
                    <a:pt x="939991" y="15237"/>
                  </a:lnTo>
                  <a:lnTo>
                    <a:pt x="886888" y="23623"/>
                  </a:lnTo>
                  <a:lnTo>
                    <a:pt x="834720" y="33752"/>
                  </a:lnTo>
                  <a:lnTo>
                    <a:pt x="783547" y="45579"/>
                  </a:lnTo>
                  <a:lnTo>
                    <a:pt x="733429" y="59060"/>
                  </a:lnTo>
                  <a:lnTo>
                    <a:pt x="684427" y="74150"/>
                  </a:lnTo>
                  <a:lnTo>
                    <a:pt x="636603" y="90806"/>
                  </a:lnTo>
                  <a:lnTo>
                    <a:pt x="590016" y="108983"/>
                  </a:lnTo>
                  <a:lnTo>
                    <a:pt x="544729" y="128636"/>
                  </a:lnTo>
                  <a:lnTo>
                    <a:pt x="500801" y="149722"/>
                  </a:lnTo>
                  <a:lnTo>
                    <a:pt x="458293" y="172197"/>
                  </a:lnTo>
                  <a:lnTo>
                    <a:pt x="417266" y="196015"/>
                  </a:lnTo>
                  <a:lnTo>
                    <a:pt x="377781" y="221133"/>
                  </a:lnTo>
                  <a:lnTo>
                    <a:pt x="339899" y="247507"/>
                  </a:lnTo>
                  <a:lnTo>
                    <a:pt x="303680" y="275091"/>
                  </a:lnTo>
                  <a:lnTo>
                    <a:pt x="269186" y="303843"/>
                  </a:lnTo>
                  <a:lnTo>
                    <a:pt x="236476" y="333718"/>
                  </a:lnTo>
                  <a:lnTo>
                    <a:pt x="205612" y="364671"/>
                  </a:lnTo>
                  <a:lnTo>
                    <a:pt x="176655" y="396658"/>
                  </a:lnTo>
                  <a:lnTo>
                    <a:pt x="149665" y="429635"/>
                  </a:lnTo>
                  <a:lnTo>
                    <a:pt x="124703" y="463557"/>
                  </a:lnTo>
                  <a:lnTo>
                    <a:pt x="101830" y="498381"/>
                  </a:lnTo>
                  <a:lnTo>
                    <a:pt x="81106" y="534063"/>
                  </a:lnTo>
                  <a:lnTo>
                    <a:pt x="62593" y="570557"/>
                  </a:lnTo>
                  <a:lnTo>
                    <a:pt x="46351" y="607819"/>
                  </a:lnTo>
                  <a:lnTo>
                    <a:pt x="32442" y="645806"/>
                  </a:lnTo>
                  <a:lnTo>
                    <a:pt x="20924" y="684473"/>
                  </a:lnTo>
                  <a:lnTo>
                    <a:pt x="11861" y="723776"/>
                  </a:lnTo>
                  <a:lnTo>
                    <a:pt x="5312" y="763671"/>
                  </a:lnTo>
                  <a:lnTo>
                    <a:pt x="1338" y="804113"/>
                  </a:lnTo>
                  <a:lnTo>
                    <a:pt x="0" y="845058"/>
                  </a:lnTo>
                  <a:lnTo>
                    <a:pt x="1338" y="886001"/>
                  </a:lnTo>
                  <a:lnTo>
                    <a:pt x="5312" y="926442"/>
                  </a:lnTo>
                  <a:lnTo>
                    <a:pt x="11861" y="966336"/>
                  </a:lnTo>
                  <a:lnTo>
                    <a:pt x="20924" y="1005638"/>
                  </a:lnTo>
                  <a:lnTo>
                    <a:pt x="32442" y="1044305"/>
                  </a:lnTo>
                  <a:lnTo>
                    <a:pt x="46351" y="1082291"/>
                  </a:lnTo>
                  <a:lnTo>
                    <a:pt x="62593" y="1119553"/>
                  </a:lnTo>
                  <a:lnTo>
                    <a:pt x="81106" y="1156047"/>
                  </a:lnTo>
                  <a:lnTo>
                    <a:pt x="101830" y="1191728"/>
                  </a:lnTo>
                  <a:lnTo>
                    <a:pt x="124703" y="1226552"/>
                  </a:lnTo>
                  <a:lnTo>
                    <a:pt x="149665" y="1260475"/>
                  </a:lnTo>
                  <a:lnTo>
                    <a:pt x="176655" y="1293452"/>
                  </a:lnTo>
                  <a:lnTo>
                    <a:pt x="205612" y="1325439"/>
                  </a:lnTo>
                  <a:lnTo>
                    <a:pt x="236476" y="1356392"/>
                  </a:lnTo>
                  <a:lnTo>
                    <a:pt x="269186" y="1386267"/>
                  </a:lnTo>
                  <a:lnTo>
                    <a:pt x="303680" y="1415019"/>
                  </a:lnTo>
                  <a:lnTo>
                    <a:pt x="339899" y="1442604"/>
                  </a:lnTo>
                  <a:lnTo>
                    <a:pt x="377781" y="1468977"/>
                  </a:lnTo>
                  <a:lnTo>
                    <a:pt x="417266" y="1494096"/>
                  </a:lnTo>
                  <a:lnTo>
                    <a:pt x="458293" y="1517915"/>
                  </a:lnTo>
                  <a:lnTo>
                    <a:pt x="500801" y="1540389"/>
                  </a:lnTo>
                  <a:lnTo>
                    <a:pt x="544729" y="1561476"/>
                  </a:lnTo>
                  <a:lnTo>
                    <a:pt x="590016" y="1581130"/>
                  </a:lnTo>
                  <a:lnTo>
                    <a:pt x="636603" y="1599307"/>
                  </a:lnTo>
                  <a:lnTo>
                    <a:pt x="684427" y="1615963"/>
                  </a:lnTo>
                  <a:lnTo>
                    <a:pt x="733429" y="1631054"/>
                  </a:lnTo>
                  <a:lnTo>
                    <a:pt x="783547" y="1644535"/>
                  </a:lnTo>
                  <a:lnTo>
                    <a:pt x="834720" y="1656362"/>
                  </a:lnTo>
                  <a:lnTo>
                    <a:pt x="886888" y="1666491"/>
                  </a:lnTo>
                  <a:lnTo>
                    <a:pt x="939991" y="1674878"/>
                  </a:lnTo>
                  <a:lnTo>
                    <a:pt x="993966" y="1681478"/>
                  </a:lnTo>
                  <a:lnTo>
                    <a:pt x="1048755" y="1686247"/>
                  </a:lnTo>
                  <a:lnTo>
                    <a:pt x="1104295" y="1689141"/>
                  </a:lnTo>
                  <a:lnTo>
                    <a:pt x="1160526" y="1690116"/>
                  </a:lnTo>
                  <a:lnTo>
                    <a:pt x="1216756" y="1689141"/>
                  </a:lnTo>
                  <a:lnTo>
                    <a:pt x="1272296" y="1686247"/>
                  </a:lnTo>
                  <a:lnTo>
                    <a:pt x="1327085" y="1681478"/>
                  </a:lnTo>
                  <a:lnTo>
                    <a:pt x="1381060" y="1674878"/>
                  </a:lnTo>
                  <a:lnTo>
                    <a:pt x="1434163" y="1666491"/>
                  </a:lnTo>
                  <a:lnTo>
                    <a:pt x="1486331" y="1656362"/>
                  </a:lnTo>
                  <a:lnTo>
                    <a:pt x="1537504" y="1644535"/>
                  </a:lnTo>
                  <a:lnTo>
                    <a:pt x="1587622" y="1631054"/>
                  </a:lnTo>
                  <a:lnTo>
                    <a:pt x="1636624" y="1615963"/>
                  </a:lnTo>
                  <a:lnTo>
                    <a:pt x="1684448" y="1599307"/>
                  </a:lnTo>
                  <a:lnTo>
                    <a:pt x="1731035" y="1581130"/>
                  </a:lnTo>
                  <a:lnTo>
                    <a:pt x="1776322" y="1561476"/>
                  </a:lnTo>
                  <a:lnTo>
                    <a:pt x="1820250" y="1540389"/>
                  </a:lnTo>
                  <a:lnTo>
                    <a:pt x="1862758" y="1517915"/>
                  </a:lnTo>
                  <a:lnTo>
                    <a:pt x="1903785" y="1494096"/>
                  </a:lnTo>
                  <a:lnTo>
                    <a:pt x="1943270" y="1468977"/>
                  </a:lnTo>
                  <a:lnTo>
                    <a:pt x="1981152" y="1442604"/>
                  </a:lnTo>
                  <a:lnTo>
                    <a:pt x="2017371" y="1415019"/>
                  </a:lnTo>
                  <a:lnTo>
                    <a:pt x="2051865" y="1386267"/>
                  </a:lnTo>
                  <a:lnTo>
                    <a:pt x="2084575" y="1356392"/>
                  </a:lnTo>
                  <a:lnTo>
                    <a:pt x="2115439" y="1325439"/>
                  </a:lnTo>
                  <a:lnTo>
                    <a:pt x="2144396" y="1293452"/>
                  </a:lnTo>
                  <a:lnTo>
                    <a:pt x="2171386" y="1260475"/>
                  </a:lnTo>
                  <a:lnTo>
                    <a:pt x="2196348" y="1226552"/>
                  </a:lnTo>
                  <a:lnTo>
                    <a:pt x="2219221" y="1191728"/>
                  </a:lnTo>
                  <a:lnTo>
                    <a:pt x="2239945" y="1156047"/>
                  </a:lnTo>
                  <a:lnTo>
                    <a:pt x="2258458" y="1119553"/>
                  </a:lnTo>
                  <a:lnTo>
                    <a:pt x="2274700" y="1082291"/>
                  </a:lnTo>
                  <a:lnTo>
                    <a:pt x="2288609" y="1044305"/>
                  </a:lnTo>
                  <a:lnTo>
                    <a:pt x="2300127" y="1005638"/>
                  </a:lnTo>
                  <a:lnTo>
                    <a:pt x="2309190" y="966336"/>
                  </a:lnTo>
                  <a:lnTo>
                    <a:pt x="2315739" y="926442"/>
                  </a:lnTo>
                  <a:lnTo>
                    <a:pt x="2319713" y="886001"/>
                  </a:lnTo>
                  <a:lnTo>
                    <a:pt x="2321052" y="845058"/>
                  </a:lnTo>
                  <a:lnTo>
                    <a:pt x="2319713" y="804113"/>
                  </a:lnTo>
                  <a:lnTo>
                    <a:pt x="2315739" y="763671"/>
                  </a:lnTo>
                  <a:lnTo>
                    <a:pt x="2309190" y="723776"/>
                  </a:lnTo>
                  <a:lnTo>
                    <a:pt x="2300127" y="684473"/>
                  </a:lnTo>
                  <a:lnTo>
                    <a:pt x="2288609" y="645806"/>
                  </a:lnTo>
                  <a:lnTo>
                    <a:pt x="2274700" y="607819"/>
                  </a:lnTo>
                  <a:lnTo>
                    <a:pt x="2258458" y="570557"/>
                  </a:lnTo>
                  <a:lnTo>
                    <a:pt x="2239945" y="534063"/>
                  </a:lnTo>
                  <a:lnTo>
                    <a:pt x="2219221" y="498381"/>
                  </a:lnTo>
                  <a:lnTo>
                    <a:pt x="2196348" y="463557"/>
                  </a:lnTo>
                  <a:lnTo>
                    <a:pt x="2171386" y="429635"/>
                  </a:lnTo>
                  <a:lnTo>
                    <a:pt x="2144396" y="396658"/>
                  </a:lnTo>
                  <a:lnTo>
                    <a:pt x="2115439" y="364671"/>
                  </a:lnTo>
                  <a:lnTo>
                    <a:pt x="2084575" y="333718"/>
                  </a:lnTo>
                  <a:lnTo>
                    <a:pt x="2051865" y="303843"/>
                  </a:lnTo>
                  <a:lnTo>
                    <a:pt x="2017371" y="275091"/>
                  </a:lnTo>
                  <a:lnTo>
                    <a:pt x="1981152" y="247507"/>
                  </a:lnTo>
                  <a:lnTo>
                    <a:pt x="1943270" y="221133"/>
                  </a:lnTo>
                  <a:lnTo>
                    <a:pt x="1903785" y="196015"/>
                  </a:lnTo>
                  <a:lnTo>
                    <a:pt x="1862758" y="172197"/>
                  </a:lnTo>
                  <a:lnTo>
                    <a:pt x="1820250" y="149722"/>
                  </a:lnTo>
                  <a:lnTo>
                    <a:pt x="1776322" y="128636"/>
                  </a:lnTo>
                  <a:lnTo>
                    <a:pt x="1731035" y="108983"/>
                  </a:lnTo>
                  <a:lnTo>
                    <a:pt x="1684448" y="90806"/>
                  </a:lnTo>
                  <a:lnTo>
                    <a:pt x="1636624" y="74150"/>
                  </a:lnTo>
                  <a:lnTo>
                    <a:pt x="1587622" y="59060"/>
                  </a:lnTo>
                  <a:lnTo>
                    <a:pt x="1537504" y="45579"/>
                  </a:lnTo>
                  <a:lnTo>
                    <a:pt x="1486331" y="33752"/>
                  </a:lnTo>
                  <a:lnTo>
                    <a:pt x="1434163" y="23623"/>
                  </a:lnTo>
                  <a:lnTo>
                    <a:pt x="1381060" y="15237"/>
                  </a:lnTo>
                  <a:lnTo>
                    <a:pt x="1327085" y="8637"/>
                  </a:lnTo>
                  <a:lnTo>
                    <a:pt x="1272296" y="3868"/>
                  </a:lnTo>
                  <a:lnTo>
                    <a:pt x="1216756" y="974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30244" y="4676088"/>
            <a:ext cx="167830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-3556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 MT"/>
                <a:cs typeface="Arial MT"/>
              </a:rPr>
              <a:t>Markets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Factors of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Production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98919" y="2942844"/>
            <a:ext cx="2269490" cy="1000125"/>
            <a:chOff x="6598919" y="2942844"/>
            <a:chExt cx="2269490" cy="10001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8015" y="2961187"/>
              <a:ext cx="2246483" cy="9722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9" y="2942844"/>
              <a:ext cx="2269235" cy="9997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24828" y="2968751"/>
            <a:ext cx="2162810" cy="893444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24066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895"/>
              </a:spcBef>
            </a:pPr>
            <a:r>
              <a:rPr sz="2700" dirty="0">
                <a:latin typeface="Arial MT"/>
                <a:cs typeface="Arial MT"/>
              </a:rPr>
              <a:t>Households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884" y="2951988"/>
            <a:ext cx="2051303" cy="100126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0791" y="2977895"/>
            <a:ext cx="1945005" cy="89471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217170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1710"/>
              </a:spcBef>
            </a:pPr>
            <a:r>
              <a:rPr sz="2700" spc="-5" dirty="0">
                <a:latin typeface="Arial MT"/>
                <a:cs typeface="Arial MT"/>
              </a:rPr>
              <a:t>Firms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91885" y="3860291"/>
            <a:ext cx="2670810" cy="1663064"/>
            <a:chOff x="5691885" y="3860291"/>
            <a:chExt cx="2670810" cy="1663064"/>
          </a:xfrm>
        </p:grpSpPr>
        <p:sp>
          <p:nvSpPr>
            <p:cNvPr id="15" name="object 15"/>
            <p:cNvSpPr/>
            <p:nvPr/>
          </p:nvSpPr>
          <p:spPr>
            <a:xfrm>
              <a:off x="8072627" y="3860291"/>
              <a:ext cx="289560" cy="1663064"/>
            </a:xfrm>
            <a:custGeom>
              <a:avLst/>
              <a:gdLst/>
              <a:ahLst/>
              <a:cxnLst/>
              <a:rect l="l" t="t" r="r" b="b"/>
              <a:pathLst>
                <a:path w="289559" h="1663064">
                  <a:moveTo>
                    <a:pt x="144779" y="173735"/>
                  </a:moveTo>
                  <a:lnTo>
                    <a:pt x="115824" y="196900"/>
                  </a:lnTo>
                  <a:lnTo>
                    <a:pt x="115824" y="1662683"/>
                  </a:lnTo>
                  <a:lnTo>
                    <a:pt x="173736" y="1662683"/>
                  </a:lnTo>
                  <a:lnTo>
                    <a:pt x="173736" y="196900"/>
                  </a:lnTo>
                  <a:lnTo>
                    <a:pt x="144779" y="173735"/>
                  </a:lnTo>
                  <a:close/>
                </a:path>
                <a:path w="289559" h="1663064">
                  <a:moveTo>
                    <a:pt x="144779" y="0"/>
                  </a:moveTo>
                  <a:lnTo>
                    <a:pt x="0" y="289559"/>
                  </a:lnTo>
                  <a:lnTo>
                    <a:pt x="115823" y="196900"/>
                  </a:lnTo>
                  <a:lnTo>
                    <a:pt x="115824" y="173735"/>
                  </a:lnTo>
                  <a:lnTo>
                    <a:pt x="231648" y="173735"/>
                  </a:lnTo>
                  <a:lnTo>
                    <a:pt x="144779" y="0"/>
                  </a:lnTo>
                  <a:close/>
                </a:path>
                <a:path w="289559" h="1663064">
                  <a:moveTo>
                    <a:pt x="231648" y="173735"/>
                  </a:moveTo>
                  <a:lnTo>
                    <a:pt x="173736" y="173735"/>
                  </a:lnTo>
                  <a:lnTo>
                    <a:pt x="173736" y="196900"/>
                  </a:lnTo>
                  <a:lnTo>
                    <a:pt x="289560" y="289559"/>
                  </a:lnTo>
                  <a:lnTo>
                    <a:pt x="231648" y="173735"/>
                  </a:lnTo>
                  <a:close/>
                </a:path>
                <a:path w="289559" h="1663064">
                  <a:moveTo>
                    <a:pt x="144779" y="173735"/>
                  </a:moveTo>
                  <a:lnTo>
                    <a:pt x="115824" y="173735"/>
                  </a:lnTo>
                  <a:lnTo>
                    <a:pt x="115824" y="196900"/>
                  </a:lnTo>
                  <a:lnTo>
                    <a:pt x="144779" y="173735"/>
                  </a:lnTo>
                  <a:close/>
                </a:path>
                <a:path w="289559" h="1663064">
                  <a:moveTo>
                    <a:pt x="173736" y="173735"/>
                  </a:moveTo>
                  <a:lnTo>
                    <a:pt x="144779" y="173735"/>
                  </a:lnTo>
                  <a:lnTo>
                    <a:pt x="173736" y="196900"/>
                  </a:lnTo>
                  <a:lnTo>
                    <a:pt x="173736" y="173735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1095" y="5494019"/>
              <a:ext cx="2493645" cy="0"/>
            </a:xfrm>
            <a:custGeom>
              <a:avLst/>
              <a:gdLst/>
              <a:ahLst/>
              <a:cxnLst/>
              <a:rect l="l" t="t" r="r" b="b"/>
              <a:pathLst>
                <a:path w="2493645">
                  <a:moveTo>
                    <a:pt x="2493263" y="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5784" y="5513323"/>
            <a:ext cx="2237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Income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(=GDP)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0598" y="3861561"/>
            <a:ext cx="2711450" cy="1807845"/>
            <a:chOff x="720598" y="3861561"/>
            <a:chExt cx="2711450" cy="1807845"/>
          </a:xfrm>
        </p:grpSpPr>
        <p:sp>
          <p:nvSpPr>
            <p:cNvPr id="19" name="object 19"/>
            <p:cNvSpPr/>
            <p:nvPr/>
          </p:nvSpPr>
          <p:spPr>
            <a:xfrm>
              <a:off x="720852" y="5379719"/>
              <a:ext cx="2711450" cy="289560"/>
            </a:xfrm>
            <a:custGeom>
              <a:avLst/>
              <a:gdLst/>
              <a:ahLst/>
              <a:cxnLst/>
              <a:rect l="l" t="t" r="r" b="b"/>
              <a:pathLst>
                <a:path w="2711450" h="289560">
                  <a:moveTo>
                    <a:pt x="2537460" y="144779"/>
                  </a:moveTo>
                  <a:lnTo>
                    <a:pt x="2421636" y="289559"/>
                  </a:lnTo>
                  <a:lnTo>
                    <a:pt x="2653284" y="173735"/>
                  </a:lnTo>
                  <a:lnTo>
                    <a:pt x="2537460" y="173735"/>
                  </a:lnTo>
                  <a:lnTo>
                    <a:pt x="2537460" y="144779"/>
                  </a:lnTo>
                  <a:close/>
                </a:path>
                <a:path w="2711450" h="289560">
                  <a:moveTo>
                    <a:pt x="2514295" y="115823"/>
                  </a:moveTo>
                  <a:lnTo>
                    <a:pt x="0" y="115823"/>
                  </a:lnTo>
                  <a:lnTo>
                    <a:pt x="0" y="173735"/>
                  </a:lnTo>
                  <a:lnTo>
                    <a:pt x="2514295" y="173735"/>
                  </a:lnTo>
                  <a:lnTo>
                    <a:pt x="2537460" y="144779"/>
                  </a:lnTo>
                  <a:lnTo>
                    <a:pt x="2514295" y="115823"/>
                  </a:lnTo>
                  <a:close/>
                </a:path>
                <a:path w="2711450" h="289560">
                  <a:moveTo>
                    <a:pt x="2653284" y="115823"/>
                  </a:moveTo>
                  <a:lnTo>
                    <a:pt x="2537460" y="115823"/>
                  </a:lnTo>
                  <a:lnTo>
                    <a:pt x="2537460" y="173735"/>
                  </a:lnTo>
                  <a:lnTo>
                    <a:pt x="2653284" y="173735"/>
                  </a:lnTo>
                  <a:lnTo>
                    <a:pt x="2711196" y="144779"/>
                  </a:lnTo>
                  <a:lnTo>
                    <a:pt x="2653284" y="115823"/>
                  </a:lnTo>
                  <a:close/>
                </a:path>
                <a:path w="2711450" h="289560">
                  <a:moveTo>
                    <a:pt x="2421636" y="0"/>
                  </a:moveTo>
                  <a:lnTo>
                    <a:pt x="2537460" y="144779"/>
                  </a:lnTo>
                  <a:lnTo>
                    <a:pt x="2537460" y="115823"/>
                  </a:lnTo>
                  <a:lnTo>
                    <a:pt x="2653284" y="115823"/>
                  </a:lnTo>
                  <a:lnTo>
                    <a:pt x="2421636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808" y="3890771"/>
              <a:ext cx="0" cy="1633855"/>
            </a:xfrm>
            <a:custGeom>
              <a:avLst/>
              <a:gdLst/>
              <a:ahLst/>
              <a:cxnLst/>
              <a:rect l="l" t="t" r="r" b="b"/>
              <a:pathLst>
                <a:path h="1633854">
                  <a:moveTo>
                    <a:pt x="0" y="1633727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3067" y="5515762"/>
            <a:ext cx="1903095" cy="7689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305"/>
              </a:spcBef>
            </a:pPr>
            <a:r>
              <a:rPr sz="2500" spc="-20" dirty="0">
                <a:latin typeface="Arial MT"/>
                <a:cs typeface="Arial MT"/>
              </a:rPr>
              <a:t>Wages, </a:t>
            </a:r>
            <a:r>
              <a:rPr sz="2500" spc="-5" dirty="0">
                <a:latin typeface="Arial MT"/>
                <a:cs typeface="Arial MT"/>
              </a:rPr>
              <a:t>rent,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profit</a:t>
            </a:r>
            <a:r>
              <a:rPr sz="2500" spc="-6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(=GDP)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16508" y="3877055"/>
            <a:ext cx="2396490" cy="1286510"/>
            <a:chOff x="1016508" y="3877055"/>
            <a:chExt cx="2396490" cy="1286510"/>
          </a:xfrm>
        </p:grpSpPr>
        <p:sp>
          <p:nvSpPr>
            <p:cNvPr id="23" name="object 23"/>
            <p:cNvSpPr/>
            <p:nvPr/>
          </p:nvSpPr>
          <p:spPr>
            <a:xfrm>
              <a:off x="1016508" y="3877055"/>
              <a:ext cx="289560" cy="1286510"/>
            </a:xfrm>
            <a:custGeom>
              <a:avLst/>
              <a:gdLst/>
              <a:ahLst/>
              <a:cxnLst/>
              <a:rect l="l" t="t" r="r" b="b"/>
              <a:pathLst>
                <a:path w="289559" h="1286510">
                  <a:moveTo>
                    <a:pt x="144779" y="173736"/>
                  </a:moveTo>
                  <a:lnTo>
                    <a:pt x="115823" y="196900"/>
                  </a:lnTo>
                  <a:lnTo>
                    <a:pt x="115823" y="1286256"/>
                  </a:lnTo>
                  <a:lnTo>
                    <a:pt x="173735" y="1286256"/>
                  </a:lnTo>
                  <a:lnTo>
                    <a:pt x="173735" y="196900"/>
                  </a:lnTo>
                  <a:lnTo>
                    <a:pt x="144779" y="173736"/>
                  </a:lnTo>
                  <a:close/>
                </a:path>
                <a:path w="289559" h="1286510">
                  <a:moveTo>
                    <a:pt x="144779" y="0"/>
                  </a:moveTo>
                  <a:lnTo>
                    <a:pt x="0" y="289560"/>
                  </a:lnTo>
                  <a:lnTo>
                    <a:pt x="115823" y="196900"/>
                  </a:lnTo>
                  <a:lnTo>
                    <a:pt x="115823" y="173736"/>
                  </a:lnTo>
                  <a:lnTo>
                    <a:pt x="231647" y="173736"/>
                  </a:lnTo>
                  <a:lnTo>
                    <a:pt x="144779" y="0"/>
                  </a:lnTo>
                  <a:close/>
                </a:path>
                <a:path w="289559" h="1286510">
                  <a:moveTo>
                    <a:pt x="231647" y="173736"/>
                  </a:moveTo>
                  <a:lnTo>
                    <a:pt x="173735" y="173736"/>
                  </a:lnTo>
                  <a:lnTo>
                    <a:pt x="173735" y="196900"/>
                  </a:lnTo>
                  <a:lnTo>
                    <a:pt x="289559" y="289560"/>
                  </a:lnTo>
                  <a:lnTo>
                    <a:pt x="231647" y="173736"/>
                  </a:lnTo>
                  <a:close/>
                </a:path>
                <a:path w="289559" h="1286510">
                  <a:moveTo>
                    <a:pt x="144779" y="173736"/>
                  </a:moveTo>
                  <a:lnTo>
                    <a:pt x="115823" y="173736"/>
                  </a:lnTo>
                  <a:lnTo>
                    <a:pt x="115823" y="196900"/>
                  </a:lnTo>
                  <a:lnTo>
                    <a:pt x="144779" y="173736"/>
                  </a:lnTo>
                  <a:close/>
                </a:path>
                <a:path w="289559" h="1286510">
                  <a:moveTo>
                    <a:pt x="173735" y="173736"/>
                  </a:moveTo>
                  <a:lnTo>
                    <a:pt x="144779" y="173736"/>
                  </a:lnTo>
                  <a:lnTo>
                    <a:pt x="173735" y="196900"/>
                  </a:lnTo>
                  <a:lnTo>
                    <a:pt x="173735" y="173736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9764" y="5131308"/>
              <a:ext cx="2223770" cy="0"/>
            </a:xfrm>
            <a:custGeom>
              <a:avLst/>
              <a:gdLst/>
              <a:ahLst/>
              <a:cxnLst/>
              <a:rect l="l" t="t" r="r" b="b"/>
              <a:pathLst>
                <a:path w="2223770">
                  <a:moveTo>
                    <a:pt x="0" y="0"/>
                  </a:moveTo>
                  <a:lnTo>
                    <a:pt x="2223516" y="0"/>
                  </a:lnTo>
                </a:path>
              </a:pathLst>
            </a:custGeom>
            <a:ln w="5791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2446" y="4331970"/>
            <a:ext cx="150749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spc="-5" dirty="0">
                <a:latin typeface="Arial MT"/>
                <a:cs typeface="Arial MT"/>
              </a:rPr>
              <a:t>Factors of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</a:t>
            </a:r>
            <a:r>
              <a:rPr sz="2500" dirty="0">
                <a:latin typeface="Arial MT"/>
                <a:cs typeface="Arial MT"/>
              </a:rPr>
              <a:t>d</a:t>
            </a:r>
            <a:r>
              <a:rPr sz="2500" spc="-5" dirty="0">
                <a:latin typeface="Arial MT"/>
                <a:cs typeface="Arial MT"/>
              </a:rPr>
              <a:t>ucti</a:t>
            </a:r>
            <a:r>
              <a:rPr sz="2500" dirty="0">
                <a:latin typeface="Arial MT"/>
                <a:cs typeface="Arial MT"/>
              </a:rPr>
              <a:t>o</a:t>
            </a:r>
            <a:r>
              <a:rPr sz="2500" spc="-5" dirty="0">
                <a:latin typeface="Arial MT"/>
                <a:cs typeface="Arial MT"/>
              </a:rPr>
              <a:t>n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31764" y="3831082"/>
            <a:ext cx="2125980" cy="1469390"/>
            <a:chOff x="5731764" y="3831082"/>
            <a:chExt cx="2125980" cy="1469390"/>
          </a:xfrm>
        </p:grpSpPr>
        <p:sp>
          <p:nvSpPr>
            <p:cNvPr id="27" name="object 27"/>
            <p:cNvSpPr/>
            <p:nvPr/>
          </p:nvSpPr>
          <p:spPr>
            <a:xfrm>
              <a:off x="5731764" y="5010912"/>
              <a:ext cx="2125980" cy="289560"/>
            </a:xfrm>
            <a:custGeom>
              <a:avLst/>
              <a:gdLst/>
              <a:ahLst/>
              <a:cxnLst/>
              <a:rect l="l" t="t" r="r" b="b"/>
              <a:pathLst>
                <a:path w="2125979" h="289560">
                  <a:moveTo>
                    <a:pt x="289560" y="0"/>
                  </a:moveTo>
                  <a:lnTo>
                    <a:pt x="0" y="144780"/>
                  </a:lnTo>
                  <a:lnTo>
                    <a:pt x="289560" y="289559"/>
                  </a:lnTo>
                  <a:lnTo>
                    <a:pt x="196900" y="173736"/>
                  </a:lnTo>
                  <a:lnTo>
                    <a:pt x="173736" y="173736"/>
                  </a:lnTo>
                  <a:lnTo>
                    <a:pt x="173736" y="115824"/>
                  </a:lnTo>
                  <a:lnTo>
                    <a:pt x="196900" y="115824"/>
                  </a:lnTo>
                  <a:lnTo>
                    <a:pt x="289560" y="0"/>
                  </a:lnTo>
                  <a:close/>
                </a:path>
                <a:path w="2125979" h="289560">
                  <a:moveTo>
                    <a:pt x="173736" y="144780"/>
                  </a:moveTo>
                  <a:lnTo>
                    <a:pt x="173736" y="173736"/>
                  </a:lnTo>
                  <a:lnTo>
                    <a:pt x="196900" y="173736"/>
                  </a:lnTo>
                  <a:lnTo>
                    <a:pt x="173736" y="144780"/>
                  </a:lnTo>
                  <a:close/>
                </a:path>
                <a:path w="2125979" h="289560">
                  <a:moveTo>
                    <a:pt x="2125980" y="115824"/>
                  </a:moveTo>
                  <a:lnTo>
                    <a:pt x="196900" y="115824"/>
                  </a:lnTo>
                  <a:lnTo>
                    <a:pt x="173736" y="144780"/>
                  </a:lnTo>
                  <a:lnTo>
                    <a:pt x="196900" y="173736"/>
                  </a:lnTo>
                  <a:lnTo>
                    <a:pt x="2125980" y="173736"/>
                  </a:lnTo>
                  <a:lnTo>
                    <a:pt x="2125980" y="115824"/>
                  </a:lnTo>
                  <a:close/>
                </a:path>
                <a:path w="2125979" h="289560">
                  <a:moveTo>
                    <a:pt x="196900" y="115824"/>
                  </a:moveTo>
                  <a:lnTo>
                    <a:pt x="173736" y="115824"/>
                  </a:lnTo>
                  <a:lnTo>
                    <a:pt x="173736" y="144780"/>
                  </a:lnTo>
                  <a:lnTo>
                    <a:pt x="196900" y="115824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27264" y="3860292"/>
              <a:ext cx="0" cy="1303020"/>
            </a:xfrm>
            <a:custGeom>
              <a:avLst/>
              <a:gdLst/>
              <a:ahLst/>
              <a:cxnLst/>
              <a:rect l="l" t="t" r="r" b="b"/>
              <a:pathLst>
                <a:path h="1303020">
                  <a:moveTo>
                    <a:pt x="0" y="1303019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85078" y="4352671"/>
            <a:ext cx="1684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latin typeface="Arial MT"/>
                <a:cs typeface="Arial MT"/>
              </a:rPr>
              <a:t>Labor,</a:t>
            </a:r>
            <a:r>
              <a:rPr sz="2500" spc="-7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land,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7266" y="4695571"/>
            <a:ext cx="942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ca</a:t>
            </a:r>
            <a:r>
              <a:rPr sz="2500" dirty="0">
                <a:latin typeface="Arial MT"/>
                <a:cs typeface="Arial MT"/>
              </a:rPr>
              <a:t>p</a:t>
            </a:r>
            <a:r>
              <a:rPr sz="2500" spc="-5" dirty="0">
                <a:latin typeface="Arial MT"/>
                <a:cs typeface="Arial MT"/>
              </a:rPr>
              <a:t>ital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63184" y="1222247"/>
            <a:ext cx="2573020" cy="1769745"/>
            <a:chOff x="5663184" y="1222247"/>
            <a:chExt cx="2573020" cy="1769745"/>
          </a:xfrm>
        </p:grpSpPr>
        <p:sp>
          <p:nvSpPr>
            <p:cNvPr id="32" name="object 32"/>
            <p:cNvSpPr/>
            <p:nvPr/>
          </p:nvSpPr>
          <p:spPr>
            <a:xfrm>
              <a:off x="5663184" y="1222247"/>
              <a:ext cx="2573020" cy="289560"/>
            </a:xfrm>
            <a:custGeom>
              <a:avLst/>
              <a:gdLst/>
              <a:ahLst/>
              <a:cxnLst/>
              <a:rect l="l" t="t" r="r" b="b"/>
              <a:pathLst>
                <a:path w="2573020" h="289559">
                  <a:moveTo>
                    <a:pt x="289560" y="0"/>
                  </a:moveTo>
                  <a:lnTo>
                    <a:pt x="0" y="144779"/>
                  </a:lnTo>
                  <a:lnTo>
                    <a:pt x="289560" y="289560"/>
                  </a:lnTo>
                  <a:lnTo>
                    <a:pt x="196900" y="173736"/>
                  </a:lnTo>
                  <a:lnTo>
                    <a:pt x="173736" y="173736"/>
                  </a:lnTo>
                  <a:lnTo>
                    <a:pt x="173736" y="115824"/>
                  </a:lnTo>
                  <a:lnTo>
                    <a:pt x="196900" y="115824"/>
                  </a:lnTo>
                  <a:lnTo>
                    <a:pt x="289560" y="0"/>
                  </a:lnTo>
                  <a:close/>
                </a:path>
                <a:path w="2573020" h="289559">
                  <a:moveTo>
                    <a:pt x="173736" y="144779"/>
                  </a:moveTo>
                  <a:lnTo>
                    <a:pt x="173736" y="173736"/>
                  </a:lnTo>
                  <a:lnTo>
                    <a:pt x="196900" y="173736"/>
                  </a:lnTo>
                  <a:lnTo>
                    <a:pt x="173736" y="144779"/>
                  </a:lnTo>
                  <a:close/>
                </a:path>
                <a:path w="2573020" h="289559">
                  <a:moveTo>
                    <a:pt x="2572512" y="115824"/>
                  </a:moveTo>
                  <a:lnTo>
                    <a:pt x="196900" y="115824"/>
                  </a:lnTo>
                  <a:lnTo>
                    <a:pt x="173736" y="144779"/>
                  </a:lnTo>
                  <a:lnTo>
                    <a:pt x="196900" y="173736"/>
                  </a:lnTo>
                  <a:lnTo>
                    <a:pt x="2572512" y="173736"/>
                  </a:lnTo>
                  <a:lnTo>
                    <a:pt x="2572512" y="115824"/>
                  </a:lnTo>
                  <a:close/>
                </a:path>
                <a:path w="2573020" h="289559">
                  <a:moveTo>
                    <a:pt x="196900" y="115824"/>
                  </a:moveTo>
                  <a:lnTo>
                    <a:pt x="173736" y="115824"/>
                  </a:lnTo>
                  <a:lnTo>
                    <a:pt x="173736" y="144779"/>
                  </a:lnTo>
                  <a:lnTo>
                    <a:pt x="196900" y="115824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05216" y="1353311"/>
              <a:ext cx="0" cy="1609725"/>
            </a:xfrm>
            <a:custGeom>
              <a:avLst/>
              <a:gdLst/>
              <a:ahLst/>
              <a:cxnLst/>
              <a:rect l="l" t="t" r="r" b="b"/>
              <a:pathLst>
                <a:path h="1609725">
                  <a:moveTo>
                    <a:pt x="0" y="0"/>
                  </a:moveTo>
                  <a:lnTo>
                    <a:pt x="0" y="1609343"/>
                  </a:lnTo>
                </a:path>
              </a:pathLst>
            </a:custGeom>
            <a:ln w="579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021704" y="919048"/>
            <a:ext cx="25349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Spending</a:t>
            </a:r>
            <a:r>
              <a:rPr sz="2500" spc="-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(=GDP)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79694" y="1651761"/>
            <a:ext cx="2272665" cy="1306830"/>
            <a:chOff x="5679694" y="1651761"/>
            <a:chExt cx="2272665" cy="1306830"/>
          </a:xfrm>
        </p:grpSpPr>
        <p:sp>
          <p:nvSpPr>
            <p:cNvPr id="36" name="object 36"/>
            <p:cNvSpPr/>
            <p:nvPr/>
          </p:nvSpPr>
          <p:spPr>
            <a:xfrm>
              <a:off x="7662672" y="1662683"/>
              <a:ext cx="289560" cy="1295400"/>
            </a:xfrm>
            <a:custGeom>
              <a:avLst/>
              <a:gdLst/>
              <a:ahLst/>
              <a:cxnLst/>
              <a:rect l="l" t="t" r="r" b="b"/>
              <a:pathLst>
                <a:path w="289559" h="1295400">
                  <a:moveTo>
                    <a:pt x="0" y="1005839"/>
                  </a:moveTo>
                  <a:lnTo>
                    <a:pt x="144779" y="1295400"/>
                  </a:lnTo>
                  <a:lnTo>
                    <a:pt x="231648" y="1121664"/>
                  </a:lnTo>
                  <a:lnTo>
                    <a:pt x="115824" y="1121664"/>
                  </a:lnTo>
                  <a:lnTo>
                    <a:pt x="115824" y="1098499"/>
                  </a:lnTo>
                  <a:lnTo>
                    <a:pt x="0" y="1005839"/>
                  </a:lnTo>
                  <a:close/>
                </a:path>
                <a:path w="289559" h="1295400">
                  <a:moveTo>
                    <a:pt x="115824" y="1098499"/>
                  </a:moveTo>
                  <a:lnTo>
                    <a:pt x="115824" y="1121664"/>
                  </a:lnTo>
                  <a:lnTo>
                    <a:pt x="144779" y="1121664"/>
                  </a:lnTo>
                  <a:lnTo>
                    <a:pt x="115824" y="1098499"/>
                  </a:lnTo>
                  <a:close/>
                </a:path>
                <a:path w="289559" h="1295400">
                  <a:moveTo>
                    <a:pt x="173735" y="0"/>
                  </a:moveTo>
                  <a:lnTo>
                    <a:pt x="115824" y="0"/>
                  </a:lnTo>
                  <a:lnTo>
                    <a:pt x="115824" y="1098499"/>
                  </a:lnTo>
                  <a:lnTo>
                    <a:pt x="144779" y="1121664"/>
                  </a:lnTo>
                  <a:lnTo>
                    <a:pt x="173735" y="1098499"/>
                  </a:lnTo>
                  <a:lnTo>
                    <a:pt x="173735" y="0"/>
                  </a:lnTo>
                  <a:close/>
                </a:path>
                <a:path w="289559" h="1295400">
                  <a:moveTo>
                    <a:pt x="173735" y="1098499"/>
                  </a:moveTo>
                  <a:lnTo>
                    <a:pt x="144779" y="1121664"/>
                  </a:lnTo>
                  <a:lnTo>
                    <a:pt x="173735" y="1121664"/>
                  </a:lnTo>
                  <a:lnTo>
                    <a:pt x="173735" y="1098499"/>
                  </a:lnTo>
                  <a:close/>
                </a:path>
                <a:path w="289559" h="1295400">
                  <a:moveTo>
                    <a:pt x="289559" y="1005839"/>
                  </a:moveTo>
                  <a:lnTo>
                    <a:pt x="173735" y="1098499"/>
                  </a:lnTo>
                  <a:lnTo>
                    <a:pt x="173735" y="1121664"/>
                  </a:lnTo>
                  <a:lnTo>
                    <a:pt x="231648" y="1121664"/>
                  </a:lnTo>
                  <a:lnTo>
                    <a:pt x="289559" y="1005839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08904" y="1680971"/>
              <a:ext cx="2129155" cy="0"/>
            </a:xfrm>
            <a:custGeom>
              <a:avLst/>
              <a:gdLst/>
              <a:ahLst/>
              <a:cxnLst/>
              <a:rect l="l" t="t" r="r" b="b"/>
              <a:pathLst>
                <a:path w="2129154">
                  <a:moveTo>
                    <a:pt x="2129028" y="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734682" y="1676476"/>
            <a:ext cx="998219" cy="7499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23189">
              <a:lnSpc>
                <a:spcPts val="2700"/>
              </a:lnSpc>
              <a:spcBef>
                <a:spcPts val="434"/>
              </a:spcBef>
            </a:pPr>
            <a:r>
              <a:rPr sz="2500" spc="-5" dirty="0">
                <a:latin typeface="Arial MT"/>
                <a:cs typeface="Arial MT"/>
              </a:rPr>
              <a:t>G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&amp;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bought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15313" y="1479803"/>
            <a:ext cx="2261870" cy="1522730"/>
            <a:chOff x="1115313" y="1479803"/>
            <a:chExt cx="2261870" cy="1522730"/>
          </a:xfrm>
        </p:grpSpPr>
        <p:sp>
          <p:nvSpPr>
            <p:cNvPr id="40" name="object 40"/>
            <p:cNvSpPr/>
            <p:nvPr/>
          </p:nvSpPr>
          <p:spPr>
            <a:xfrm>
              <a:off x="1117091" y="1479803"/>
              <a:ext cx="2260600" cy="289560"/>
            </a:xfrm>
            <a:custGeom>
              <a:avLst/>
              <a:gdLst/>
              <a:ahLst/>
              <a:cxnLst/>
              <a:rect l="l" t="t" r="r" b="b"/>
              <a:pathLst>
                <a:path w="2260600" h="289560">
                  <a:moveTo>
                    <a:pt x="2086356" y="144780"/>
                  </a:moveTo>
                  <a:lnTo>
                    <a:pt x="1970532" y="289560"/>
                  </a:lnTo>
                  <a:lnTo>
                    <a:pt x="2202180" y="173736"/>
                  </a:lnTo>
                  <a:lnTo>
                    <a:pt x="2086356" y="173736"/>
                  </a:lnTo>
                  <a:lnTo>
                    <a:pt x="2086356" y="144780"/>
                  </a:lnTo>
                  <a:close/>
                </a:path>
                <a:path w="2260600" h="289560">
                  <a:moveTo>
                    <a:pt x="2063191" y="115824"/>
                  </a:moveTo>
                  <a:lnTo>
                    <a:pt x="0" y="115824"/>
                  </a:lnTo>
                  <a:lnTo>
                    <a:pt x="0" y="173736"/>
                  </a:lnTo>
                  <a:lnTo>
                    <a:pt x="2063191" y="173736"/>
                  </a:lnTo>
                  <a:lnTo>
                    <a:pt x="2086356" y="144780"/>
                  </a:lnTo>
                  <a:lnTo>
                    <a:pt x="2063191" y="115824"/>
                  </a:lnTo>
                  <a:close/>
                </a:path>
                <a:path w="2260600" h="289560">
                  <a:moveTo>
                    <a:pt x="2202179" y="115824"/>
                  </a:moveTo>
                  <a:lnTo>
                    <a:pt x="2086356" y="115824"/>
                  </a:lnTo>
                  <a:lnTo>
                    <a:pt x="2086356" y="173736"/>
                  </a:lnTo>
                  <a:lnTo>
                    <a:pt x="2202180" y="173736"/>
                  </a:lnTo>
                  <a:lnTo>
                    <a:pt x="2260092" y="144780"/>
                  </a:lnTo>
                  <a:lnTo>
                    <a:pt x="2202179" y="115824"/>
                  </a:lnTo>
                  <a:close/>
                </a:path>
                <a:path w="2260600" h="289560">
                  <a:moveTo>
                    <a:pt x="1970532" y="0"/>
                  </a:moveTo>
                  <a:lnTo>
                    <a:pt x="2086356" y="144780"/>
                  </a:lnTo>
                  <a:lnTo>
                    <a:pt x="2086356" y="115824"/>
                  </a:lnTo>
                  <a:lnTo>
                    <a:pt x="2202179" y="115824"/>
                  </a:lnTo>
                  <a:lnTo>
                    <a:pt x="1970532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4523" y="1606295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h="1367155">
                  <a:moveTo>
                    <a:pt x="0" y="0"/>
                  </a:moveTo>
                  <a:lnTo>
                    <a:pt x="0" y="1367027"/>
                  </a:lnTo>
                </a:path>
              </a:pathLst>
            </a:custGeom>
            <a:ln w="5791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61617" y="1611884"/>
            <a:ext cx="873125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spc="-5" dirty="0">
                <a:latin typeface="Arial MT"/>
                <a:cs typeface="Arial MT"/>
              </a:rPr>
              <a:t>G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&amp;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sold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0268" y="1292352"/>
            <a:ext cx="2846070" cy="1675130"/>
            <a:chOff x="620268" y="1292352"/>
            <a:chExt cx="2846070" cy="1675130"/>
          </a:xfrm>
        </p:grpSpPr>
        <p:sp>
          <p:nvSpPr>
            <p:cNvPr id="44" name="object 44"/>
            <p:cNvSpPr/>
            <p:nvPr/>
          </p:nvSpPr>
          <p:spPr>
            <a:xfrm>
              <a:off x="620268" y="1292352"/>
              <a:ext cx="289560" cy="1675130"/>
            </a:xfrm>
            <a:custGeom>
              <a:avLst/>
              <a:gdLst/>
              <a:ahLst/>
              <a:cxnLst/>
              <a:rect l="l" t="t" r="r" b="b"/>
              <a:pathLst>
                <a:path w="289559" h="1675130">
                  <a:moveTo>
                    <a:pt x="0" y="1385315"/>
                  </a:moveTo>
                  <a:lnTo>
                    <a:pt x="144779" y="1674876"/>
                  </a:lnTo>
                  <a:lnTo>
                    <a:pt x="231647" y="1501139"/>
                  </a:lnTo>
                  <a:lnTo>
                    <a:pt x="115823" y="1501139"/>
                  </a:lnTo>
                  <a:lnTo>
                    <a:pt x="115823" y="1477975"/>
                  </a:lnTo>
                  <a:lnTo>
                    <a:pt x="0" y="1385315"/>
                  </a:lnTo>
                  <a:close/>
                </a:path>
                <a:path w="289559" h="1675130">
                  <a:moveTo>
                    <a:pt x="115823" y="1477975"/>
                  </a:moveTo>
                  <a:lnTo>
                    <a:pt x="115823" y="1501139"/>
                  </a:lnTo>
                  <a:lnTo>
                    <a:pt x="144779" y="1501139"/>
                  </a:lnTo>
                  <a:lnTo>
                    <a:pt x="115823" y="1477975"/>
                  </a:lnTo>
                  <a:close/>
                </a:path>
                <a:path w="289559" h="1675130">
                  <a:moveTo>
                    <a:pt x="173736" y="0"/>
                  </a:moveTo>
                  <a:lnTo>
                    <a:pt x="115823" y="0"/>
                  </a:lnTo>
                  <a:lnTo>
                    <a:pt x="115823" y="1477975"/>
                  </a:lnTo>
                  <a:lnTo>
                    <a:pt x="144779" y="1501139"/>
                  </a:lnTo>
                  <a:lnTo>
                    <a:pt x="173736" y="1477975"/>
                  </a:lnTo>
                  <a:lnTo>
                    <a:pt x="173736" y="0"/>
                  </a:lnTo>
                  <a:close/>
                </a:path>
                <a:path w="289559" h="1675130">
                  <a:moveTo>
                    <a:pt x="173736" y="1477975"/>
                  </a:moveTo>
                  <a:lnTo>
                    <a:pt x="144779" y="1501139"/>
                  </a:lnTo>
                  <a:lnTo>
                    <a:pt x="173736" y="1501139"/>
                  </a:lnTo>
                  <a:lnTo>
                    <a:pt x="173736" y="1477975"/>
                  </a:lnTo>
                  <a:close/>
                </a:path>
                <a:path w="289559" h="1675130">
                  <a:moveTo>
                    <a:pt x="289559" y="1385315"/>
                  </a:moveTo>
                  <a:lnTo>
                    <a:pt x="173736" y="1477975"/>
                  </a:lnTo>
                  <a:lnTo>
                    <a:pt x="173736" y="1501139"/>
                  </a:lnTo>
                  <a:lnTo>
                    <a:pt x="231647" y="1501139"/>
                  </a:lnTo>
                  <a:lnTo>
                    <a:pt x="289559" y="1385315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8096" y="1322832"/>
              <a:ext cx="2668905" cy="0"/>
            </a:xfrm>
            <a:custGeom>
              <a:avLst/>
              <a:gdLst/>
              <a:ahLst/>
              <a:cxnLst/>
              <a:rect l="l" t="t" r="r" b="b"/>
              <a:pathLst>
                <a:path w="2668904">
                  <a:moveTo>
                    <a:pt x="0" y="0"/>
                  </a:moveTo>
                  <a:lnTo>
                    <a:pt x="2668524" y="0"/>
                  </a:lnTo>
                </a:path>
              </a:pathLst>
            </a:custGeom>
            <a:ln w="579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2490" y="895604"/>
            <a:ext cx="24644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Revenue</a:t>
            </a:r>
            <a:r>
              <a:rPr sz="2500" spc="-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(=GDP)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60420" y="789432"/>
            <a:ext cx="2428240" cy="1797050"/>
            <a:chOff x="3360420" y="789432"/>
            <a:chExt cx="2428240" cy="179705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0420" y="789432"/>
              <a:ext cx="2427732" cy="179679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386328" y="815339"/>
              <a:ext cx="2321560" cy="1690370"/>
            </a:xfrm>
            <a:custGeom>
              <a:avLst/>
              <a:gdLst/>
              <a:ahLst/>
              <a:cxnLst/>
              <a:rect l="l" t="t" r="r" b="b"/>
              <a:pathLst>
                <a:path w="2321560" h="1690370">
                  <a:moveTo>
                    <a:pt x="1160526" y="0"/>
                  </a:moveTo>
                  <a:lnTo>
                    <a:pt x="1104295" y="974"/>
                  </a:lnTo>
                  <a:lnTo>
                    <a:pt x="1048755" y="3868"/>
                  </a:lnTo>
                  <a:lnTo>
                    <a:pt x="993966" y="8637"/>
                  </a:lnTo>
                  <a:lnTo>
                    <a:pt x="939991" y="15237"/>
                  </a:lnTo>
                  <a:lnTo>
                    <a:pt x="886888" y="23623"/>
                  </a:lnTo>
                  <a:lnTo>
                    <a:pt x="834720" y="33752"/>
                  </a:lnTo>
                  <a:lnTo>
                    <a:pt x="783547" y="45579"/>
                  </a:lnTo>
                  <a:lnTo>
                    <a:pt x="733429" y="59060"/>
                  </a:lnTo>
                  <a:lnTo>
                    <a:pt x="684427" y="74150"/>
                  </a:lnTo>
                  <a:lnTo>
                    <a:pt x="636603" y="90806"/>
                  </a:lnTo>
                  <a:lnTo>
                    <a:pt x="590016" y="108983"/>
                  </a:lnTo>
                  <a:lnTo>
                    <a:pt x="544729" y="128636"/>
                  </a:lnTo>
                  <a:lnTo>
                    <a:pt x="500801" y="149722"/>
                  </a:lnTo>
                  <a:lnTo>
                    <a:pt x="458293" y="172197"/>
                  </a:lnTo>
                  <a:lnTo>
                    <a:pt x="417266" y="196015"/>
                  </a:lnTo>
                  <a:lnTo>
                    <a:pt x="377781" y="221133"/>
                  </a:lnTo>
                  <a:lnTo>
                    <a:pt x="339899" y="247507"/>
                  </a:lnTo>
                  <a:lnTo>
                    <a:pt x="303680" y="275091"/>
                  </a:lnTo>
                  <a:lnTo>
                    <a:pt x="269186" y="303843"/>
                  </a:lnTo>
                  <a:lnTo>
                    <a:pt x="236476" y="333718"/>
                  </a:lnTo>
                  <a:lnTo>
                    <a:pt x="205612" y="364671"/>
                  </a:lnTo>
                  <a:lnTo>
                    <a:pt x="176655" y="396658"/>
                  </a:lnTo>
                  <a:lnTo>
                    <a:pt x="149665" y="429635"/>
                  </a:lnTo>
                  <a:lnTo>
                    <a:pt x="124703" y="463557"/>
                  </a:lnTo>
                  <a:lnTo>
                    <a:pt x="101830" y="498381"/>
                  </a:lnTo>
                  <a:lnTo>
                    <a:pt x="81106" y="534063"/>
                  </a:lnTo>
                  <a:lnTo>
                    <a:pt x="62593" y="570557"/>
                  </a:lnTo>
                  <a:lnTo>
                    <a:pt x="46351" y="607819"/>
                  </a:lnTo>
                  <a:lnTo>
                    <a:pt x="32442" y="645806"/>
                  </a:lnTo>
                  <a:lnTo>
                    <a:pt x="20924" y="684473"/>
                  </a:lnTo>
                  <a:lnTo>
                    <a:pt x="11861" y="723776"/>
                  </a:lnTo>
                  <a:lnTo>
                    <a:pt x="5312" y="763671"/>
                  </a:lnTo>
                  <a:lnTo>
                    <a:pt x="1338" y="804113"/>
                  </a:lnTo>
                  <a:lnTo>
                    <a:pt x="0" y="845058"/>
                  </a:lnTo>
                  <a:lnTo>
                    <a:pt x="1338" y="886002"/>
                  </a:lnTo>
                  <a:lnTo>
                    <a:pt x="5312" y="926444"/>
                  </a:lnTo>
                  <a:lnTo>
                    <a:pt x="11861" y="966339"/>
                  </a:lnTo>
                  <a:lnTo>
                    <a:pt x="20924" y="1005642"/>
                  </a:lnTo>
                  <a:lnTo>
                    <a:pt x="32442" y="1044309"/>
                  </a:lnTo>
                  <a:lnTo>
                    <a:pt x="46351" y="1082296"/>
                  </a:lnTo>
                  <a:lnTo>
                    <a:pt x="62593" y="1119558"/>
                  </a:lnTo>
                  <a:lnTo>
                    <a:pt x="81106" y="1156052"/>
                  </a:lnTo>
                  <a:lnTo>
                    <a:pt x="101830" y="1191734"/>
                  </a:lnTo>
                  <a:lnTo>
                    <a:pt x="124703" y="1226558"/>
                  </a:lnTo>
                  <a:lnTo>
                    <a:pt x="149665" y="1260480"/>
                  </a:lnTo>
                  <a:lnTo>
                    <a:pt x="176655" y="1293457"/>
                  </a:lnTo>
                  <a:lnTo>
                    <a:pt x="205612" y="1325444"/>
                  </a:lnTo>
                  <a:lnTo>
                    <a:pt x="236476" y="1356397"/>
                  </a:lnTo>
                  <a:lnTo>
                    <a:pt x="269186" y="1386272"/>
                  </a:lnTo>
                  <a:lnTo>
                    <a:pt x="303680" y="1415024"/>
                  </a:lnTo>
                  <a:lnTo>
                    <a:pt x="339899" y="1442608"/>
                  </a:lnTo>
                  <a:lnTo>
                    <a:pt x="377781" y="1468982"/>
                  </a:lnTo>
                  <a:lnTo>
                    <a:pt x="417266" y="1494100"/>
                  </a:lnTo>
                  <a:lnTo>
                    <a:pt x="458293" y="1517918"/>
                  </a:lnTo>
                  <a:lnTo>
                    <a:pt x="500801" y="1540393"/>
                  </a:lnTo>
                  <a:lnTo>
                    <a:pt x="544729" y="1561479"/>
                  </a:lnTo>
                  <a:lnTo>
                    <a:pt x="590016" y="1581132"/>
                  </a:lnTo>
                  <a:lnTo>
                    <a:pt x="636603" y="1599309"/>
                  </a:lnTo>
                  <a:lnTo>
                    <a:pt x="684427" y="1615965"/>
                  </a:lnTo>
                  <a:lnTo>
                    <a:pt x="733429" y="1631055"/>
                  </a:lnTo>
                  <a:lnTo>
                    <a:pt x="783547" y="1644536"/>
                  </a:lnTo>
                  <a:lnTo>
                    <a:pt x="834720" y="1656363"/>
                  </a:lnTo>
                  <a:lnTo>
                    <a:pt x="886888" y="1666492"/>
                  </a:lnTo>
                  <a:lnTo>
                    <a:pt x="939991" y="1674878"/>
                  </a:lnTo>
                  <a:lnTo>
                    <a:pt x="993966" y="1681478"/>
                  </a:lnTo>
                  <a:lnTo>
                    <a:pt x="1048755" y="1686247"/>
                  </a:lnTo>
                  <a:lnTo>
                    <a:pt x="1104295" y="1689141"/>
                  </a:lnTo>
                  <a:lnTo>
                    <a:pt x="1160526" y="1690115"/>
                  </a:lnTo>
                  <a:lnTo>
                    <a:pt x="1216756" y="1689141"/>
                  </a:lnTo>
                  <a:lnTo>
                    <a:pt x="1272296" y="1686247"/>
                  </a:lnTo>
                  <a:lnTo>
                    <a:pt x="1327085" y="1681478"/>
                  </a:lnTo>
                  <a:lnTo>
                    <a:pt x="1381060" y="1674878"/>
                  </a:lnTo>
                  <a:lnTo>
                    <a:pt x="1434163" y="1666492"/>
                  </a:lnTo>
                  <a:lnTo>
                    <a:pt x="1486331" y="1656363"/>
                  </a:lnTo>
                  <a:lnTo>
                    <a:pt x="1537504" y="1644536"/>
                  </a:lnTo>
                  <a:lnTo>
                    <a:pt x="1587622" y="1631055"/>
                  </a:lnTo>
                  <a:lnTo>
                    <a:pt x="1636624" y="1615965"/>
                  </a:lnTo>
                  <a:lnTo>
                    <a:pt x="1684448" y="1599309"/>
                  </a:lnTo>
                  <a:lnTo>
                    <a:pt x="1731035" y="1581132"/>
                  </a:lnTo>
                  <a:lnTo>
                    <a:pt x="1776322" y="1561479"/>
                  </a:lnTo>
                  <a:lnTo>
                    <a:pt x="1820250" y="1540393"/>
                  </a:lnTo>
                  <a:lnTo>
                    <a:pt x="1862758" y="1517918"/>
                  </a:lnTo>
                  <a:lnTo>
                    <a:pt x="1903785" y="1494100"/>
                  </a:lnTo>
                  <a:lnTo>
                    <a:pt x="1943270" y="1468982"/>
                  </a:lnTo>
                  <a:lnTo>
                    <a:pt x="1981152" y="1442608"/>
                  </a:lnTo>
                  <a:lnTo>
                    <a:pt x="2017371" y="1415024"/>
                  </a:lnTo>
                  <a:lnTo>
                    <a:pt x="2051865" y="1386272"/>
                  </a:lnTo>
                  <a:lnTo>
                    <a:pt x="2084575" y="1356397"/>
                  </a:lnTo>
                  <a:lnTo>
                    <a:pt x="2115439" y="1325444"/>
                  </a:lnTo>
                  <a:lnTo>
                    <a:pt x="2144396" y="1293457"/>
                  </a:lnTo>
                  <a:lnTo>
                    <a:pt x="2171386" y="1260480"/>
                  </a:lnTo>
                  <a:lnTo>
                    <a:pt x="2196348" y="1226558"/>
                  </a:lnTo>
                  <a:lnTo>
                    <a:pt x="2219221" y="1191734"/>
                  </a:lnTo>
                  <a:lnTo>
                    <a:pt x="2239945" y="1156052"/>
                  </a:lnTo>
                  <a:lnTo>
                    <a:pt x="2258458" y="1119558"/>
                  </a:lnTo>
                  <a:lnTo>
                    <a:pt x="2274700" y="1082296"/>
                  </a:lnTo>
                  <a:lnTo>
                    <a:pt x="2288609" y="1044309"/>
                  </a:lnTo>
                  <a:lnTo>
                    <a:pt x="2300127" y="1005642"/>
                  </a:lnTo>
                  <a:lnTo>
                    <a:pt x="2309190" y="966339"/>
                  </a:lnTo>
                  <a:lnTo>
                    <a:pt x="2315739" y="926444"/>
                  </a:lnTo>
                  <a:lnTo>
                    <a:pt x="2319713" y="886002"/>
                  </a:lnTo>
                  <a:lnTo>
                    <a:pt x="2321052" y="845058"/>
                  </a:lnTo>
                  <a:lnTo>
                    <a:pt x="2319713" y="804113"/>
                  </a:lnTo>
                  <a:lnTo>
                    <a:pt x="2315739" y="763671"/>
                  </a:lnTo>
                  <a:lnTo>
                    <a:pt x="2309190" y="723776"/>
                  </a:lnTo>
                  <a:lnTo>
                    <a:pt x="2300127" y="684473"/>
                  </a:lnTo>
                  <a:lnTo>
                    <a:pt x="2288609" y="645806"/>
                  </a:lnTo>
                  <a:lnTo>
                    <a:pt x="2274700" y="607819"/>
                  </a:lnTo>
                  <a:lnTo>
                    <a:pt x="2258458" y="570557"/>
                  </a:lnTo>
                  <a:lnTo>
                    <a:pt x="2239945" y="534063"/>
                  </a:lnTo>
                  <a:lnTo>
                    <a:pt x="2219221" y="498381"/>
                  </a:lnTo>
                  <a:lnTo>
                    <a:pt x="2196348" y="463557"/>
                  </a:lnTo>
                  <a:lnTo>
                    <a:pt x="2171386" y="429635"/>
                  </a:lnTo>
                  <a:lnTo>
                    <a:pt x="2144396" y="396658"/>
                  </a:lnTo>
                  <a:lnTo>
                    <a:pt x="2115439" y="364671"/>
                  </a:lnTo>
                  <a:lnTo>
                    <a:pt x="2084575" y="333718"/>
                  </a:lnTo>
                  <a:lnTo>
                    <a:pt x="2051865" y="303843"/>
                  </a:lnTo>
                  <a:lnTo>
                    <a:pt x="2017371" y="275091"/>
                  </a:lnTo>
                  <a:lnTo>
                    <a:pt x="1981152" y="247507"/>
                  </a:lnTo>
                  <a:lnTo>
                    <a:pt x="1943270" y="221133"/>
                  </a:lnTo>
                  <a:lnTo>
                    <a:pt x="1903785" y="196015"/>
                  </a:lnTo>
                  <a:lnTo>
                    <a:pt x="1862758" y="172197"/>
                  </a:lnTo>
                  <a:lnTo>
                    <a:pt x="1820250" y="149722"/>
                  </a:lnTo>
                  <a:lnTo>
                    <a:pt x="1776322" y="128636"/>
                  </a:lnTo>
                  <a:lnTo>
                    <a:pt x="1731035" y="108983"/>
                  </a:lnTo>
                  <a:lnTo>
                    <a:pt x="1684448" y="90806"/>
                  </a:lnTo>
                  <a:lnTo>
                    <a:pt x="1636624" y="74150"/>
                  </a:lnTo>
                  <a:lnTo>
                    <a:pt x="1587622" y="59060"/>
                  </a:lnTo>
                  <a:lnTo>
                    <a:pt x="1537504" y="45579"/>
                  </a:lnTo>
                  <a:lnTo>
                    <a:pt x="1486331" y="33752"/>
                  </a:lnTo>
                  <a:lnTo>
                    <a:pt x="1434163" y="23623"/>
                  </a:lnTo>
                  <a:lnTo>
                    <a:pt x="1381060" y="15237"/>
                  </a:lnTo>
                  <a:lnTo>
                    <a:pt x="1327085" y="8637"/>
                  </a:lnTo>
                  <a:lnTo>
                    <a:pt x="1272296" y="3868"/>
                  </a:lnTo>
                  <a:lnTo>
                    <a:pt x="1216756" y="974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725671" y="1089406"/>
            <a:ext cx="1678939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 MT"/>
                <a:cs typeface="Arial MT"/>
              </a:rPr>
              <a:t>Markets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Goods &amp;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Services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841"/>
            <a:ext cx="525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What</a:t>
            </a:r>
            <a:r>
              <a:rPr sz="3600" spc="-10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This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Diagram</a:t>
            </a:r>
            <a:r>
              <a:rPr sz="3600" spc="-30" dirty="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6699"/>
                </a:solidFill>
                <a:latin typeface="Arial MT"/>
                <a:cs typeface="Arial MT"/>
              </a:rPr>
              <a:t>Omits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/>
              <a:t>© 2015 Cengage Learning. All Rights Reserved. May not be copied, scanned, or </a:t>
            </a:r>
            <a:r>
              <a:rPr spc="-5" dirty="0"/>
              <a:t>duplicated, </a:t>
            </a:r>
            <a:r>
              <a:rPr dirty="0"/>
              <a:t>in whole or in part, except for use as </a:t>
            </a:r>
            <a:r>
              <a:rPr spc="5" dirty="0"/>
              <a:t> </a:t>
            </a:r>
            <a:r>
              <a:rPr dirty="0"/>
              <a:t>permitted</a:t>
            </a:r>
            <a:r>
              <a:rPr spc="-40" dirty="0"/>
              <a:t> </a:t>
            </a:r>
            <a:r>
              <a:rPr dirty="0"/>
              <a:t>in a license</a:t>
            </a:r>
            <a:r>
              <a:rPr spc="-40" dirty="0"/>
              <a:t> </a:t>
            </a:r>
            <a:r>
              <a:rPr dirty="0"/>
              <a:t>distributed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a certain</a:t>
            </a:r>
            <a:r>
              <a:rPr spc="-35" dirty="0"/>
              <a:t> </a:t>
            </a:r>
            <a:r>
              <a:rPr dirty="0"/>
              <a:t>product</a:t>
            </a:r>
            <a:r>
              <a:rPr spc="-3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otherwise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 password-protected</a:t>
            </a:r>
            <a:r>
              <a:rPr spc="-35" dirty="0"/>
              <a:t> </a:t>
            </a:r>
            <a:r>
              <a:rPr dirty="0"/>
              <a:t>website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classroom</a:t>
            </a:r>
            <a:r>
              <a:rPr spc="-20" dirty="0"/>
              <a:t> </a:t>
            </a:r>
            <a:r>
              <a:rPr dirty="0"/>
              <a:t>use.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60"/>
              </a:lnSpc>
            </a:pP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90270"/>
            <a:ext cx="7381240" cy="408495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40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government</a:t>
            </a:r>
            <a:endParaRPr sz="28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collects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taxes,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buys </a:t>
            </a:r>
            <a:r>
              <a:rPr sz="2700" dirty="0">
                <a:latin typeface="Arial MT"/>
                <a:cs typeface="Arial MT"/>
              </a:rPr>
              <a:t>g&amp;s</a:t>
            </a:r>
            <a:endParaRPr sz="27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01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financial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system</a:t>
            </a:r>
            <a:endParaRPr sz="2800">
              <a:latin typeface="Arial MT"/>
              <a:cs typeface="Arial MT"/>
            </a:endParaRPr>
          </a:p>
          <a:p>
            <a:pPr marL="756285" marR="1048385" lvl="1" indent="-287020">
              <a:lnSpc>
                <a:spcPct val="105200"/>
              </a:lnSpc>
              <a:spcBef>
                <a:spcPts val="160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dirty="0">
                <a:latin typeface="Arial MT"/>
                <a:cs typeface="Arial MT"/>
              </a:rPr>
              <a:t>matches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savers’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supply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of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funds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with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borrowers’</a:t>
            </a:r>
            <a:r>
              <a:rPr sz="2700" spc="-9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demand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loans</a:t>
            </a:r>
            <a:endParaRPr sz="27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005"/>
              </a:spcBef>
              <a:buClr>
                <a:srgbClr val="A2C167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foreign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sector</a:t>
            </a:r>
            <a:endParaRPr sz="2800">
              <a:latin typeface="Arial MT"/>
              <a:cs typeface="Arial MT"/>
            </a:endParaRPr>
          </a:p>
          <a:p>
            <a:pPr marL="756285" marR="5080" lvl="1" indent="-287020">
              <a:lnSpc>
                <a:spcPct val="104800"/>
              </a:lnSpc>
              <a:spcBef>
                <a:spcPts val="180"/>
              </a:spcBef>
              <a:buClr>
                <a:srgbClr val="CC99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700" spc="-5" dirty="0">
                <a:latin typeface="Arial MT"/>
                <a:cs typeface="Arial MT"/>
              </a:rPr>
              <a:t>trades g&amp;s, financial </a:t>
            </a:r>
            <a:r>
              <a:rPr sz="2700" dirty="0">
                <a:latin typeface="Arial MT"/>
                <a:cs typeface="Arial MT"/>
              </a:rPr>
              <a:t>assets, </a:t>
            </a:r>
            <a:r>
              <a:rPr sz="2700" spc="-5" dirty="0">
                <a:latin typeface="Arial MT"/>
                <a:cs typeface="Arial MT"/>
              </a:rPr>
              <a:t>and </a:t>
            </a:r>
            <a:r>
              <a:rPr sz="2700" dirty="0">
                <a:latin typeface="Arial MT"/>
                <a:cs typeface="Arial MT"/>
              </a:rPr>
              <a:t>currencies </a:t>
            </a:r>
            <a:r>
              <a:rPr sz="2700" spc="-74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with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country’s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residents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3137</Words>
  <Application>Microsoft Office PowerPoint</Application>
  <PresentationFormat>On-screen Show (4:3)</PresentationFormat>
  <Paragraphs>297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MT</vt:lpstr>
      <vt:lpstr>Garamond</vt:lpstr>
      <vt:lpstr>Tahoma</vt:lpstr>
      <vt:lpstr>Times New Roman</vt:lpstr>
      <vt:lpstr>Wingdings</vt:lpstr>
      <vt:lpstr>Organic</vt:lpstr>
      <vt:lpstr>PowerPoint Presentation</vt:lpstr>
      <vt:lpstr>Principle of economics</vt:lpstr>
      <vt:lpstr>In this chapter, look for the answers to these questions</vt:lpstr>
      <vt:lpstr>Micro vs. Macro</vt:lpstr>
      <vt:lpstr>Income and Expenditure</vt:lpstr>
      <vt:lpstr>The Circular-Flow Diagram</vt:lpstr>
      <vt:lpstr>PowerPoint Presentation</vt:lpstr>
      <vt:lpstr>The Circular-Flow Diagram</vt:lpstr>
      <vt:lpstr>What This Diagram Omits</vt:lpstr>
      <vt:lpstr>Gross Domestic Product (GDP) Is…</vt:lpstr>
      <vt:lpstr>Gross Domestic Product (GDP) Is…</vt:lpstr>
      <vt:lpstr>Gross Domestic Product (GDP) Is…</vt:lpstr>
      <vt:lpstr>Gross Domestic Product (GDP) Is…</vt:lpstr>
      <vt:lpstr>Gross Domestic Product (GDP) Is…</vt:lpstr>
      <vt:lpstr>Gross Domestic Product (GDP) Is…</vt:lpstr>
      <vt:lpstr>The Components of GDP</vt:lpstr>
      <vt:lpstr>Consumption (C)</vt:lpstr>
      <vt:lpstr>Investment (I)</vt:lpstr>
      <vt:lpstr>Government Purchases (G)</vt:lpstr>
      <vt:lpstr>Net Exports (NX)</vt:lpstr>
      <vt:lpstr>U.S. GDP and Its Components, 2013</vt:lpstr>
      <vt:lpstr>1</vt:lpstr>
      <vt:lpstr>1</vt:lpstr>
      <vt:lpstr>1</vt:lpstr>
      <vt:lpstr>Real versus Nominal GDP</vt:lpstr>
      <vt:lpstr>The GDP Deflator</vt:lpstr>
      <vt:lpstr>GDP and Economic Well-Being</vt:lpstr>
      <vt:lpstr>Gross Domestic Product…</vt:lpstr>
      <vt:lpstr>GDP Does Not Value:</vt:lpstr>
      <vt:lpstr>Then Why Do We Care About GDP?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Ron</dc:creator>
  <cp:lastModifiedBy>Win</cp:lastModifiedBy>
  <cp:revision>1</cp:revision>
  <dcterms:created xsi:type="dcterms:W3CDTF">2022-10-26T11:34:14Z</dcterms:created>
  <dcterms:modified xsi:type="dcterms:W3CDTF">2022-10-26T11:38:36Z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2022-10-26T00:00:00Z</vt:filetime>
  </property>
</Properties>
</file>